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1.xml" ContentType="application/vnd.openxmlformats-officedocument.drawingml.chartshapes+xml"/>
  <Override PartName="/ppt/notesSlides/notesSlide2.xml" ContentType="application/vnd.openxmlformats-officedocument.presentationml.notesSlide+xml"/>
  <Override PartName="/ppt/charts/chart5.xml" ContentType="application/vnd.openxmlformats-officedocument.drawingml.chart+xml"/>
  <Override PartName="/ppt/theme/themeOverride1.xml" ContentType="application/vnd.openxmlformats-officedocument.themeOverride+xml"/>
  <Override PartName="/ppt/charts/chart6.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3.xml" ContentType="application/vnd.openxmlformats-officedocument.presentationml.notesSlide+xml"/>
  <Override PartName="/ppt/charts/chart7.xml" ContentType="application/vnd.openxmlformats-officedocument.drawingml.chart+xml"/>
  <Override PartName="/ppt/theme/themeOverride2.xml" ContentType="application/vnd.openxmlformats-officedocument.themeOverride+xml"/>
  <Override PartName="/ppt/notesSlides/notesSlide4.xml" ContentType="application/vnd.openxmlformats-officedocument.presentationml.notesSlide+xml"/>
  <Override PartName="/ppt/charts/chart8.xml" ContentType="application/vnd.openxmlformats-officedocument.drawingml.chart+xml"/>
  <Override PartName="/ppt/theme/themeOverride3.xml" ContentType="application/vnd.openxmlformats-officedocument.themeOverr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9.xml" ContentType="application/vnd.openxmlformats-officedocument.drawingml.chart+xml"/>
  <Override PartName="/ppt/theme/themeOverride4.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55" r:id="rId5"/>
  </p:sldMasterIdLst>
  <p:notesMasterIdLst>
    <p:notesMasterId r:id="rId13"/>
  </p:notesMasterIdLst>
  <p:handoutMasterIdLst>
    <p:handoutMasterId r:id="rId14"/>
  </p:handoutMasterIdLst>
  <p:sldIdLst>
    <p:sldId id="460" r:id="rId6"/>
    <p:sldId id="454" r:id="rId7"/>
    <p:sldId id="449" r:id="rId8"/>
    <p:sldId id="451" r:id="rId9"/>
    <p:sldId id="450" r:id="rId10"/>
    <p:sldId id="435" r:id="rId11"/>
    <p:sldId id="459" r:id="rId12"/>
  </p:sldIdLst>
  <p:sldSz cx="9144000" cy="6858000" type="screen4x3"/>
  <p:notesSz cx="9236075" cy="7010400"/>
  <p:custDataLst>
    <p:tags r:id="rId15"/>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72" userDrawn="1">
          <p15:clr>
            <a:srgbClr val="A4A3A4"/>
          </p15:clr>
        </p15:guide>
        <p15:guide id="2" pos="24" userDrawn="1">
          <p15:clr>
            <a:srgbClr val="A4A3A4"/>
          </p15:clr>
        </p15:guide>
        <p15:guide id="3" orient="horz" pos="4296" userDrawn="1">
          <p15:clr>
            <a:srgbClr val="A4A3A4"/>
          </p15:clr>
        </p15:guide>
        <p15:guide id="4" pos="2184" userDrawn="1">
          <p15:clr>
            <a:srgbClr val="A4A3A4"/>
          </p15:clr>
        </p15:guide>
        <p15:guide id="5" pos="5712" userDrawn="1">
          <p15:clr>
            <a:srgbClr val="A4A3A4"/>
          </p15:clr>
        </p15:guide>
        <p15:guide id="8" orient="horz" pos="3648" userDrawn="1">
          <p15:clr>
            <a:srgbClr val="A4A3A4"/>
          </p15:clr>
        </p15:guide>
        <p15:guide id="9" pos="120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acob Lippa" initials="JL" lastIdx="6" clrIdx="0"/>
  <p:cmAuthor id="1" name="Munira Gunja" initials="MG" lastIdx="17"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C515A"/>
    <a:srgbClr val="33383B"/>
    <a:srgbClr val="2B5AAF"/>
    <a:srgbClr val="2BA954"/>
    <a:srgbClr val="58BDCD"/>
    <a:srgbClr val="145028"/>
    <a:srgbClr val="BCEECD"/>
    <a:srgbClr val="2C8594"/>
    <a:srgbClr val="B5E2E9"/>
    <a:srgbClr val="FAB58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62" autoAdjust="0"/>
    <p:restoredTop sz="96793" autoAdjust="0"/>
  </p:normalViewPr>
  <p:slideViewPr>
    <p:cSldViewPr>
      <p:cViewPr varScale="1">
        <p:scale>
          <a:sx n="148" d="100"/>
          <a:sy n="148" d="100"/>
        </p:scale>
        <p:origin x="1656" y="192"/>
      </p:cViewPr>
      <p:guideLst>
        <p:guide orient="horz" pos="72"/>
        <p:guide pos="24"/>
        <p:guide orient="horz" pos="4296"/>
        <p:guide pos="2184"/>
        <p:guide pos="5712"/>
        <p:guide orient="horz" pos="3648"/>
        <p:guide pos="1200"/>
      </p:guideLst>
    </p:cSldViewPr>
  </p:slideViewPr>
  <p:outlineViewPr>
    <p:cViewPr>
      <p:scale>
        <a:sx n="33" d="100"/>
        <a:sy n="33" d="100"/>
      </p:scale>
      <p:origin x="0" y="0"/>
    </p:cViewPr>
  </p:outlineViewPr>
  <p:notesTextViewPr>
    <p:cViewPr>
      <p:scale>
        <a:sx n="100" d="100"/>
        <a:sy n="100" d="100"/>
      </p:scale>
      <p:origin x="0" y="0"/>
    </p:cViewPr>
  </p:notesText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tags" Target="tags/tag1.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1.xml"/></Relationships>
</file>

<file path=ppt/charts/_rels/chart5.xml.rels><?xml version="1.0" encoding="UTF-8" standalone="yes"?>
<Relationships xmlns="http://schemas.openxmlformats.org/package/2006/relationships"><Relationship Id="rId2" Type="http://schemas.openxmlformats.org/officeDocument/2006/relationships/package" Target="../embeddings/Microsoft_Excel_Worksheet4.xlsx"/><Relationship Id="rId1" Type="http://schemas.openxmlformats.org/officeDocument/2006/relationships/themeOverride" Target="../theme/themeOverride1.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5.xml"/><Relationship Id="rId1" Type="http://schemas.microsoft.com/office/2011/relationships/chartStyle" Target="style5.xml"/></Relationships>
</file>

<file path=ppt/charts/_rels/chart7.xml.rels><?xml version="1.0" encoding="UTF-8" standalone="yes"?>
<Relationships xmlns="http://schemas.openxmlformats.org/package/2006/relationships"><Relationship Id="rId2" Type="http://schemas.openxmlformats.org/officeDocument/2006/relationships/package" Target="../embeddings/Microsoft_Excel_Worksheet6.xlsx"/><Relationship Id="rId1" Type="http://schemas.openxmlformats.org/officeDocument/2006/relationships/themeOverride" Target="../theme/themeOverride2.xml"/></Relationships>
</file>

<file path=ppt/charts/_rels/chart8.xml.rels><?xml version="1.0" encoding="UTF-8" standalone="yes"?>
<Relationships xmlns="http://schemas.openxmlformats.org/package/2006/relationships"><Relationship Id="rId2" Type="http://schemas.openxmlformats.org/officeDocument/2006/relationships/package" Target="../embeddings/Microsoft_Excel_Worksheet7.xlsx"/><Relationship Id="rId1" Type="http://schemas.openxmlformats.org/officeDocument/2006/relationships/themeOverride" Target="../theme/themeOverride3.xml"/></Relationships>
</file>

<file path=ppt/charts/_rels/chart9.xml.rels><?xml version="1.0" encoding="UTF-8" standalone="yes"?>
<Relationships xmlns="http://schemas.openxmlformats.org/package/2006/relationships"><Relationship Id="rId2" Type="http://schemas.openxmlformats.org/officeDocument/2006/relationships/package" Target="../embeddings/Microsoft_Excel_Worksheet8.xlsx"/><Relationship Id="rId1" Type="http://schemas.openxmlformats.org/officeDocument/2006/relationships/themeOverride" Target="../theme/themeOverrid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solidFill>
                <a:latin typeface="+mn-lt"/>
                <a:ea typeface="+mn-ea"/>
                <a:cs typeface="+mn-cs"/>
              </a:defRPr>
            </a:pPr>
            <a:r>
              <a:rPr lang="en-US" sz="1600" b="1" dirty="0">
                <a:solidFill>
                  <a:schemeClr val="tx1"/>
                </a:solidFill>
              </a:rPr>
              <a:t>Income</a:t>
            </a:r>
          </a:p>
        </c:rich>
      </c:tx>
      <c:layout>
        <c:manualLayout>
          <c:xMode val="edge"/>
          <c:yMode val="edge"/>
          <c:x val="0.40571317043047617"/>
          <c:y val="3.1920416084177325E-2"/>
        </c:manualLayout>
      </c:layout>
      <c:overlay val="0"/>
      <c:spPr>
        <a:noFill/>
        <a:ln>
          <a:noFill/>
        </a:ln>
        <a:effectLst/>
      </c:spPr>
      <c:txPr>
        <a:bodyPr rot="0" spcFirstLastPara="1" vertOverflow="ellipsis" vert="horz" wrap="square" anchor="ctr" anchorCtr="1"/>
        <a:lstStyle/>
        <a:p>
          <a:pPr>
            <a:defRPr sz="1600" b="1"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17573219202158208"/>
          <c:y val="0.14255322732567102"/>
          <c:w val="0.66908391753418417"/>
          <c:h val="0.59146691438928978"/>
        </c:manualLayout>
      </c:layout>
      <c:pieChart>
        <c:varyColors val="1"/>
        <c:ser>
          <c:idx val="0"/>
          <c:order val="0"/>
          <c:tx>
            <c:strRef>
              <c:f>Sheet1!$B$1</c:f>
              <c:strCache>
                <c:ptCount val="1"/>
                <c:pt idx="0">
                  <c:v>Income</c:v>
                </c:pt>
              </c:strCache>
            </c:strRef>
          </c:tx>
          <c:spPr>
            <a:ln w="6350">
              <a:solidFill>
                <a:schemeClr val="lt1"/>
              </a:solidFill>
            </a:ln>
          </c:spPr>
          <c:dPt>
            <c:idx val="0"/>
            <c:bubble3D val="0"/>
            <c:spPr>
              <a:solidFill>
                <a:schemeClr val="accent1"/>
              </a:solidFill>
              <a:ln w="6350">
                <a:solidFill>
                  <a:schemeClr val="lt1"/>
                </a:solidFill>
              </a:ln>
              <a:effectLst/>
            </c:spPr>
            <c:extLst>
              <c:ext xmlns:c16="http://schemas.microsoft.com/office/drawing/2014/chart" uri="{C3380CC4-5D6E-409C-BE32-E72D297353CC}">
                <c16:uniqueId val="{00000006-AD81-4DA7-90B1-E2769EC16122}"/>
              </c:ext>
            </c:extLst>
          </c:dPt>
          <c:dPt>
            <c:idx val="1"/>
            <c:bubble3D val="0"/>
            <c:spPr>
              <a:solidFill>
                <a:schemeClr val="accent2"/>
              </a:solidFill>
              <a:ln w="6350">
                <a:solidFill>
                  <a:schemeClr val="lt1"/>
                </a:solidFill>
              </a:ln>
              <a:effectLst/>
            </c:spPr>
            <c:extLst>
              <c:ext xmlns:c16="http://schemas.microsoft.com/office/drawing/2014/chart" uri="{C3380CC4-5D6E-409C-BE32-E72D297353CC}">
                <c16:uniqueId val="{00000001-AD81-4DA7-90B1-E2769EC16122}"/>
              </c:ext>
            </c:extLst>
          </c:dPt>
          <c:dPt>
            <c:idx val="2"/>
            <c:bubble3D val="0"/>
            <c:spPr>
              <a:solidFill>
                <a:schemeClr val="accent3"/>
              </a:solidFill>
              <a:ln w="6350">
                <a:solidFill>
                  <a:schemeClr val="lt1"/>
                </a:solidFill>
              </a:ln>
              <a:effectLst/>
            </c:spPr>
            <c:extLst>
              <c:ext xmlns:c16="http://schemas.microsoft.com/office/drawing/2014/chart" uri="{C3380CC4-5D6E-409C-BE32-E72D297353CC}">
                <c16:uniqueId val="{00000003-AD81-4DA7-90B1-E2769EC16122}"/>
              </c:ext>
            </c:extLst>
          </c:dPt>
          <c:dPt>
            <c:idx val="3"/>
            <c:bubble3D val="0"/>
            <c:spPr>
              <a:solidFill>
                <a:schemeClr val="accent4"/>
              </a:solidFill>
              <a:ln w="6350">
                <a:solidFill>
                  <a:schemeClr val="lt1"/>
                </a:solidFill>
              </a:ln>
              <a:effectLst/>
            </c:spPr>
            <c:extLst>
              <c:ext xmlns:c16="http://schemas.microsoft.com/office/drawing/2014/chart" uri="{C3380CC4-5D6E-409C-BE32-E72D297353CC}">
                <c16:uniqueId val="{00000004-AD81-4DA7-90B1-E2769EC16122}"/>
              </c:ext>
            </c:extLst>
          </c:dPt>
          <c:dPt>
            <c:idx val="4"/>
            <c:bubble3D val="0"/>
            <c:spPr>
              <a:solidFill>
                <a:schemeClr val="accent5"/>
              </a:solidFill>
              <a:ln w="6350">
                <a:solidFill>
                  <a:schemeClr val="lt1"/>
                </a:solidFill>
              </a:ln>
              <a:effectLst/>
            </c:spPr>
            <c:extLst>
              <c:ext xmlns:c16="http://schemas.microsoft.com/office/drawing/2014/chart" uri="{C3380CC4-5D6E-409C-BE32-E72D297353CC}">
                <c16:uniqueId val="{00000005-AD81-4DA7-90B1-E2769EC16122}"/>
              </c:ext>
            </c:extLst>
          </c:dPt>
          <c:dPt>
            <c:idx val="5"/>
            <c:bubble3D val="0"/>
            <c:spPr>
              <a:solidFill>
                <a:schemeClr val="accent6"/>
              </a:solidFill>
              <a:ln w="6350">
                <a:solidFill>
                  <a:schemeClr val="lt1"/>
                </a:solidFill>
              </a:ln>
              <a:effectLst/>
            </c:spPr>
            <c:extLst>
              <c:ext xmlns:c16="http://schemas.microsoft.com/office/drawing/2014/chart" uri="{C3380CC4-5D6E-409C-BE32-E72D297353CC}">
                <c16:uniqueId val="{00000002-AD81-4DA7-90B1-E2769EC16122}"/>
              </c:ext>
            </c:extLst>
          </c:dPt>
          <c:dLbls>
            <c:dLbl>
              <c:idx val="0"/>
              <c:layout>
                <c:manualLayout>
                  <c:x val="0.22545507575048812"/>
                  <c:y val="-8.0515682837305064E-2"/>
                </c:manualLayout>
              </c:layout>
              <c:tx>
                <c:rich>
                  <a:bodyPr/>
                  <a:lstStyle/>
                  <a:p>
                    <a:fld id="{F5A8C92D-BB00-B44A-97D1-9AF1D3375058}" type="CATEGORYNAME">
                      <a:rPr lang="en-US"/>
                      <a:pPr/>
                      <a:t>[CATEGORY NAME]</a:t>
                    </a:fld>
                    <a:r>
                      <a:rPr lang="en-US" baseline="0" dirty="0"/>
                      <a:t>
</a:t>
                    </a:r>
                    <a:fld id="{8C69A3EF-86FD-2F4D-9BE0-DC2EBF329C1D}" type="PERCENTAGE">
                      <a:rPr lang="en-US" sz="1600" b="1" baseline="0"/>
                      <a:pPr/>
                      <a:t>[PERCENTAGE]</a:t>
                    </a:fld>
                    <a:endParaRPr lang="en-US" baseline="0" dirty="0"/>
                  </a:p>
                </c:rich>
              </c:tx>
              <c:dLblPos val="bestFit"/>
              <c:showLegendKey val="0"/>
              <c:showVal val="0"/>
              <c:showCatName val="1"/>
              <c:showSerName val="0"/>
              <c:showPercent val="1"/>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6-AD81-4DA7-90B1-E2769EC16122}"/>
                </c:ext>
              </c:extLst>
            </c:dLbl>
            <c:dLbl>
              <c:idx val="1"/>
              <c:tx>
                <c:rich>
                  <a:bodyPr/>
                  <a:lstStyle/>
                  <a:p>
                    <a:fld id="{58F5A10C-0BD3-C84F-A4CC-74C83212C0F4}" type="CATEGORYNAME">
                      <a:rPr lang="en-US"/>
                      <a:pPr/>
                      <a:t>[CATEGORY NAME]</a:t>
                    </a:fld>
                    <a:r>
                      <a:rPr lang="en-US" baseline="0" dirty="0"/>
                      <a:t>
</a:t>
                    </a:r>
                    <a:fld id="{341F9123-F12E-7E48-AB6D-2917789E7AA7}" type="PERCENTAGE">
                      <a:rPr lang="en-US" sz="1600" b="1" baseline="0"/>
                      <a:pPr/>
                      <a:t>[PERCENTAGE]</a:t>
                    </a:fld>
                    <a:endParaRPr lang="en-US" baseline="0" dirty="0"/>
                  </a:p>
                </c:rich>
              </c:tx>
              <c:dLblPos val="inEnd"/>
              <c:showLegendKey val="0"/>
              <c:showVal val="0"/>
              <c:showCatName val="1"/>
              <c:showSerName val="0"/>
              <c:showPercent val="1"/>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1-AD81-4DA7-90B1-E2769EC16122}"/>
                </c:ext>
              </c:extLst>
            </c:dLbl>
            <c:dLbl>
              <c:idx val="2"/>
              <c:layout>
                <c:manualLayout>
                  <c:x val="-0.15431085632823932"/>
                  <c:y val="-5.951216436413325E-4"/>
                </c:manualLayout>
              </c:layout>
              <c:tx>
                <c:rich>
                  <a:bodyPr/>
                  <a:lstStyle/>
                  <a:p>
                    <a:fld id="{9C82ADB6-74AF-CD4D-8DDD-D8253D83E52F}" type="CATEGORYNAME">
                      <a:rPr lang="en-US"/>
                      <a:pPr/>
                      <a:t>[CATEGORY NAME]</a:t>
                    </a:fld>
                    <a:r>
                      <a:rPr lang="en-US" baseline="0" dirty="0"/>
                      <a:t>
</a:t>
                    </a:r>
                    <a:fld id="{2EBBB6A9-439F-9148-A2C3-93FF4D7926E3}" type="PERCENTAGE">
                      <a:rPr lang="en-US" sz="1600" b="1" baseline="0"/>
                      <a:pPr/>
                      <a:t>[PERCENTAGE]</a:t>
                    </a:fld>
                    <a:endParaRPr lang="en-US" baseline="0" dirty="0"/>
                  </a:p>
                </c:rich>
              </c:tx>
              <c:dLblPos val="bestFit"/>
              <c:showLegendKey val="0"/>
              <c:showVal val="0"/>
              <c:showCatName val="1"/>
              <c:showSerName val="0"/>
              <c:showPercent val="1"/>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3-AD81-4DA7-90B1-E2769EC16122}"/>
                </c:ext>
              </c:extLst>
            </c:dLbl>
            <c:dLbl>
              <c:idx val="3"/>
              <c:layout>
                <c:manualLayout>
                  <c:x val="-0.17326502789971784"/>
                  <c:y val="-0.12844143774133629"/>
                </c:manualLayout>
              </c:layout>
              <c:tx>
                <c:rich>
                  <a:bodyPr rot="0" spcFirstLastPara="1" vertOverflow="clip" horzOverflow="clip"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fld id="{F8619436-19A3-3541-B93D-DF8063FF7B3A}" type="CATEGORYNAME">
                      <a:rPr lang="en-US"/>
                      <a:pPr>
                        <a:defRPr sz="1200">
                          <a:solidFill>
                            <a:schemeClr val="bg1"/>
                          </a:solidFill>
                        </a:defRPr>
                      </a:pPr>
                      <a:t>[CATEGORY NAME]</a:t>
                    </a:fld>
                    <a:r>
                      <a:rPr lang="en-US" baseline="0" dirty="0"/>
                      <a:t>
</a:t>
                    </a:r>
                    <a:fld id="{614D9AD3-E7E7-0D4B-90E6-9EE8C56D2A50}" type="PERCENTAGE">
                      <a:rPr lang="en-US" sz="1600" b="1" baseline="0"/>
                      <a:pPr>
                        <a:defRPr sz="1200">
                          <a:solidFill>
                            <a:schemeClr val="bg1"/>
                          </a:solidFill>
                        </a:defRPr>
                      </a:pPr>
                      <a:t>[PERCENTAGE]</a:t>
                    </a:fld>
                    <a:endParaRPr lang="en-US" baseline="0" dirty="0"/>
                  </a:p>
                </c:rich>
              </c:tx>
              <c:spPr>
                <a:xfrm>
                  <a:off x="2760342" y="3308695"/>
                  <a:ext cx="1106720" cy="685494"/>
                </a:xfrm>
                <a:noFill/>
                <a:ln>
                  <a:noFill/>
                </a:ln>
                <a:effectLst/>
              </c:spPr>
              <c:txPr>
                <a:bodyPr rot="0" spcFirstLastPara="1" vertOverflow="clip" horzOverflow="clip"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en-US"/>
                </a:p>
              </c:txPr>
              <c:dLblPos val="bestFit"/>
              <c:showLegendKey val="0"/>
              <c:showVal val="0"/>
              <c:showCatName val="1"/>
              <c:showSerName val="0"/>
              <c:showPercent val="1"/>
              <c:showBubbleSize val="0"/>
              <c:separator>
</c:separator>
              <c:extLst>
                <c:ext xmlns:c15="http://schemas.microsoft.com/office/drawing/2012/chart" uri="{CE6537A1-D6FC-4f65-9D91-7224C49458BB}">
                  <c15:spPr xmlns:c15="http://schemas.microsoft.com/office/drawing/2012/chart">
                    <a:prstGeom prst="wedgeRectCallout">
                      <a:avLst>
                        <a:gd name="adj1" fmla="val 191"/>
                        <a:gd name="adj2" fmla="val -92036"/>
                      </a:avLst>
                    </a:prstGeom>
                    <a:noFill/>
                    <a:ln>
                      <a:noFill/>
                    </a:ln>
                  </c15:spPr>
                  <c15:layout>
                    <c:manualLayout>
                      <c:w val="0.2703425620742157"/>
                      <c:h val="0.14802351126501342"/>
                    </c:manualLayout>
                  </c15:layout>
                  <c15:dlblFieldTable/>
                  <c15:showDataLabelsRange val="0"/>
                </c:ext>
                <c:ext xmlns:c16="http://schemas.microsoft.com/office/drawing/2014/chart" uri="{C3380CC4-5D6E-409C-BE32-E72D297353CC}">
                  <c16:uniqueId val="{00000004-AD81-4DA7-90B1-E2769EC16122}"/>
                </c:ext>
              </c:extLst>
            </c:dLbl>
            <c:dLbl>
              <c:idx val="4"/>
              <c:layout>
                <c:manualLayout>
                  <c:x val="0.12482787866144865"/>
                  <c:y val="-2.0486781864596439E-2"/>
                </c:manualLayout>
              </c:layout>
              <c:spPr>
                <a:noFill/>
                <a:ln>
                  <a:noFill/>
                </a:ln>
                <a:effectLst/>
              </c:spPr>
              <c:txPr>
                <a:bodyPr rot="0" spcFirstLastPara="1" vertOverflow="clip" horzOverflow="clip" vert="horz" wrap="square" lIns="38100" tIns="19050" rIns="38100" bIns="19050" anchor="ctr" anchorCtr="1">
                  <a:noAutofit/>
                </a:bodyPr>
                <a:lstStyle/>
                <a:p>
                  <a:pPr>
                    <a:defRPr sz="1200" b="0" i="0" u="none" strike="noStrike" kern="1200" baseline="0">
                      <a:solidFill>
                        <a:schemeClr val="tx1"/>
                      </a:solidFill>
                      <a:latin typeface="+mn-lt"/>
                      <a:ea typeface="+mn-ea"/>
                      <a:cs typeface="+mn-cs"/>
                    </a:defRPr>
                  </a:pPr>
                  <a:endParaRPr lang="en-US"/>
                </a:p>
              </c:txPr>
              <c:dLblPos val="bestFit"/>
              <c:showLegendKey val="0"/>
              <c:showVal val="0"/>
              <c:showCatName val="1"/>
              <c:showSerName val="0"/>
              <c:showPercent val="1"/>
              <c:showBubbleSize val="0"/>
              <c:separator>
</c:separator>
              <c:extLst>
                <c:ext xmlns:c15="http://schemas.microsoft.com/office/drawing/2012/chart" uri="{CE6537A1-D6FC-4f65-9D91-7224C49458BB}">
                  <c15:spPr xmlns:c15="http://schemas.microsoft.com/office/drawing/2012/chart">
                    <a:prstGeom prst="wedgeRectCallout">
                      <a:avLst/>
                    </a:prstGeom>
                    <a:noFill/>
                    <a:ln>
                      <a:noFill/>
                    </a:ln>
                  </c15:spPr>
                  <c15:layout>
                    <c:manualLayout>
                      <c:w val="0.22286455342253061"/>
                      <c:h val="9.4929244009806985E-2"/>
                    </c:manualLayout>
                  </c15:layout>
                </c:ext>
                <c:ext xmlns:c16="http://schemas.microsoft.com/office/drawing/2014/chart" uri="{C3380CC4-5D6E-409C-BE32-E72D297353CC}">
                  <c16:uniqueId val="{00000005-AD81-4DA7-90B1-E2769EC16122}"/>
                </c:ext>
              </c:extLst>
            </c:dLbl>
            <c:dLbl>
              <c:idx val="5"/>
              <c:layout>
                <c:manualLayout>
                  <c:x val="0.16540869795047058"/>
                  <c:y val="-0.15111080016221179"/>
                </c:manualLayout>
              </c:layout>
              <c:spPr>
                <a:noFill/>
                <a:ln>
                  <a:noFill/>
                </a:ln>
                <a:effectLst/>
              </c:spPr>
              <c:txPr>
                <a:bodyPr rot="0" spcFirstLastPara="1" vertOverflow="clip" horzOverflow="clip" vert="horz" wrap="square" lIns="38100" tIns="19050" rIns="38100" bIns="19050" anchor="ctr" anchorCtr="1">
                  <a:noAutofit/>
                </a:bodyPr>
                <a:lstStyle/>
                <a:p>
                  <a:pPr>
                    <a:defRPr sz="1200" b="0" i="0" u="none" strike="noStrike" kern="1200" baseline="0">
                      <a:solidFill>
                        <a:schemeClr val="bg1"/>
                      </a:solidFill>
                      <a:latin typeface="+mn-lt"/>
                      <a:ea typeface="+mn-ea"/>
                      <a:cs typeface="+mn-cs"/>
                    </a:defRPr>
                  </a:pPr>
                  <a:endParaRPr lang="en-US"/>
                </a:p>
              </c:txPr>
              <c:dLblPos val="bestFit"/>
              <c:showLegendKey val="0"/>
              <c:showVal val="0"/>
              <c:showCatName val="1"/>
              <c:showSerName val="0"/>
              <c:showPercent val="1"/>
              <c:showBubbleSize val="0"/>
              <c:separator>
</c:separator>
              <c:extLst>
                <c:ext xmlns:c15="http://schemas.microsoft.com/office/drawing/2012/chart" uri="{CE6537A1-D6FC-4f65-9D91-7224C49458BB}">
                  <c15:spPr xmlns:c15="http://schemas.microsoft.com/office/drawing/2012/chart">
                    <a:prstGeom prst="wedgeRectCallout">
                      <a:avLst/>
                    </a:prstGeom>
                    <a:noFill/>
                    <a:ln>
                      <a:noFill/>
                    </a:ln>
                  </c15:spPr>
                  <c15:layout>
                    <c:manualLayout>
                      <c:w val="0.19902783962651532"/>
                      <c:h val="0.10184320450053351"/>
                    </c:manualLayout>
                  </c15:layout>
                </c:ext>
                <c:ext xmlns:c16="http://schemas.microsoft.com/office/drawing/2014/chart" uri="{C3380CC4-5D6E-409C-BE32-E72D297353CC}">
                  <c16:uniqueId val="{00000002-AD81-4DA7-90B1-E2769EC16122}"/>
                </c:ext>
              </c:extLst>
            </c:dLbl>
            <c:spPr>
              <a:noFill/>
              <a:ln>
                <a:noFill/>
              </a:ln>
              <a:effectLst/>
            </c:spPr>
            <c:txPr>
              <a:bodyPr rot="0" spcFirstLastPara="1" vertOverflow="clip" horzOverflow="clip"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en-US"/>
              </a:p>
            </c:txPr>
            <c:dLblPos val="inEnd"/>
            <c:showLegendKey val="0"/>
            <c:showVal val="0"/>
            <c:showCatName val="1"/>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Sheet1!$A$2:$A$5</c:f>
              <c:strCache>
                <c:ptCount val="4"/>
                <c:pt idx="0">
                  <c:v>&lt;200% FPL</c:v>
                </c:pt>
                <c:pt idx="1">
                  <c:v>200%–399% FPL</c:v>
                </c:pt>
                <c:pt idx="2">
                  <c:v>400%+ FPL</c:v>
                </c:pt>
                <c:pt idx="3">
                  <c:v>DK/Refused</c:v>
                </c:pt>
              </c:strCache>
            </c:strRef>
          </c:cat>
          <c:val>
            <c:numRef>
              <c:f>Sheet1!$B$2:$B$5</c:f>
              <c:numCache>
                <c:formatCode>General</c:formatCode>
                <c:ptCount val="4"/>
                <c:pt idx="0">
                  <c:v>0.58160000000000001</c:v>
                </c:pt>
                <c:pt idx="1">
                  <c:v>0.2099</c:v>
                </c:pt>
                <c:pt idx="2">
                  <c:v>8.2000000000000003E-2</c:v>
                </c:pt>
                <c:pt idx="3">
                  <c:v>0.12659999999999999</c:v>
                </c:pt>
              </c:numCache>
            </c:numRef>
          </c:val>
          <c:extLst>
            <c:ext xmlns:c16="http://schemas.microsoft.com/office/drawing/2014/chart" uri="{C3380CC4-5D6E-409C-BE32-E72D297353CC}">
              <c16:uniqueId val="{00000000-AD81-4DA7-90B1-E2769EC16122}"/>
            </c:ext>
          </c:extLst>
        </c:ser>
        <c:dLbls>
          <c:showLegendKey val="0"/>
          <c:showVal val="0"/>
          <c:showCatName val="0"/>
          <c:showSerName val="0"/>
          <c:showPercent val="0"/>
          <c:showBubbleSize val="0"/>
          <c:showLeaderLines val="1"/>
        </c:dLbls>
        <c:firstSliceAng val="15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solidFill>
                <a:latin typeface="+mn-lt"/>
                <a:ea typeface="+mn-ea"/>
                <a:cs typeface="+mn-cs"/>
              </a:defRPr>
            </a:pPr>
            <a:r>
              <a:rPr lang="en-US" sz="1600" b="1" dirty="0">
                <a:solidFill>
                  <a:schemeClr val="tx1"/>
                </a:solidFill>
              </a:rPr>
              <a:t>Age</a:t>
            </a:r>
          </a:p>
        </c:rich>
      </c:tx>
      <c:layout>
        <c:manualLayout>
          <c:xMode val="edge"/>
          <c:yMode val="edge"/>
          <c:x val="0.43673592721035309"/>
          <c:y val="2.917801954054702E-2"/>
        </c:manualLayout>
      </c:layout>
      <c:overlay val="0"/>
      <c:spPr>
        <a:noFill/>
        <a:ln>
          <a:noFill/>
        </a:ln>
        <a:effectLst/>
      </c:spPr>
      <c:txPr>
        <a:bodyPr rot="0" spcFirstLastPara="1" vertOverflow="ellipsis" vert="horz" wrap="square" anchor="ctr" anchorCtr="1"/>
        <a:lstStyle/>
        <a:p>
          <a:pPr>
            <a:defRPr sz="1600" b="1"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17573219202158208"/>
          <c:y val="0.14255322732567102"/>
          <c:w val="0.66908391753418417"/>
          <c:h val="0.59146691438928978"/>
        </c:manualLayout>
      </c:layout>
      <c:pieChart>
        <c:varyColors val="1"/>
        <c:ser>
          <c:idx val="0"/>
          <c:order val="0"/>
          <c:tx>
            <c:strRef>
              <c:f>Sheet1!$B$1</c:f>
              <c:strCache>
                <c:ptCount val="1"/>
                <c:pt idx="0">
                  <c:v>Income</c:v>
                </c:pt>
              </c:strCache>
            </c:strRef>
          </c:tx>
          <c:spPr>
            <a:ln w="6350"/>
          </c:spPr>
          <c:dPt>
            <c:idx val="0"/>
            <c:bubble3D val="0"/>
            <c:spPr>
              <a:solidFill>
                <a:schemeClr val="accent1"/>
              </a:solidFill>
              <a:ln w="6350">
                <a:solidFill>
                  <a:schemeClr val="lt1"/>
                </a:solidFill>
              </a:ln>
              <a:effectLst/>
            </c:spPr>
            <c:extLst>
              <c:ext xmlns:c16="http://schemas.microsoft.com/office/drawing/2014/chart" uri="{C3380CC4-5D6E-409C-BE32-E72D297353CC}">
                <c16:uniqueId val="{00000001-1837-4690-AB10-ADC4D04995A4}"/>
              </c:ext>
            </c:extLst>
          </c:dPt>
          <c:dPt>
            <c:idx val="1"/>
            <c:bubble3D val="0"/>
            <c:spPr>
              <a:solidFill>
                <a:schemeClr val="accent2"/>
              </a:solidFill>
              <a:ln w="6350">
                <a:solidFill>
                  <a:schemeClr val="lt1"/>
                </a:solidFill>
              </a:ln>
              <a:effectLst/>
            </c:spPr>
            <c:extLst>
              <c:ext xmlns:c16="http://schemas.microsoft.com/office/drawing/2014/chart" uri="{C3380CC4-5D6E-409C-BE32-E72D297353CC}">
                <c16:uniqueId val="{00000003-1837-4690-AB10-ADC4D04995A4}"/>
              </c:ext>
            </c:extLst>
          </c:dPt>
          <c:dPt>
            <c:idx val="2"/>
            <c:bubble3D val="0"/>
            <c:spPr>
              <a:solidFill>
                <a:schemeClr val="accent3"/>
              </a:solidFill>
              <a:ln w="6350">
                <a:solidFill>
                  <a:schemeClr val="lt1"/>
                </a:solidFill>
              </a:ln>
              <a:effectLst/>
            </c:spPr>
            <c:extLst>
              <c:ext xmlns:c16="http://schemas.microsoft.com/office/drawing/2014/chart" uri="{C3380CC4-5D6E-409C-BE32-E72D297353CC}">
                <c16:uniqueId val="{00000005-1837-4690-AB10-ADC4D04995A4}"/>
              </c:ext>
            </c:extLst>
          </c:dPt>
          <c:dPt>
            <c:idx val="3"/>
            <c:bubble3D val="0"/>
            <c:spPr>
              <a:solidFill>
                <a:schemeClr val="accent4"/>
              </a:solidFill>
              <a:ln w="6350">
                <a:solidFill>
                  <a:schemeClr val="lt1"/>
                </a:solidFill>
              </a:ln>
              <a:effectLst/>
            </c:spPr>
            <c:extLst>
              <c:ext xmlns:c16="http://schemas.microsoft.com/office/drawing/2014/chart" uri="{C3380CC4-5D6E-409C-BE32-E72D297353CC}">
                <c16:uniqueId val="{00000007-1837-4690-AB10-ADC4D04995A4}"/>
              </c:ext>
            </c:extLst>
          </c:dPt>
          <c:dPt>
            <c:idx val="4"/>
            <c:bubble3D val="0"/>
            <c:spPr>
              <a:solidFill>
                <a:schemeClr val="accent5"/>
              </a:solidFill>
              <a:ln w="6350">
                <a:solidFill>
                  <a:schemeClr val="lt1"/>
                </a:solidFill>
              </a:ln>
              <a:effectLst/>
            </c:spPr>
            <c:extLst>
              <c:ext xmlns:c16="http://schemas.microsoft.com/office/drawing/2014/chart" uri="{C3380CC4-5D6E-409C-BE32-E72D297353CC}">
                <c16:uniqueId val="{00000009-1837-4690-AB10-ADC4D04995A4}"/>
              </c:ext>
            </c:extLst>
          </c:dPt>
          <c:dPt>
            <c:idx val="5"/>
            <c:bubble3D val="0"/>
            <c:spPr>
              <a:solidFill>
                <a:schemeClr val="accent6"/>
              </a:solidFill>
              <a:ln w="6350">
                <a:solidFill>
                  <a:schemeClr val="lt1"/>
                </a:solidFill>
              </a:ln>
              <a:effectLst/>
            </c:spPr>
            <c:extLst>
              <c:ext xmlns:c16="http://schemas.microsoft.com/office/drawing/2014/chart" uri="{C3380CC4-5D6E-409C-BE32-E72D297353CC}">
                <c16:uniqueId val="{0000000B-1837-4690-AB10-ADC4D04995A4}"/>
              </c:ext>
            </c:extLst>
          </c:dPt>
          <c:dLbls>
            <c:dLbl>
              <c:idx val="0"/>
              <c:layout>
                <c:manualLayout>
                  <c:x val="0.21925052439451273"/>
                  <c:y val="2.9180178907904277E-2"/>
                </c:manualLayout>
              </c:layout>
              <c:tx>
                <c:rich>
                  <a:bodyPr/>
                  <a:lstStyle/>
                  <a:p>
                    <a:fld id="{75054C3B-5B1A-4543-A44D-E303685BDDD5}" type="CATEGORYNAME">
                      <a:rPr lang="en-US"/>
                      <a:pPr/>
                      <a:t>[CATEGORY NAME]</a:t>
                    </a:fld>
                    <a:r>
                      <a:rPr lang="en-US" baseline="0" dirty="0"/>
                      <a:t>
</a:t>
                    </a:r>
                    <a:fld id="{2D668172-636E-4F46-9296-D2FE24E647D4}" type="PERCENTAGE">
                      <a:rPr lang="en-US" sz="1600" b="1" baseline="0"/>
                      <a:pPr/>
                      <a:t>[PERCENTAGE]</a:t>
                    </a:fld>
                    <a:endParaRPr lang="en-US" baseline="0" dirty="0"/>
                  </a:p>
                </c:rich>
              </c:tx>
              <c:dLblPos val="bestFit"/>
              <c:showLegendKey val="0"/>
              <c:showVal val="0"/>
              <c:showCatName val="1"/>
              <c:showSerName val="0"/>
              <c:showPercent val="1"/>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1-1837-4690-AB10-ADC4D04995A4}"/>
                </c:ext>
              </c:extLst>
            </c:dLbl>
            <c:dLbl>
              <c:idx val="1"/>
              <c:layout>
                <c:manualLayout>
                  <c:x val="-0.20670120859286392"/>
                  <c:y val="0.11266715122870162"/>
                </c:manualLayout>
              </c:layout>
              <c:tx>
                <c:rich>
                  <a:bodyPr/>
                  <a:lstStyle/>
                  <a:p>
                    <a:fld id="{9B9D166C-4A3C-E046-86BC-2E7D84BF6BDE}" type="CATEGORYNAME">
                      <a:rPr lang="en-US"/>
                      <a:pPr/>
                      <a:t>[CATEGORY NAME]</a:t>
                    </a:fld>
                    <a:r>
                      <a:rPr lang="en-US" baseline="0" dirty="0"/>
                      <a:t>
</a:t>
                    </a:r>
                    <a:fld id="{990FD15C-BD8F-8B43-8754-9DA42AA4824A}" type="PERCENTAGE">
                      <a:rPr lang="en-US" sz="1600" b="1" baseline="0"/>
                      <a:pPr/>
                      <a:t>[PERCENTAGE]</a:t>
                    </a:fld>
                    <a:endParaRPr lang="en-US" baseline="0" dirty="0"/>
                  </a:p>
                </c:rich>
              </c:tx>
              <c:dLblPos val="bestFit"/>
              <c:showLegendKey val="0"/>
              <c:showVal val="0"/>
              <c:showCatName val="1"/>
              <c:showSerName val="0"/>
              <c:showPercent val="1"/>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3-1837-4690-AB10-ADC4D04995A4}"/>
                </c:ext>
              </c:extLst>
            </c:dLbl>
            <c:dLbl>
              <c:idx val="2"/>
              <c:layout>
                <c:manualLayout>
                  <c:x val="-0.14500402929427625"/>
                  <c:y val="-0.15142693154330417"/>
                </c:manualLayout>
              </c:layout>
              <c:tx>
                <c:rich>
                  <a:bodyPr/>
                  <a:lstStyle/>
                  <a:p>
                    <a:fld id="{3430E54E-7C00-8540-8AE3-249996F3ACD9}" type="CATEGORYNAME">
                      <a:rPr lang="en-US"/>
                      <a:pPr/>
                      <a:t>[CATEGORY NAME]</a:t>
                    </a:fld>
                    <a:r>
                      <a:rPr lang="en-US" baseline="0" dirty="0"/>
                      <a:t>
</a:t>
                    </a:r>
                    <a:fld id="{6A97FCC5-D7CC-E245-A058-2BE7F4480707}" type="PERCENTAGE">
                      <a:rPr lang="en-US" sz="1600" b="1" baseline="0"/>
                      <a:pPr/>
                      <a:t>[PERCENTAGE]</a:t>
                    </a:fld>
                    <a:endParaRPr lang="en-US" baseline="0" dirty="0"/>
                  </a:p>
                </c:rich>
              </c:tx>
              <c:dLblPos val="bestFit"/>
              <c:showLegendKey val="0"/>
              <c:showVal val="0"/>
              <c:showCatName val="1"/>
              <c:showSerName val="0"/>
              <c:showPercent val="1"/>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5-1837-4690-AB10-ADC4D04995A4}"/>
                </c:ext>
              </c:extLst>
            </c:dLbl>
            <c:dLbl>
              <c:idx val="3"/>
              <c:layout>
                <c:manualLayout>
                  <c:x val="5.6303372271371388E-2"/>
                  <c:y val="-1.6003179452496828E-2"/>
                </c:manualLayout>
              </c:layout>
              <c:tx>
                <c:rich>
                  <a:bodyPr rot="0" spcFirstLastPara="1" vertOverflow="clip" horzOverflow="clip" vert="horz" wrap="square" lIns="38100" tIns="19050" rIns="38100" bIns="19050" anchor="ctr" anchorCtr="1">
                    <a:spAutoFit/>
                  </a:bodyPr>
                  <a:lstStyle/>
                  <a:p>
                    <a:pPr>
                      <a:defRPr sz="1200" b="0" i="0" u="none" strike="noStrike" kern="1200" baseline="0">
                        <a:solidFill>
                          <a:schemeClr val="tx1"/>
                        </a:solidFill>
                        <a:latin typeface="+mn-lt"/>
                        <a:ea typeface="+mn-ea"/>
                        <a:cs typeface="+mn-cs"/>
                      </a:defRPr>
                    </a:pPr>
                    <a:fld id="{7E801DC9-08F2-AE4A-A3EB-0F1834C84DE5}" type="CATEGORYNAME">
                      <a:rPr lang="en-US"/>
                      <a:pPr>
                        <a:defRPr sz="1200">
                          <a:solidFill>
                            <a:schemeClr val="tx1"/>
                          </a:solidFill>
                        </a:defRPr>
                      </a:pPr>
                      <a:t>[CATEGORY NAME]</a:t>
                    </a:fld>
                    <a:r>
                      <a:rPr lang="en-US" baseline="0" dirty="0"/>
                      <a:t>
</a:t>
                    </a:r>
                    <a:fld id="{1C025E09-B4C3-A143-8F9C-7566469B5F20}" type="PERCENTAGE">
                      <a:rPr lang="en-US" sz="1600" b="1" baseline="0"/>
                      <a:pPr>
                        <a:defRPr sz="1200">
                          <a:solidFill>
                            <a:schemeClr val="tx1"/>
                          </a:solidFill>
                        </a:defRPr>
                      </a:pPr>
                      <a:t>[PERCENTAGE]</a:t>
                    </a:fld>
                    <a:endParaRPr lang="en-US" baseline="0" dirty="0"/>
                  </a:p>
                </c:rich>
              </c:tx>
              <c:spPr>
                <a:noFill/>
                <a:ln>
                  <a:noFill/>
                </a:ln>
                <a:effectLst/>
              </c:spPr>
              <c:txPr>
                <a:bodyPr rot="0" spcFirstLastPara="1" vertOverflow="clip" horzOverflow="clip" vert="horz" wrap="square" lIns="38100" tIns="19050" rIns="38100" bIns="19050" anchor="ctr" anchorCtr="1">
                  <a:spAutoFit/>
                </a:bodyPr>
                <a:lstStyle/>
                <a:p>
                  <a:pPr>
                    <a:defRPr sz="1200" b="0" i="0" u="none" strike="noStrike" kern="1200" baseline="0">
                      <a:solidFill>
                        <a:schemeClr val="tx1"/>
                      </a:solidFill>
                      <a:latin typeface="+mn-lt"/>
                      <a:ea typeface="+mn-ea"/>
                      <a:cs typeface="+mn-cs"/>
                    </a:defRPr>
                  </a:pPr>
                  <a:endParaRPr lang="en-US"/>
                </a:p>
              </c:txPr>
              <c:dLblPos val="bestFit"/>
              <c:showLegendKey val="0"/>
              <c:showVal val="0"/>
              <c:showCatName val="1"/>
              <c:showSerName val="0"/>
              <c:showPercent val="1"/>
              <c:showBubbleSize val="0"/>
              <c:separator>
</c:separator>
              <c:extLst>
                <c:ext xmlns:c15="http://schemas.microsoft.com/office/drawing/2012/chart" uri="{CE6537A1-D6FC-4f65-9D91-7224C49458BB}">
                  <c15:spPr xmlns:c15="http://schemas.microsoft.com/office/drawing/2012/chart">
                    <a:prstGeom prst="wedgeRectCallout">
                      <a:avLst/>
                    </a:prstGeom>
                    <a:noFill/>
                    <a:ln>
                      <a:noFill/>
                    </a:ln>
                  </c15:spPr>
                  <c15:layout>
                    <c:manualLayout>
                      <c:w val="0.2703425620742157"/>
                      <c:h val="0.12608438030259644"/>
                    </c:manualLayout>
                  </c15:layout>
                  <c15:dlblFieldTable/>
                  <c15:showDataLabelsRange val="0"/>
                </c:ext>
                <c:ext xmlns:c16="http://schemas.microsoft.com/office/drawing/2014/chart" uri="{C3380CC4-5D6E-409C-BE32-E72D297353CC}">
                  <c16:uniqueId val="{00000007-1837-4690-AB10-ADC4D04995A4}"/>
                </c:ext>
              </c:extLst>
            </c:dLbl>
            <c:dLbl>
              <c:idx val="4"/>
              <c:layout>
                <c:manualLayout>
                  <c:x val="0.1667084781774448"/>
                  <c:y val="-9.5173446970621273E-3"/>
                </c:manualLayout>
              </c:layout>
              <c:spPr>
                <a:noFill/>
                <a:ln>
                  <a:noFill/>
                </a:ln>
                <a:effectLst/>
              </c:spPr>
              <c:txPr>
                <a:bodyPr rot="0" spcFirstLastPara="1" vertOverflow="clip" horzOverflow="clip" vert="horz" wrap="square" lIns="38100" tIns="19050" rIns="38100" bIns="19050" anchor="ctr" anchorCtr="1">
                  <a:spAutoFit/>
                </a:bodyPr>
                <a:lstStyle/>
                <a:p>
                  <a:pPr>
                    <a:defRPr sz="1200" b="0" i="0" u="none" strike="noStrike" kern="1200" baseline="0">
                      <a:solidFill>
                        <a:schemeClr val="tx1"/>
                      </a:solidFill>
                      <a:latin typeface="+mn-lt"/>
                      <a:ea typeface="+mn-ea"/>
                      <a:cs typeface="+mn-cs"/>
                    </a:defRPr>
                  </a:pPr>
                  <a:endParaRPr lang="en-US"/>
                </a:p>
              </c:txPr>
              <c:dLblPos val="bestFit"/>
              <c:showLegendKey val="0"/>
              <c:showVal val="0"/>
              <c:showCatName val="1"/>
              <c:showSerName val="0"/>
              <c:showPercent val="1"/>
              <c:showBubbleSize val="0"/>
              <c:separator>
</c:separator>
              <c:extLst>
                <c:ext xmlns:c15="http://schemas.microsoft.com/office/drawing/2012/chart" uri="{CE6537A1-D6FC-4f65-9D91-7224C49458BB}">
                  <c15:spPr xmlns:c15="http://schemas.microsoft.com/office/drawing/2012/chart">
                    <a:prstGeom prst="wedgeRectCallout">
                      <a:avLst/>
                    </a:prstGeom>
                    <a:noFill/>
                    <a:ln>
                      <a:noFill/>
                    </a:ln>
                  </c15:spPr>
                </c:ext>
                <c:ext xmlns:c16="http://schemas.microsoft.com/office/drawing/2014/chart" uri="{C3380CC4-5D6E-409C-BE32-E72D297353CC}">
                  <c16:uniqueId val="{00000009-1837-4690-AB10-ADC4D04995A4}"/>
                </c:ext>
              </c:extLst>
            </c:dLbl>
            <c:dLbl>
              <c:idx val="5"/>
              <c:layout>
                <c:manualLayout>
                  <c:x val="0.16540869795047058"/>
                  <c:y val="-0.15111080016221179"/>
                </c:manualLayout>
              </c:layout>
              <c:spPr>
                <a:noFill/>
                <a:ln>
                  <a:noFill/>
                </a:ln>
                <a:effectLst/>
              </c:spPr>
              <c:txPr>
                <a:bodyPr rot="0" spcFirstLastPara="1" vertOverflow="clip" horzOverflow="clip" vert="horz" wrap="square" lIns="38100" tIns="19050" rIns="38100" bIns="19050" anchor="ctr" anchorCtr="1">
                  <a:noAutofit/>
                </a:bodyPr>
                <a:lstStyle/>
                <a:p>
                  <a:pPr>
                    <a:defRPr sz="1200" b="0" i="0" u="none" strike="noStrike" kern="1200" baseline="0">
                      <a:solidFill>
                        <a:schemeClr val="bg1"/>
                      </a:solidFill>
                      <a:latin typeface="+mn-lt"/>
                      <a:ea typeface="+mn-ea"/>
                      <a:cs typeface="+mn-cs"/>
                    </a:defRPr>
                  </a:pPr>
                  <a:endParaRPr lang="en-US"/>
                </a:p>
              </c:txPr>
              <c:dLblPos val="bestFit"/>
              <c:showLegendKey val="0"/>
              <c:showVal val="0"/>
              <c:showCatName val="1"/>
              <c:showSerName val="0"/>
              <c:showPercent val="1"/>
              <c:showBubbleSize val="0"/>
              <c:separator>
</c:separator>
              <c:extLst>
                <c:ext xmlns:c15="http://schemas.microsoft.com/office/drawing/2012/chart" uri="{CE6537A1-D6FC-4f65-9D91-7224C49458BB}">
                  <c15:spPr xmlns:c15="http://schemas.microsoft.com/office/drawing/2012/chart">
                    <a:prstGeom prst="wedgeRectCallout">
                      <a:avLst/>
                    </a:prstGeom>
                    <a:noFill/>
                    <a:ln>
                      <a:noFill/>
                    </a:ln>
                  </c15:spPr>
                  <c15:layout>
                    <c:manualLayout>
                      <c:w val="0.19902783962651532"/>
                      <c:h val="0.10184320450053351"/>
                    </c:manualLayout>
                  </c15:layout>
                </c:ext>
                <c:ext xmlns:c16="http://schemas.microsoft.com/office/drawing/2014/chart" uri="{C3380CC4-5D6E-409C-BE32-E72D297353CC}">
                  <c16:uniqueId val="{0000000B-1837-4690-AB10-ADC4D04995A4}"/>
                </c:ext>
              </c:extLst>
            </c:dLbl>
            <c:spPr>
              <a:noFill/>
              <a:ln>
                <a:noFill/>
              </a:ln>
              <a:effectLst/>
            </c:spPr>
            <c:txPr>
              <a:bodyPr rot="0" spcFirstLastPara="1" vertOverflow="clip" horzOverflow="clip"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en-US"/>
              </a:p>
            </c:txPr>
            <c:dLblPos val="inEnd"/>
            <c:showLegendKey val="0"/>
            <c:showVal val="0"/>
            <c:showCatName val="1"/>
            <c:showSerName val="0"/>
            <c:showPercent val="1"/>
            <c:showBubbleSize val="0"/>
            <c:separator>
</c:separator>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Sheet1!$A$2:$A$5</c:f>
              <c:strCache>
                <c:ptCount val="4"/>
                <c:pt idx="0">
                  <c:v>19–34</c:v>
                </c:pt>
                <c:pt idx="1">
                  <c:v>35–49</c:v>
                </c:pt>
                <c:pt idx="2">
                  <c:v>50–64</c:v>
                </c:pt>
                <c:pt idx="3">
                  <c:v>Refused</c:v>
                </c:pt>
              </c:strCache>
            </c:strRef>
          </c:cat>
          <c:val>
            <c:numRef>
              <c:f>Sheet1!$B$2:$B$5</c:f>
              <c:numCache>
                <c:formatCode>General</c:formatCode>
                <c:ptCount val="4"/>
                <c:pt idx="0">
                  <c:v>0.44159999999999999</c:v>
                </c:pt>
                <c:pt idx="1">
                  <c:v>0.30030000000000001</c:v>
                </c:pt>
                <c:pt idx="2">
                  <c:v>0.24260000000000001</c:v>
                </c:pt>
                <c:pt idx="3">
                  <c:v>1.55E-2</c:v>
                </c:pt>
              </c:numCache>
            </c:numRef>
          </c:val>
          <c:extLst>
            <c:ext xmlns:c16="http://schemas.microsoft.com/office/drawing/2014/chart" uri="{C3380CC4-5D6E-409C-BE32-E72D297353CC}">
              <c16:uniqueId val="{0000000C-1837-4690-AB10-ADC4D04995A4}"/>
            </c:ext>
          </c:extLst>
        </c:ser>
        <c:dLbls>
          <c:showLegendKey val="0"/>
          <c:showVal val="0"/>
          <c:showCatName val="0"/>
          <c:showSerName val="0"/>
          <c:showPercent val="0"/>
          <c:showBubbleSize val="0"/>
          <c:showLeaderLines val="0"/>
        </c:dLbls>
        <c:firstSliceAng val="20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solidFill>
                <a:latin typeface="+mn-lt"/>
                <a:ea typeface="+mn-ea"/>
                <a:cs typeface="+mn-cs"/>
              </a:defRPr>
            </a:pPr>
            <a:r>
              <a:rPr lang="en-US" sz="1600" b="1" dirty="0">
                <a:solidFill>
                  <a:schemeClr val="tx1"/>
                </a:solidFill>
              </a:rPr>
              <a:t>Race/Ethnicity</a:t>
            </a:r>
          </a:p>
        </c:rich>
      </c:tx>
      <c:layout>
        <c:manualLayout>
          <c:xMode val="edge"/>
          <c:yMode val="edge"/>
          <c:x val="0.30644034873487003"/>
          <c:y val="4.2890002258698184E-2"/>
        </c:manualLayout>
      </c:layout>
      <c:overlay val="0"/>
      <c:spPr>
        <a:noFill/>
        <a:ln>
          <a:noFill/>
        </a:ln>
        <a:effectLst/>
      </c:spPr>
      <c:txPr>
        <a:bodyPr rot="0" spcFirstLastPara="1" vertOverflow="ellipsis" vert="horz" wrap="square" anchor="ctr" anchorCtr="1"/>
        <a:lstStyle/>
        <a:p>
          <a:pPr>
            <a:defRPr sz="1600" b="1"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17573219202158208"/>
          <c:y val="0.14255322732567102"/>
          <c:w val="0.66908391753418417"/>
          <c:h val="0.59146691438928978"/>
        </c:manualLayout>
      </c:layout>
      <c:pieChart>
        <c:varyColors val="1"/>
        <c:ser>
          <c:idx val="0"/>
          <c:order val="0"/>
          <c:tx>
            <c:strRef>
              <c:f>Sheet1!$B$1</c:f>
              <c:strCache>
                <c:ptCount val="1"/>
                <c:pt idx="0">
                  <c:v>Race</c:v>
                </c:pt>
              </c:strCache>
            </c:strRef>
          </c:tx>
          <c:spPr>
            <a:ln w="6350">
              <a:noFill/>
            </a:ln>
          </c:spPr>
          <c:explosion val="1"/>
          <c:dPt>
            <c:idx val="0"/>
            <c:bubble3D val="0"/>
            <c:spPr>
              <a:solidFill>
                <a:schemeClr val="accent1"/>
              </a:solidFill>
              <a:ln w="6350">
                <a:noFill/>
              </a:ln>
              <a:effectLst/>
            </c:spPr>
            <c:extLst>
              <c:ext xmlns:c16="http://schemas.microsoft.com/office/drawing/2014/chart" uri="{C3380CC4-5D6E-409C-BE32-E72D297353CC}">
                <c16:uniqueId val="{00000001-F3EE-4120-A3E5-052976634535}"/>
              </c:ext>
            </c:extLst>
          </c:dPt>
          <c:dPt>
            <c:idx val="1"/>
            <c:bubble3D val="0"/>
            <c:spPr>
              <a:solidFill>
                <a:schemeClr val="accent2"/>
              </a:solidFill>
              <a:ln w="6350">
                <a:noFill/>
              </a:ln>
              <a:effectLst/>
            </c:spPr>
            <c:extLst>
              <c:ext xmlns:c16="http://schemas.microsoft.com/office/drawing/2014/chart" uri="{C3380CC4-5D6E-409C-BE32-E72D297353CC}">
                <c16:uniqueId val="{00000003-F3EE-4120-A3E5-052976634535}"/>
              </c:ext>
            </c:extLst>
          </c:dPt>
          <c:dPt>
            <c:idx val="2"/>
            <c:bubble3D val="0"/>
            <c:spPr>
              <a:solidFill>
                <a:schemeClr val="accent3"/>
              </a:solidFill>
              <a:ln w="6350">
                <a:noFill/>
              </a:ln>
              <a:effectLst/>
            </c:spPr>
            <c:extLst>
              <c:ext xmlns:c16="http://schemas.microsoft.com/office/drawing/2014/chart" uri="{C3380CC4-5D6E-409C-BE32-E72D297353CC}">
                <c16:uniqueId val="{00000005-F3EE-4120-A3E5-052976634535}"/>
              </c:ext>
            </c:extLst>
          </c:dPt>
          <c:dPt>
            <c:idx val="3"/>
            <c:bubble3D val="0"/>
            <c:spPr>
              <a:solidFill>
                <a:schemeClr val="accent4"/>
              </a:solidFill>
              <a:ln w="6350">
                <a:noFill/>
              </a:ln>
              <a:effectLst/>
            </c:spPr>
            <c:extLst>
              <c:ext xmlns:c16="http://schemas.microsoft.com/office/drawing/2014/chart" uri="{C3380CC4-5D6E-409C-BE32-E72D297353CC}">
                <c16:uniqueId val="{00000007-F3EE-4120-A3E5-052976634535}"/>
              </c:ext>
            </c:extLst>
          </c:dPt>
          <c:dPt>
            <c:idx val="4"/>
            <c:bubble3D val="0"/>
            <c:spPr>
              <a:solidFill>
                <a:schemeClr val="accent5"/>
              </a:solidFill>
              <a:ln w="6350">
                <a:noFill/>
              </a:ln>
              <a:effectLst/>
            </c:spPr>
            <c:extLst>
              <c:ext xmlns:c16="http://schemas.microsoft.com/office/drawing/2014/chart" uri="{C3380CC4-5D6E-409C-BE32-E72D297353CC}">
                <c16:uniqueId val="{00000009-F3EE-4120-A3E5-052976634535}"/>
              </c:ext>
            </c:extLst>
          </c:dPt>
          <c:dPt>
            <c:idx val="5"/>
            <c:bubble3D val="0"/>
            <c:spPr>
              <a:solidFill>
                <a:schemeClr val="accent6"/>
              </a:solidFill>
              <a:ln w="6350">
                <a:noFill/>
              </a:ln>
              <a:effectLst/>
            </c:spPr>
            <c:extLst>
              <c:ext xmlns:c16="http://schemas.microsoft.com/office/drawing/2014/chart" uri="{C3380CC4-5D6E-409C-BE32-E72D297353CC}">
                <c16:uniqueId val="{0000000B-F3EE-4120-A3E5-052976634535}"/>
              </c:ext>
            </c:extLst>
          </c:dPt>
          <c:dLbls>
            <c:dLbl>
              <c:idx val="0"/>
              <c:layout>
                <c:manualLayout>
                  <c:x val="0.23165962710646348"/>
                  <c:y val="4.0149765082425209E-2"/>
                </c:manualLayout>
              </c:layout>
              <c:tx>
                <c:rich>
                  <a:bodyPr/>
                  <a:lstStyle/>
                  <a:p>
                    <a:fld id="{31EBD931-3E88-4CBD-9BCC-FF3077ADA2E0}" type="CATEGORYNAME">
                      <a:rPr lang="en-US"/>
                      <a:pPr/>
                      <a:t>[CATEGORY NAME]</a:t>
                    </a:fld>
                    <a:r>
                      <a:rPr lang="en-US" baseline="0" dirty="0"/>
                      <a:t>
</a:t>
                    </a:r>
                    <a:r>
                      <a:rPr lang="en-US" sz="1600" b="1" baseline="0" dirty="0"/>
                      <a:t>42%</a:t>
                    </a:r>
                  </a:p>
                </c:rich>
              </c:tx>
              <c:dLblPos val="bestFit"/>
              <c:showLegendKey val="0"/>
              <c:showVal val="0"/>
              <c:showCatName val="1"/>
              <c:showSerName val="0"/>
              <c:showPercent val="1"/>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1-F3EE-4120-A3E5-052976634535}"/>
                </c:ext>
              </c:extLst>
            </c:dLbl>
            <c:dLbl>
              <c:idx val="1"/>
              <c:layout>
                <c:manualLayout>
                  <c:x val="-0.10135525477866485"/>
                  <c:y val="0.14647744562389087"/>
                </c:manualLayout>
              </c:layout>
              <c:tx>
                <c:rich>
                  <a:bodyPr/>
                  <a:lstStyle/>
                  <a:p>
                    <a:fld id="{1D500816-6C0F-1C44-926E-A2A97B680355}" type="CATEGORYNAME">
                      <a:rPr lang="en-US"/>
                      <a:pPr/>
                      <a:t>[CATEGORY NAME]</a:t>
                    </a:fld>
                    <a:r>
                      <a:rPr lang="en-US" baseline="0" dirty="0"/>
                      <a:t>
</a:t>
                    </a:r>
                    <a:fld id="{9D2560D8-01B5-5343-8976-ADB552EE4054}" type="PERCENTAGE">
                      <a:rPr lang="en-US" sz="1600" b="1" baseline="0"/>
                      <a:pPr/>
                      <a:t>[PERCENTAGE]</a:t>
                    </a:fld>
                    <a:endParaRPr lang="en-US" baseline="0" dirty="0"/>
                  </a:p>
                </c:rich>
              </c:tx>
              <c:dLblPos val="bestFit"/>
              <c:showLegendKey val="0"/>
              <c:showVal val="0"/>
              <c:showCatName val="1"/>
              <c:showSerName val="0"/>
              <c:showPercent val="1"/>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3-F3EE-4120-A3E5-052976634535}"/>
                </c:ext>
              </c:extLst>
            </c:dLbl>
            <c:dLbl>
              <c:idx val="2"/>
              <c:layout>
                <c:manualLayout>
                  <c:x val="-0.22876547259994406"/>
                  <c:y val="-6.6412638690766981E-2"/>
                </c:manualLayout>
              </c:layout>
              <c:tx>
                <c:rich>
                  <a:bodyPr/>
                  <a:lstStyle/>
                  <a:p>
                    <a:fld id="{22AF27A2-CDA6-F545-AB40-0930781814C3}" type="CATEGORYNAME">
                      <a:rPr lang="en-US"/>
                      <a:pPr/>
                      <a:t>[CATEGORY NAME]</a:t>
                    </a:fld>
                    <a:r>
                      <a:rPr lang="en-US" baseline="0" dirty="0"/>
                      <a:t>
</a:t>
                    </a:r>
                    <a:fld id="{6FE8DD97-5ADF-2E4C-8106-9DDEF0FC4678}" type="PERCENTAGE">
                      <a:rPr lang="en-US" sz="1600" b="1" baseline="0"/>
                      <a:pPr/>
                      <a:t>[PERCENTAGE]</a:t>
                    </a:fld>
                    <a:endParaRPr lang="en-US" baseline="0" dirty="0"/>
                  </a:p>
                </c:rich>
              </c:tx>
              <c:dLblPos val="bestFit"/>
              <c:showLegendKey val="0"/>
              <c:showVal val="0"/>
              <c:showCatName val="1"/>
              <c:showSerName val="0"/>
              <c:showPercent val="1"/>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5-F3EE-4120-A3E5-052976634535}"/>
                </c:ext>
              </c:extLst>
            </c:dLbl>
            <c:dLbl>
              <c:idx val="3"/>
              <c:layout>
                <c:manualLayout>
                  <c:x val="6.095678578835298E-2"/>
                  <c:y val="-5.5767908641822642E-2"/>
                </c:manualLayout>
              </c:layout>
              <c:tx>
                <c:rich>
                  <a:bodyPr rot="0" spcFirstLastPara="1" vertOverflow="clip" horzOverflow="clip" vert="horz" wrap="square" lIns="38100" tIns="19050" rIns="38100" bIns="19050" anchor="ctr" anchorCtr="1">
                    <a:spAutoFit/>
                  </a:bodyPr>
                  <a:lstStyle/>
                  <a:p>
                    <a:pPr>
                      <a:defRPr sz="1200" b="0" i="0" u="none" strike="noStrike" kern="1200" baseline="0">
                        <a:solidFill>
                          <a:schemeClr val="tx1"/>
                        </a:solidFill>
                        <a:latin typeface="+mn-lt"/>
                        <a:ea typeface="+mn-ea"/>
                        <a:cs typeface="+mn-cs"/>
                      </a:defRPr>
                    </a:pPr>
                    <a:fld id="{89255641-9A76-7D4C-AA5A-BE4A8EF8D857}" type="CATEGORYNAME">
                      <a:rPr lang="en-US"/>
                      <a:pPr>
                        <a:defRPr sz="1200">
                          <a:solidFill>
                            <a:schemeClr val="tx1"/>
                          </a:solidFill>
                        </a:defRPr>
                      </a:pPr>
                      <a:t>[CATEGORY NAME]</a:t>
                    </a:fld>
                    <a:r>
                      <a:rPr lang="en-US" baseline="0" dirty="0"/>
                      <a:t>
</a:t>
                    </a:r>
                    <a:fld id="{10D4C313-02EC-3F4F-AB11-792BA10719D3}" type="PERCENTAGE">
                      <a:rPr lang="en-US" sz="1600" b="1" baseline="0"/>
                      <a:pPr>
                        <a:defRPr sz="1200">
                          <a:solidFill>
                            <a:schemeClr val="tx1"/>
                          </a:solidFill>
                        </a:defRPr>
                      </a:pPr>
                      <a:t>[PERCENTAGE]</a:t>
                    </a:fld>
                    <a:endParaRPr lang="en-US" baseline="0" dirty="0"/>
                  </a:p>
                </c:rich>
              </c:tx>
              <c:spPr>
                <a:noFill/>
                <a:ln>
                  <a:noFill/>
                </a:ln>
                <a:effectLst/>
              </c:spPr>
              <c:txPr>
                <a:bodyPr rot="0" spcFirstLastPara="1" vertOverflow="clip" horzOverflow="clip" vert="horz" wrap="square" lIns="38100" tIns="19050" rIns="38100" bIns="19050" anchor="ctr" anchorCtr="1">
                  <a:spAutoFit/>
                </a:bodyPr>
                <a:lstStyle/>
                <a:p>
                  <a:pPr>
                    <a:defRPr sz="1200" b="0" i="0" u="none" strike="noStrike" kern="1200" baseline="0">
                      <a:solidFill>
                        <a:schemeClr val="tx1"/>
                      </a:solidFill>
                      <a:latin typeface="+mn-lt"/>
                      <a:ea typeface="+mn-ea"/>
                      <a:cs typeface="+mn-cs"/>
                    </a:defRPr>
                  </a:pPr>
                  <a:endParaRPr lang="en-US"/>
                </a:p>
              </c:txPr>
              <c:dLblPos val="bestFit"/>
              <c:showLegendKey val="0"/>
              <c:showVal val="0"/>
              <c:showCatName val="1"/>
              <c:showSerName val="0"/>
              <c:showPercent val="1"/>
              <c:showBubbleSize val="0"/>
              <c:separator>
</c:separator>
              <c:extLst>
                <c:ext xmlns:c15="http://schemas.microsoft.com/office/drawing/2012/chart" uri="{CE6537A1-D6FC-4f65-9D91-7224C49458BB}">
                  <c15:spPr xmlns:c15="http://schemas.microsoft.com/office/drawing/2012/chart">
                    <a:prstGeom prst="wedgeRectCallout">
                      <a:avLst/>
                    </a:prstGeom>
                    <a:noFill/>
                    <a:ln>
                      <a:noFill/>
                    </a:ln>
                  </c15:spPr>
                  <c15:layout>
                    <c:manualLayout>
                      <c:w val="0.20519477283647414"/>
                      <c:h val="0.17270512154431045"/>
                    </c:manualLayout>
                  </c15:layout>
                  <c15:dlblFieldTable/>
                  <c15:showDataLabelsRange val="0"/>
                </c:ext>
                <c:ext xmlns:c16="http://schemas.microsoft.com/office/drawing/2014/chart" uri="{C3380CC4-5D6E-409C-BE32-E72D297353CC}">
                  <c16:uniqueId val="{00000007-F3EE-4120-A3E5-052976634535}"/>
                </c:ext>
              </c:extLst>
            </c:dLbl>
            <c:dLbl>
              <c:idx val="4"/>
              <c:layout>
                <c:manualLayout>
                  <c:x val="-0.16213274368925065"/>
                  <c:y val="-2.0486889832964296E-2"/>
                </c:manualLayout>
              </c:layout>
              <c:tx>
                <c:rich>
                  <a:bodyPr rot="0" spcFirstLastPara="1" vertOverflow="clip" horzOverflow="clip" vert="horz" wrap="square" lIns="38100" tIns="19050" rIns="38100" bIns="19050" anchor="ctr" anchorCtr="1">
                    <a:spAutoFit/>
                  </a:bodyPr>
                  <a:lstStyle/>
                  <a:p>
                    <a:pPr>
                      <a:defRPr sz="1200" b="0" i="0" u="none" strike="noStrike" kern="1200" baseline="0">
                        <a:solidFill>
                          <a:schemeClr val="tx1"/>
                        </a:solidFill>
                        <a:latin typeface="+mn-lt"/>
                        <a:ea typeface="+mn-ea"/>
                        <a:cs typeface="+mn-cs"/>
                      </a:defRPr>
                    </a:pPr>
                    <a:fld id="{F001776A-A2A5-6042-94DD-3E4D82E96C93}" type="CATEGORYNAME">
                      <a:rPr lang="en-US"/>
                      <a:pPr>
                        <a:defRPr sz="1200">
                          <a:solidFill>
                            <a:schemeClr val="tx1"/>
                          </a:solidFill>
                        </a:defRPr>
                      </a:pPr>
                      <a:t>[CATEGORY NAME]</a:t>
                    </a:fld>
                    <a:r>
                      <a:rPr lang="en-US" baseline="0" dirty="0"/>
                      <a:t>
</a:t>
                    </a:r>
                    <a:fld id="{AFE1A21D-53AA-2740-9F9E-397B74314AC0}" type="PERCENTAGE">
                      <a:rPr lang="en-US" sz="1600" b="1" baseline="0"/>
                      <a:pPr>
                        <a:defRPr sz="1200">
                          <a:solidFill>
                            <a:schemeClr val="tx1"/>
                          </a:solidFill>
                        </a:defRPr>
                      </a:pPr>
                      <a:t>[PERCENTAGE]</a:t>
                    </a:fld>
                    <a:endParaRPr lang="en-US" baseline="0" dirty="0"/>
                  </a:p>
                </c:rich>
              </c:tx>
              <c:spPr>
                <a:noFill/>
                <a:ln>
                  <a:noFill/>
                </a:ln>
                <a:effectLst/>
              </c:spPr>
              <c:txPr>
                <a:bodyPr rot="0" spcFirstLastPara="1" vertOverflow="clip" horzOverflow="clip" vert="horz" wrap="square" lIns="38100" tIns="19050" rIns="38100" bIns="19050" anchor="ctr" anchorCtr="1">
                  <a:spAutoFit/>
                </a:bodyPr>
                <a:lstStyle/>
                <a:p>
                  <a:pPr>
                    <a:defRPr sz="1200" b="0" i="0" u="none" strike="noStrike" kern="1200" baseline="0">
                      <a:solidFill>
                        <a:schemeClr val="tx1"/>
                      </a:solidFill>
                      <a:latin typeface="+mn-lt"/>
                      <a:ea typeface="+mn-ea"/>
                      <a:cs typeface="+mn-cs"/>
                    </a:defRPr>
                  </a:pPr>
                  <a:endParaRPr lang="en-US"/>
                </a:p>
              </c:txPr>
              <c:dLblPos val="bestFit"/>
              <c:showLegendKey val="0"/>
              <c:showVal val="0"/>
              <c:showCatName val="1"/>
              <c:showSerName val="0"/>
              <c:showPercent val="1"/>
              <c:showBubbleSize val="0"/>
              <c:separator>
</c:separator>
              <c:extLst>
                <c:ext xmlns:c15="http://schemas.microsoft.com/office/drawing/2012/chart" uri="{CE6537A1-D6FC-4f65-9D91-7224C49458BB}">
                  <c15:spPr xmlns:c15="http://schemas.microsoft.com/office/drawing/2012/chart">
                    <a:prstGeom prst="wedgeRectCallout">
                      <a:avLst/>
                    </a:prstGeom>
                    <a:noFill/>
                    <a:ln>
                      <a:noFill/>
                    </a:ln>
                  </c15:spPr>
                  <c15:layout>
                    <c:manualLayout>
                      <c:w val="0.27777629856496544"/>
                      <c:h val="0.13001291733553069"/>
                    </c:manualLayout>
                  </c15:layout>
                  <c15:dlblFieldTable/>
                  <c15:showDataLabelsRange val="0"/>
                </c:ext>
                <c:ext xmlns:c16="http://schemas.microsoft.com/office/drawing/2014/chart" uri="{C3380CC4-5D6E-409C-BE32-E72D297353CC}">
                  <c16:uniqueId val="{00000009-F3EE-4120-A3E5-052976634535}"/>
                </c:ext>
              </c:extLst>
            </c:dLbl>
            <c:dLbl>
              <c:idx val="5"/>
              <c:layout>
                <c:manualLayout>
                  <c:x val="-8.2773356288544875E-2"/>
                  <c:y val="-0.10174771142010661"/>
                </c:manualLayout>
              </c:layout>
              <c:tx>
                <c:rich>
                  <a:bodyPr rot="0" spcFirstLastPara="1" vertOverflow="clip" horzOverflow="clip" vert="horz" wrap="square" lIns="38100" tIns="19050" rIns="38100" bIns="19050" anchor="ctr" anchorCtr="1">
                    <a:noAutofit/>
                  </a:bodyPr>
                  <a:lstStyle/>
                  <a:p>
                    <a:pPr>
                      <a:defRPr sz="1200" b="0" i="0" u="none" strike="noStrike" kern="1200" baseline="0">
                        <a:solidFill>
                          <a:schemeClr val="tx1"/>
                        </a:solidFill>
                        <a:latin typeface="+mn-lt"/>
                        <a:ea typeface="+mn-ea"/>
                        <a:cs typeface="+mn-cs"/>
                      </a:defRPr>
                    </a:pPr>
                    <a:fld id="{171AF187-F9CE-0944-B2D8-FEE6FA2C046F}" type="CATEGORYNAME">
                      <a:rPr lang="en-US"/>
                      <a:pPr>
                        <a:defRPr sz="1200">
                          <a:solidFill>
                            <a:schemeClr val="tx1"/>
                          </a:solidFill>
                        </a:defRPr>
                      </a:pPr>
                      <a:t>[CATEGORY NAME]</a:t>
                    </a:fld>
                    <a:r>
                      <a:rPr lang="en-US" baseline="0" dirty="0"/>
                      <a:t>
</a:t>
                    </a:r>
                    <a:fld id="{C4AAF878-11FA-6544-908B-94E05871F691}" type="PERCENTAGE">
                      <a:rPr lang="en-US" sz="1600" b="1" baseline="0"/>
                      <a:pPr>
                        <a:defRPr sz="1200">
                          <a:solidFill>
                            <a:schemeClr val="tx1"/>
                          </a:solidFill>
                        </a:defRPr>
                      </a:pPr>
                      <a:t>[PERCENTAGE]</a:t>
                    </a:fld>
                    <a:endParaRPr lang="en-US" baseline="0" dirty="0"/>
                  </a:p>
                </c:rich>
              </c:tx>
              <c:spPr>
                <a:noFill/>
                <a:ln>
                  <a:noFill/>
                </a:ln>
                <a:effectLst/>
              </c:spPr>
              <c:txPr>
                <a:bodyPr rot="0" spcFirstLastPara="1" vertOverflow="clip" horzOverflow="clip" vert="horz" wrap="square" lIns="38100" tIns="19050" rIns="38100" bIns="19050" anchor="ctr" anchorCtr="1">
                  <a:noAutofit/>
                </a:bodyPr>
                <a:lstStyle/>
                <a:p>
                  <a:pPr>
                    <a:defRPr sz="1200" b="0" i="0" u="none" strike="noStrike" kern="1200" baseline="0">
                      <a:solidFill>
                        <a:schemeClr val="tx1"/>
                      </a:solidFill>
                      <a:latin typeface="+mn-lt"/>
                      <a:ea typeface="+mn-ea"/>
                      <a:cs typeface="+mn-cs"/>
                    </a:defRPr>
                  </a:pPr>
                  <a:endParaRPr lang="en-US"/>
                </a:p>
              </c:txPr>
              <c:dLblPos val="bestFit"/>
              <c:showLegendKey val="0"/>
              <c:showVal val="0"/>
              <c:showCatName val="1"/>
              <c:showSerName val="0"/>
              <c:showPercent val="1"/>
              <c:showBubbleSize val="0"/>
              <c:separator>
</c:separator>
              <c:extLst>
                <c:ext xmlns:c15="http://schemas.microsoft.com/office/drawing/2012/chart" uri="{CE6537A1-D6FC-4f65-9D91-7224C49458BB}">
                  <c15:spPr xmlns:c15="http://schemas.microsoft.com/office/drawing/2012/chart">
                    <a:prstGeom prst="wedgeRectCallout">
                      <a:avLst/>
                    </a:prstGeom>
                    <a:noFill/>
                    <a:ln>
                      <a:noFill/>
                    </a:ln>
                  </c15:spPr>
                  <c15:layout>
                    <c:manualLayout>
                      <c:w val="0.33552796945797381"/>
                      <c:h val="0.10184310641405524"/>
                    </c:manualLayout>
                  </c15:layout>
                  <c15:dlblFieldTable/>
                  <c15:showDataLabelsRange val="0"/>
                </c:ext>
                <c:ext xmlns:c16="http://schemas.microsoft.com/office/drawing/2014/chart" uri="{C3380CC4-5D6E-409C-BE32-E72D297353CC}">
                  <c16:uniqueId val="{0000000B-F3EE-4120-A3E5-052976634535}"/>
                </c:ext>
              </c:extLst>
            </c:dLbl>
            <c:spPr>
              <a:noFill/>
              <a:ln>
                <a:noFill/>
              </a:ln>
              <a:effectLst/>
            </c:spPr>
            <c:txPr>
              <a:bodyPr rot="0" spcFirstLastPara="1" vertOverflow="clip" horzOverflow="clip"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en-US"/>
              </a:p>
            </c:txPr>
            <c:dLblPos val="inEnd"/>
            <c:showLegendKey val="0"/>
            <c:showVal val="0"/>
            <c:showCatName val="1"/>
            <c:showSerName val="0"/>
            <c:showPercent val="1"/>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Sheet1!$A$2:$A$7</c:f>
              <c:strCache>
                <c:ptCount val="6"/>
                <c:pt idx="0">
                  <c:v>White</c:v>
                </c:pt>
                <c:pt idx="1">
                  <c:v>Black</c:v>
                </c:pt>
                <c:pt idx="2">
                  <c:v>Latino</c:v>
                </c:pt>
                <c:pt idx="3">
                  <c:v>Asian or PI</c:v>
                </c:pt>
                <c:pt idx="4">
                  <c:v>Other/Mixed</c:v>
                </c:pt>
                <c:pt idx="5">
                  <c:v>DK/Refused</c:v>
                </c:pt>
              </c:strCache>
            </c:strRef>
          </c:cat>
          <c:val>
            <c:numRef>
              <c:f>Sheet1!$B$2:$B$7</c:f>
              <c:numCache>
                <c:formatCode>General</c:formatCode>
                <c:ptCount val="6"/>
                <c:pt idx="0">
                  <c:v>0.4239</c:v>
                </c:pt>
                <c:pt idx="1">
                  <c:v>0.11070000000000001</c:v>
                </c:pt>
                <c:pt idx="2">
                  <c:v>0.35</c:v>
                </c:pt>
                <c:pt idx="3">
                  <c:v>3.09E-2</c:v>
                </c:pt>
                <c:pt idx="4">
                  <c:v>6.08E-2</c:v>
                </c:pt>
                <c:pt idx="5">
                  <c:v>2.3800000000000002E-2</c:v>
                </c:pt>
              </c:numCache>
            </c:numRef>
          </c:val>
          <c:extLst>
            <c:ext xmlns:c16="http://schemas.microsoft.com/office/drawing/2014/chart" uri="{C3380CC4-5D6E-409C-BE32-E72D297353CC}">
              <c16:uniqueId val="{0000000C-F3EE-4120-A3E5-052976634535}"/>
            </c:ext>
          </c:extLst>
        </c:ser>
        <c:dLbls>
          <c:showLegendKey val="0"/>
          <c:showVal val="0"/>
          <c:showCatName val="0"/>
          <c:showSerName val="0"/>
          <c:showPercent val="0"/>
          <c:showBubbleSize val="0"/>
          <c:showLeaderLines val="1"/>
        </c:dLbls>
        <c:firstSliceAng val="206"/>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4380058053609406E-2"/>
          <c:y val="0"/>
          <c:w val="0.96546988211190399"/>
          <c:h val="0.83031427243059641"/>
        </c:manualLayout>
      </c:layout>
      <c:barChart>
        <c:barDir val="bar"/>
        <c:grouping val="stacked"/>
        <c:varyColors val="0"/>
        <c:ser>
          <c:idx val="0"/>
          <c:order val="0"/>
          <c:tx>
            <c:strRef>
              <c:f>Sheet1!$B$1</c:f>
              <c:strCache>
                <c:ptCount val="1"/>
                <c:pt idx="0">
                  <c:v>Foreign-born Latinos</c:v>
                </c:pt>
              </c:strCache>
            </c:strRef>
          </c:tx>
          <c:spPr>
            <a:pattFill prst="dkUpDiag">
              <a:fgClr>
                <a:schemeClr val="accent2">
                  <a:lumMod val="60000"/>
                  <a:lumOff val="40000"/>
                </a:schemeClr>
              </a:fgClr>
              <a:bgClr>
                <a:schemeClr val="tx1">
                  <a:lumMod val="20000"/>
                  <a:lumOff val="80000"/>
                </a:schemeClr>
              </a:bgClr>
            </a:patt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Uninsured</c:v>
                </c:pt>
              </c:strCache>
            </c:strRef>
          </c:cat>
          <c:val>
            <c:numRef>
              <c:f>Sheet1!$B$2</c:f>
              <c:numCache>
                <c:formatCode>0%</c:formatCode>
                <c:ptCount val="1"/>
                <c:pt idx="0">
                  <c:v>0.2545</c:v>
                </c:pt>
              </c:numCache>
            </c:numRef>
          </c:val>
          <c:extLst>
            <c:ext xmlns:c16="http://schemas.microsoft.com/office/drawing/2014/chart" uri="{C3380CC4-5D6E-409C-BE32-E72D297353CC}">
              <c16:uniqueId val="{00000000-1B30-4957-932E-57920EEE2F5D}"/>
            </c:ext>
          </c:extLst>
        </c:ser>
        <c:ser>
          <c:idx val="1"/>
          <c:order val="1"/>
          <c:tx>
            <c:strRef>
              <c:f>Sheet1!$C$1</c:f>
              <c:strCache>
                <c:ptCount val="1"/>
                <c:pt idx="0">
                  <c:v>&lt;100% FPL,  non-expansion</c:v>
                </c:pt>
              </c:strCache>
            </c:strRef>
          </c:tx>
          <c:spPr>
            <a:solidFill>
              <a:schemeClr val="accent2">
                <a:lumMod val="20000"/>
                <a:lumOff val="80000"/>
              </a:schemeClr>
            </a:solidFill>
            <a:ln>
              <a:noFill/>
            </a:ln>
            <a:effectLst/>
          </c:spPr>
          <c:invertIfNegative val="0"/>
          <c:dLbls>
            <c:dLbl>
              <c:idx val="0"/>
              <c:layout>
                <c:manualLayout>
                  <c:x val="1.0190912434384299E-2"/>
                  <c:y val="-8.0876913984018357E-1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B30-4957-932E-57920EEE2F5D}"/>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Uninsured</c:v>
                </c:pt>
              </c:strCache>
            </c:strRef>
          </c:cat>
          <c:val>
            <c:numRef>
              <c:f>Sheet1!$C$2</c:f>
              <c:numCache>
                <c:formatCode>0%</c:formatCode>
                <c:ptCount val="1"/>
                <c:pt idx="0">
                  <c:v>0.1079</c:v>
                </c:pt>
              </c:numCache>
            </c:numRef>
          </c:val>
          <c:extLst>
            <c:ext xmlns:c16="http://schemas.microsoft.com/office/drawing/2014/chart" uri="{C3380CC4-5D6E-409C-BE32-E72D297353CC}">
              <c16:uniqueId val="{00000002-1B30-4957-932E-57920EEE2F5D}"/>
            </c:ext>
          </c:extLst>
        </c:ser>
        <c:ser>
          <c:idx val="2"/>
          <c:order val="2"/>
          <c:tx>
            <c:strRef>
              <c:f>Sheet1!$D$1</c:f>
              <c:strCache>
                <c:ptCount val="1"/>
                <c:pt idx="0">
                  <c:v>&lt;100% FPL, expansion</c:v>
                </c:pt>
              </c:strCache>
            </c:strRef>
          </c:tx>
          <c:spPr>
            <a:solidFill>
              <a:schemeClr val="accent2">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Uninsured</c:v>
                </c:pt>
              </c:strCache>
            </c:strRef>
          </c:cat>
          <c:val>
            <c:numRef>
              <c:f>Sheet1!$D$2</c:f>
              <c:numCache>
                <c:formatCode>0%</c:formatCode>
                <c:ptCount val="1"/>
                <c:pt idx="0">
                  <c:v>4.48E-2</c:v>
                </c:pt>
              </c:numCache>
            </c:numRef>
          </c:val>
          <c:extLst>
            <c:ext xmlns:c16="http://schemas.microsoft.com/office/drawing/2014/chart" uri="{C3380CC4-5D6E-409C-BE32-E72D297353CC}">
              <c16:uniqueId val="{00000003-1B30-4957-932E-57920EEE2F5D}"/>
            </c:ext>
          </c:extLst>
        </c:ser>
        <c:ser>
          <c:idx val="3"/>
          <c:order val="3"/>
          <c:tx>
            <c:strRef>
              <c:f>Sheet1!$E$1</c:f>
              <c:strCache>
                <c:ptCount val="1"/>
                <c:pt idx="0">
                  <c:v>100-132% FPL, non-expansion</c:v>
                </c:pt>
              </c:strCache>
            </c:strRef>
          </c:tx>
          <c:spPr>
            <a:solidFill>
              <a:schemeClr val="accent2">
                <a:lumMod val="60000"/>
                <a:lumOff val="40000"/>
              </a:schemeClr>
            </a:solidFill>
            <a:ln>
              <a:noFill/>
            </a:ln>
            <a:effectLst/>
          </c:spPr>
          <c:invertIfNegative val="0"/>
          <c:dLbls>
            <c:dLbl>
              <c:idx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1B30-4957-932E-57920EEE2F5D}"/>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mn-lt"/>
                    <a:ea typeface="+mn-ea"/>
                    <a:cs typeface="+mn-cs"/>
                  </a:defRPr>
                </a:pPr>
                <a:endParaRPr lang="en-US"/>
              </a:p>
            </c:txPr>
            <c:dLblPos val="inEnd"/>
            <c:showLegendKey val="0"/>
            <c:showVal val="1"/>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Uninsured</c:v>
                </c:pt>
              </c:strCache>
            </c:strRef>
          </c:cat>
          <c:val>
            <c:numRef>
              <c:f>Sheet1!$E$2</c:f>
              <c:numCache>
                <c:formatCode>0%</c:formatCode>
                <c:ptCount val="1"/>
                <c:pt idx="0">
                  <c:v>2.9499999999999998E-2</c:v>
                </c:pt>
              </c:numCache>
            </c:numRef>
          </c:val>
          <c:extLst>
            <c:ext xmlns:c16="http://schemas.microsoft.com/office/drawing/2014/chart" uri="{C3380CC4-5D6E-409C-BE32-E72D297353CC}">
              <c16:uniqueId val="{00000005-1B30-4957-932E-57920EEE2F5D}"/>
            </c:ext>
          </c:extLst>
        </c:ser>
        <c:ser>
          <c:idx val="4"/>
          <c:order val="4"/>
          <c:tx>
            <c:strRef>
              <c:f>Sheet1!$F$1</c:f>
              <c:strCache>
                <c:ptCount val="1"/>
                <c:pt idx="0">
                  <c:v>100-132% FPL, expansion</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Uninsured</c:v>
                </c:pt>
              </c:strCache>
            </c:strRef>
          </c:cat>
          <c:val>
            <c:numRef>
              <c:f>Sheet1!$F$2</c:f>
              <c:numCache>
                <c:formatCode>0%</c:formatCode>
                <c:ptCount val="1"/>
                <c:pt idx="0">
                  <c:v>3.6799999999999999E-2</c:v>
                </c:pt>
              </c:numCache>
            </c:numRef>
          </c:val>
          <c:extLst>
            <c:ext xmlns:c16="http://schemas.microsoft.com/office/drawing/2014/chart" uri="{C3380CC4-5D6E-409C-BE32-E72D297353CC}">
              <c16:uniqueId val="{00000006-1B30-4957-932E-57920EEE2F5D}"/>
            </c:ext>
          </c:extLst>
        </c:ser>
        <c:ser>
          <c:idx val="5"/>
          <c:order val="5"/>
          <c:tx>
            <c:strRef>
              <c:f>Sheet1!$G$1</c:f>
              <c:strCache>
                <c:ptCount val="1"/>
                <c:pt idx="0">
                  <c:v>133-399% FPL</c:v>
                </c:pt>
              </c:strCache>
            </c:strRef>
          </c:tx>
          <c:spPr>
            <a:solidFill>
              <a:schemeClr val="tx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lang="en-US" sz="1197"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Uninsured</c:v>
                </c:pt>
              </c:strCache>
            </c:strRef>
          </c:cat>
          <c:val>
            <c:numRef>
              <c:f>Sheet1!$G$2</c:f>
              <c:numCache>
                <c:formatCode>0%</c:formatCode>
                <c:ptCount val="1"/>
                <c:pt idx="0">
                  <c:v>0.35580000000000001</c:v>
                </c:pt>
              </c:numCache>
            </c:numRef>
          </c:val>
          <c:extLst>
            <c:ext xmlns:c16="http://schemas.microsoft.com/office/drawing/2014/chart" uri="{C3380CC4-5D6E-409C-BE32-E72D297353CC}">
              <c16:uniqueId val="{00000007-1B30-4957-932E-57920EEE2F5D}"/>
            </c:ext>
          </c:extLst>
        </c:ser>
        <c:ser>
          <c:idx val="6"/>
          <c:order val="6"/>
          <c:tx>
            <c:strRef>
              <c:f>Sheet1!$H$1</c:f>
              <c:strCache>
                <c:ptCount val="1"/>
                <c:pt idx="0">
                  <c:v>400%+ FPL</c:v>
                </c:pt>
              </c:strCache>
            </c:strRef>
          </c:tx>
          <c:spPr>
            <a:solidFill>
              <a:schemeClr val="tx1">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Uninsured</c:v>
                </c:pt>
              </c:strCache>
            </c:strRef>
          </c:cat>
          <c:val>
            <c:numRef>
              <c:f>Sheet1!$H$2</c:f>
              <c:numCache>
                <c:formatCode>0%</c:formatCode>
                <c:ptCount val="1"/>
                <c:pt idx="0">
                  <c:v>8.09E-2</c:v>
                </c:pt>
              </c:numCache>
            </c:numRef>
          </c:val>
          <c:extLst>
            <c:ext xmlns:c16="http://schemas.microsoft.com/office/drawing/2014/chart" uri="{C3380CC4-5D6E-409C-BE32-E72D297353CC}">
              <c16:uniqueId val="{00000008-1B30-4957-932E-57920EEE2F5D}"/>
            </c:ext>
          </c:extLst>
        </c:ser>
        <c:ser>
          <c:idx val="7"/>
          <c:order val="7"/>
          <c:tx>
            <c:strRef>
              <c:f>Sheet1!$I$1</c:f>
              <c:strCache>
                <c:ptCount val="1"/>
                <c:pt idx="0">
                  <c:v>Undesignated</c:v>
                </c:pt>
              </c:strCache>
            </c:strRef>
          </c:tx>
          <c:spPr>
            <a:solidFill>
              <a:schemeClr val="accent2">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Uninsured</c:v>
                </c:pt>
              </c:strCache>
            </c:strRef>
          </c:cat>
          <c:val>
            <c:numRef>
              <c:f>Sheet1!$I$2</c:f>
              <c:numCache>
                <c:formatCode>0%</c:formatCode>
                <c:ptCount val="1"/>
                <c:pt idx="0">
                  <c:v>8.9700000000000002E-2</c:v>
                </c:pt>
              </c:numCache>
            </c:numRef>
          </c:val>
          <c:extLst>
            <c:ext xmlns:c16="http://schemas.microsoft.com/office/drawing/2014/chart" uri="{C3380CC4-5D6E-409C-BE32-E72D297353CC}">
              <c16:uniqueId val="{00000009-1B30-4957-932E-57920EEE2F5D}"/>
            </c:ext>
          </c:extLst>
        </c:ser>
        <c:dLbls>
          <c:showLegendKey val="0"/>
          <c:showVal val="0"/>
          <c:showCatName val="0"/>
          <c:showSerName val="0"/>
          <c:showPercent val="0"/>
          <c:showBubbleSize val="0"/>
        </c:dLbls>
        <c:gapWidth val="238"/>
        <c:overlap val="100"/>
        <c:axId val="359219832"/>
        <c:axId val="359220224"/>
      </c:barChart>
      <c:catAx>
        <c:axId val="359219832"/>
        <c:scaling>
          <c:orientation val="minMax"/>
        </c:scaling>
        <c:delete val="1"/>
        <c:axPos val="l"/>
        <c:numFmt formatCode="General" sourceLinked="1"/>
        <c:majorTickMark val="none"/>
        <c:minorTickMark val="none"/>
        <c:tickLblPos val="nextTo"/>
        <c:crossAx val="359220224"/>
        <c:crosses val="autoZero"/>
        <c:auto val="1"/>
        <c:lblAlgn val="ctr"/>
        <c:lblOffset val="100"/>
        <c:noMultiLvlLbl val="0"/>
      </c:catAx>
      <c:valAx>
        <c:axId val="359220224"/>
        <c:scaling>
          <c:orientation val="minMax"/>
          <c:max val="1"/>
        </c:scaling>
        <c:delete val="1"/>
        <c:axPos val="b"/>
        <c:majorGridlines>
          <c:spPr>
            <a:ln w="9525" cap="flat" cmpd="sng" algn="ctr">
              <a:noFill/>
              <a:round/>
            </a:ln>
            <a:effectLst/>
          </c:spPr>
        </c:majorGridlines>
        <c:numFmt formatCode="0%" sourceLinked="1"/>
        <c:majorTickMark val="out"/>
        <c:minorTickMark val="none"/>
        <c:tickLblPos val="nextTo"/>
        <c:crossAx val="359219832"/>
        <c:crosses val="autoZero"/>
        <c:crossBetween val="between"/>
      </c:valAx>
      <c:spPr>
        <a:noFill/>
        <a:ln>
          <a:noFill/>
        </a:ln>
        <a:effectLst/>
      </c:spPr>
    </c:plotArea>
    <c:plotVisOnly val="1"/>
    <c:dispBlanksAs val="gap"/>
    <c:showDLblsOverMax val="0"/>
  </c:chart>
  <c:spPr>
    <a:noFill/>
    <a:ln>
      <a:noFill/>
    </a:ln>
    <a:effectLst/>
  </c:spPr>
  <c:txPr>
    <a:bodyPr/>
    <a:lstStyle/>
    <a:p>
      <a:pPr>
        <a:defRPr>
          <a:solidFill>
            <a:schemeClr val="tx1"/>
          </a:solidFill>
        </a:defRPr>
      </a:pPr>
      <a:endParaRPr lang="en-US"/>
    </a:p>
  </c:txPr>
  <c:externalData r:id="rId3">
    <c:autoUpdate val="0"/>
  </c:externalData>
  <c:userShapes r:id="rId4"/>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4.1972331737538723E-3"/>
          <c:y val="3.9244193482921103E-2"/>
          <c:w val="0.96106663862338293"/>
          <c:h val="0.71968579405048372"/>
        </c:manualLayout>
      </c:layout>
      <c:barChart>
        <c:barDir val="col"/>
        <c:grouping val="clustered"/>
        <c:varyColors val="0"/>
        <c:ser>
          <c:idx val="0"/>
          <c:order val="0"/>
          <c:tx>
            <c:strRef>
              <c:f>Sheet1!$B$1</c:f>
              <c:strCache>
                <c:ptCount val="1"/>
                <c:pt idx="0">
                  <c:v>Uninsured</c:v>
                </c:pt>
              </c:strCache>
            </c:strRef>
          </c:tx>
          <c:spPr>
            <a:solidFill>
              <a:srgbClr val="F47920"/>
            </a:solidFill>
            <a:ln>
              <a:noFill/>
            </a:ln>
            <a:effectLst/>
          </c:spPr>
          <c:invertIfNegative val="0"/>
          <c:dLbls>
            <c:dLbl>
              <c:idx val="5"/>
              <c:layout>
                <c:manualLayout>
                  <c:x val="2.6455026455026454E-3"/>
                  <c:y val="4.6367434274666433E-3"/>
                </c:manualLayout>
              </c:layout>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CE4-42C6-AD23-E92C6AF81B3E}"/>
                </c:ext>
              </c:extLst>
            </c:dLbl>
            <c:dLbl>
              <c:idx val="6"/>
              <c:layout>
                <c:manualLayout>
                  <c:x val="0"/>
                  <c:y val="6.5772232521036798E-4"/>
                </c:manualLayout>
              </c:layout>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CE4-42C6-AD23-E92C6AF81B3E}"/>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5"/>
                <c:pt idx="0">
                  <c:v>You did not think you could afford health insurance</c:v>
                </c:pt>
                <c:pt idx="1">
                  <c:v>You did not think you needed health insurance</c:v>
                </c:pt>
                <c:pt idx="2">
                  <c:v>You did not think you would be eligible for health insurance</c:v>
                </c:pt>
                <c:pt idx="3">
                  <c:v>You were not aware of the marketplace</c:v>
                </c:pt>
                <c:pt idx="4">
                  <c:v>Some other reason*</c:v>
                </c:pt>
              </c:strCache>
            </c:strRef>
          </c:cat>
          <c:val>
            <c:numRef>
              <c:f>Sheet1!$B$2:$B$7</c:f>
              <c:numCache>
                <c:formatCode>0</c:formatCode>
                <c:ptCount val="5"/>
                <c:pt idx="0">
                  <c:v>36.14</c:v>
                </c:pt>
                <c:pt idx="1">
                  <c:v>15.15</c:v>
                </c:pt>
                <c:pt idx="2">
                  <c:v>8.06</c:v>
                </c:pt>
                <c:pt idx="3">
                  <c:v>7.1099999999999994</c:v>
                </c:pt>
                <c:pt idx="4">
                  <c:v>28</c:v>
                </c:pt>
              </c:numCache>
            </c:numRef>
          </c:val>
          <c:extLst>
            <c:ext xmlns:c16="http://schemas.microsoft.com/office/drawing/2014/chart" uri="{C3380CC4-5D6E-409C-BE32-E72D297353CC}">
              <c16:uniqueId val="{00000000-D39A-A441-BED6-4136DEC0CF62}"/>
            </c:ext>
          </c:extLst>
        </c:ser>
        <c:dLbls>
          <c:dLblPos val="outEnd"/>
          <c:showLegendKey val="0"/>
          <c:showVal val="1"/>
          <c:showCatName val="0"/>
          <c:showSerName val="0"/>
          <c:showPercent val="0"/>
          <c:showBubbleSize val="0"/>
        </c:dLbls>
        <c:gapWidth val="44"/>
        <c:axId val="359221400"/>
        <c:axId val="359218264"/>
      </c:barChart>
      <c:catAx>
        <c:axId val="359221400"/>
        <c:scaling>
          <c:orientation val="minMax"/>
        </c:scaling>
        <c:delete val="0"/>
        <c:axPos val="b"/>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359218264"/>
        <c:crosses val="autoZero"/>
        <c:auto val="1"/>
        <c:lblAlgn val="ctr"/>
        <c:lblOffset val="100"/>
        <c:noMultiLvlLbl val="0"/>
      </c:catAx>
      <c:valAx>
        <c:axId val="359218264"/>
        <c:scaling>
          <c:orientation val="minMax"/>
          <c:max val="50"/>
        </c:scaling>
        <c:delete val="1"/>
        <c:axPos val="l"/>
        <c:numFmt formatCode="0" sourceLinked="1"/>
        <c:majorTickMark val="out"/>
        <c:minorTickMark val="none"/>
        <c:tickLblPos val="nextTo"/>
        <c:crossAx val="359221400"/>
        <c:crosses val="autoZero"/>
        <c:crossBetween val="between"/>
        <c:majorUnit val="25"/>
      </c:valAx>
      <c:spPr>
        <a:noFill/>
        <a:ln w="25400">
          <a:noFill/>
        </a:ln>
        <a:effectLst/>
      </c:spPr>
    </c:plotArea>
    <c:plotVisOnly val="1"/>
    <c:dispBlanksAs val="gap"/>
    <c:showDLblsOverMax val="0"/>
  </c:chart>
  <c:spPr>
    <a:noFill/>
    <a:ln>
      <a:noFill/>
    </a:ln>
    <a:effectLst/>
  </c:spPr>
  <c:txPr>
    <a:bodyPr/>
    <a:lstStyle/>
    <a:p>
      <a:pPr>
        <a:defRPr/>
      </a:pPr>
      <a:endParaRPr lang="en-US"/>
    </a:p>
  </c:tx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039C-4EEB-B532-E919847578E2}"/>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1-243A-4E1B-8022-78E8343197BA}"/>
              </c:ext>
            </c:extLst>
          </c:dPt>
          <c:dLbls>
            <c:dLbl>
              <c:idx val="1"/>
              <c:layout>
                <c:manualLayout>
                  <c:x val="-0.25350849564857036"/>
                  <c:y val="-0.28306982129526653"/>
                </c:manualLayout>
              </c:layout>
              <c:tx>
                <c:rich>
                  <a:bodyPr/>
                  <a:lstStyle/>
                  <a:p>
                    <a:fld id="{0B71BFB5-0675-439C-91C9-D7090FFFEF61}" type="CATEGORYNAME">
                      <a:rPr lang="en-US"/>
                      <a:pPr/>
                      <a:t>[CATEGORY NAME]</a:t>
                    </a:fld>
                    <a:r>
                      <a:rPr lang="en-US" baseline="0" dirty="0"/>
                      <a:t>
67%</a:t>
                    </a:r>
                  </a:p>
                </c:rich>
              </c:tx>
              <c:dLblPos val="bestFit"/>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243A-4E1B-8022-78E8343197BA}"/>
                </c:ext>
              </c:extLst>
            </c:dLbl>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en-US"/>
              </a:p>
            </c:txPr>
            <c:dLblPos val="ct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Yes</c:v>
                </c:pt>
                <c:pt idx="1">
                  <c:v>No</c:v>
                </c:pt>
              </c:strCache>
            </c:strRef>
          </c:cat>
          <c:val>
            <c:numRef>
              <c:f>Sheet1!$B$2:$B$3</c:f>
              <c:numCache>
                <c:formatCode>General</c:formatCode>
                <c:ptCount val="2"/>
                <c:pt idx="0">
                  <c:v>0.32100000000000001</c:v>
                </c:pt>
                <c:pt idx="1">
                  <c:v>0.67190000000000005</c:v>
                </c:pt>
              </c:numCache>
            </c:numRef>
          </c:val>
          <c:extLst>
            <c:ext xmlns:c16="http://schemas.microsoft.com/office/drawing/2014/chart" uri="{C3380CC4-5D6E-409C-BE32-E72D297353CC}">
              <c16:uniqueId val="{00000000-243A-4E1B-8022-78E8343197BA}"/>
            </c:ext>
          </c:extLst>
        </c:ser>
        <c:dLbls>
          <c:showLegendKey val="0"/>
          <c:showVal val="0"/>
          <c:showCatName val="0"/>
          <c:showSerName val="0"/>
          <c:showPercent val="0"/>
          <c:showBubbleSize val="0"/>
          <c:showLeaderLines val="1"/>
        </c:dLbls>
        <c:firstSliceAng val="235"/>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1.9620148316055099E-3"/>
          <c:y val="3.2817430079304592E-2"/>
          <c:w val="0.97796215695575495"/>
          <c:h val="0.67658538650410638"/>
        </c:manualLayout>
      </c:layout>
      <c:barChart>
        <c:barDir val="col"/>
        <c:grouping val="clustered"/>
        <c:varyColors val="0"/>
        <c:ser>
          <c:idx val="0"/>
          <c:order val="0"/>
          <c:tx>
            <c:strRef>
              <c:f>Sheet1!$B$1</c:f>
              <c:strCache>
                <c:ptCount val="1"/>
                <c:pt idx="0">
                  <c:v>Uninsured</c:v>
                </c:pt>
              </c:strCache>
            </c:strRef>
          </c:tx>
          <c:spPr>
            <a:solidFill>
              <a:schemeClr val="accent1"/>
            </a:solidFill>
            <a:ln>
              <a:noFill/>
            </a:ln>
            <a:effectLst/>
          </c:spPr>
          <c:invertIfNegative val="0"/>
          <c:dLbls>
            <c:dLbl>
              <c:idx val="6"/>
              <c:layout>
                <c:manualLayout>
                  <c:x val="-3.266072387222456E-3"/>
                  <c:y val="4.6613175929082588E-3"/>
                </c:manualLayout>
              </c:layout>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3787-4CCC-B3BA-AF1AE7B1F8F3}"/>
                </c:ext>
              </c:extLst>
            </c:dLbl>
            <c:dLbl>
              <c:idx val="7"/>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mn-lt"/>
                      <a:ea typeface="+mn-ea"/>
                      <a:cs typeface="+mn-cs"/>
                    </a:defRPr>
                  </a:pPr>
                  <a:endParaRPr lang="en-US"/>
                </a:p>
              </c:txPr>
              <c:dLblPos val="inEnd"/>
              <c:showLegendKey val="0"/>
              <c:showVal val="1"/>
              <c:showCatName val="0"/>
              <c:showSerName val="0"/>
              <c:showPercent val="0"/>
              <c:showBubbleSize val="0"/>
              <c:extLst>
                <c:ext xmlns:c16="http://schemas.microsoft.com/office/drawing/2014/chart" uri="{C3380CC4-5D6E-409C-BE32-E72D297353CC}">
                  <c16:uniqueId val="{00000000-EDEF-1743-8085-0E13DE87B964}"/>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6"/>
                <c:pt idx="0">
                  <c:v>You couldn’t afford what you had to pay for your health plan </c:v>
                </c:pt>
                <c:pt idx="1">
                  <c:v>Lost/changed job</c:v>
                </c:pt>
                <c:pt idx="2">
                  <c:v>You didn’t pay your premium on time</c:v>
                </c:pt>
                <c:pt idx="3">
                  <c:v>You missed the deadline to reenroll </c:v>
                </c:pt>
                <c:pt idx="4">
                  <c:v>Your plan was no longer being offered</c:v>
                </c:pt>
                <c:pt idx="5">
                  <c:v>Some other reason*</c:v>
                </c:pt>
              </c:strCache>
            </c:strRef>
          </c:cat>
          <c:val>
            <c:numRef>
              <c:f>Sheet1!$B$2:$B$8</c:f>
              <c:numCache>
                <c:formatCode>0</c:formatCode>
                <c:ptCount val="6"/>
                <c:pt idx="0">
                  <c:v>34.17</c:v>
                </c:pt>
                <c:pt idx="1">
                  <c:v>14.57</c:v>
                </c:pt>
                <c:pt idx="2">
                  <c:v>7.7399999999999993</c:v>
                </c:pt>
                <c:pt idx="3">
                  <c:v>7.4499999999999993</c:v>
                </c:pt>
                <c:pt idx="4">
                  <c:v>6.88</c:v>
                </c:pt>
                <c:pt idx="5">
                  <c:v>20.330000000000002</c:v>
                </c:pt>
              </c:numCache>
            </c:numRef>
          </c:val>
          <c:extLst>
            <c:ext xmlns:c16="http://schemas.microsoft.com/office/drawing/2014/chart" uri="{C3380CC4-5D6E-409C-BE32-E72D297353CC}">
              <c16:uniqueId val="{00000000-D39A-A441-BED6-4136DEC0CF62}"/>
            </c:ext>
          </c:extLst>
        </c:ser>
        <c:dLbls>
          <c:dLblPos val="outEnd"/>
          <c:showLegendKey val="0"/>
          <c:showVal val="1"/>
          <c:showCatName val="0"/>
          <c:showSerName val="0"/>
          <c:showPercent val="0"/>
          <c:showBubbleSize val="0"/>
        </c:dLbls>
        <c:gapWidth val="30"/>
        <c:axId val="159344392"/>
        <c:axId val="159344000"/>
      </c:barChart>
      <c:catAx>
        <c:axId val="159344392"/>
        <c:scaling>
          <c:orientation val="minMax"/>
        </c:scaling>
        <c:delete val="0"/>
        <c:axPos val="b"/>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59344000"/>
        <c:crosses val="autoZero"/>
        <c:auto val="1"/>
        <c:lblAlgn val="ctr"/>
        <c:lblOffset val="100"/>
        <c:noMultiLvlLbl val="0"/>
      </c:catAx>
      <c:valAx>
        <c:axId val="159344000"/>
        <c:scaling>
          <c:orientation val="minMax"/>
          <c:max val="50"/>
        </c:scaling>
        <c:delete val="1"/>
        <c:axPos val="l"/>
        <c:numFmt formatCode="0" sourceLinked="1"/>
        <c:majorTickMark val="out"/>
        <c:minorTickMark val="none"/>
        <c:tickLblPos val="nextTo"/>
        <c:crossAx val="159344392"/>
        <c:crosses val="autoZero"/>
        <c:crossBetween val="between"/>
        <c:majorUnit val="25"/>
      </c:valAx>
      <c:spPr>
        <a:noFill/>
        <a:ln w="25400">
          <a:noFill/>
        </a:ln>
        <a:effectLst/>
      </c:spPr>
    </c:plotArea>
    <c:plotVisOnly val="1"/>
    <c:dispBlanksAs val="gap"/>
    <c:showDLblsOverMax val="0"/>
  </c:chart>
  <c:spPr>
    <a:noFill/>
    <a:ln>
      <a:noFill/>
    </a:ln>
    <a:effectLst/>
  </c:spPr>
  <c:txPr>
    <a:bodyPr/>
    <a:lstStyle/>
    <a:p>
      <a:pPr>
        <a:defRPr/>
      </a:pPr>
      <a:endParaRPr lang="en-US"/>
    </a:p>
  </c:tx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1.9620148316055099E-3"/>
          <c:y val="0.14392845239417842"/>
          <c:w val="0.97796215695575495"/>
          <c:h val="0.6701242084212865"/>
        </c:manualLayout>
      </c:layout>
      <c:barChart>
        <c:barDir val="col"/>
        <c:grouping val="stacked"/>
        <c:varyColors val="0"/>
        <c:ser>
          <c:idx val="0"/>
          <c:order val="0"/>
          <c:tx>
            <c:strRef>
              <c:f>Sheet1!$B$1</c:f>
              <c:strCache>
                <c:ptCount val="1"/>
                <c:pt idx="0">
                  <c:v>Uninsured</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4"/>
                <c:pt idx="0">
                  <c:v>You were no longer eligible </c:v>
                </c:pt>
                <c:pt idx="1">
                  <c:v>You did not reenroll in Medicaid when you needed to</c:v>
                </c:pt>
                <c:pt idx="2">
                  <c:v>You moved </c:v>
                </c:pt>
                <c:pt idx="3">
                  <c:v>Some other reason*</c:v>
                </c:pt>
              </c:strCache>
            </c:strRef>
          </c:cat>
          <c:val>
            <c:numRef>
              <c:f>Sheet1!$B$2:$B$6</c:f>
              <c:numCache>
                <c:formatCode>0</c:formatCode>
                <c:ptCount val="4"/>
                <c:pt idx="0">
                  <c:v>57.110000000000007</c:v>
                </c:pt>
                <c:pt idx="1">
                  <c:v>14.17</c:v>
                </c:pt>
                <c:pt idx="2">
                  <c:v>9.65</c:v>
                </c:pt>
                <c:pt idx="3">
                  <c:v>13.900000000000002</c:v>
                </c:pt>
              </c:numCache>
            </c:numRef>
          </c:val>
          <c:extLst>
            <c:ext xmlns:c16="http://schemas.microsoft.com/office/drawing/2014/chart" uri="{C3380CC4-5D6E-409C-BE32-E72D297353CC}">
              <c16:uniqueId val="{00000000-D39A-A441-BED6-4136DEC0CF62}"/>
            </c:ext>
          </c:extLst>
        </c:ser>
        <c:dLbls>
          <c:showLegendKey val="0"/>
          <c:showVal val="1"/>
          <c:showCatName val="0"/>
          <c:showSerName val="0"/>
          <c:showPercent val="0"/>
          <c:showBubbleSize val="0"/>
        </c:dLbls>
        <c:gapWidth val="70"/>
        <c:overlap val="100"/>
        <c:axId val="159345176"/>
        <c:axId val="138906496"/>
      </c:barChart>
      <c:catAx>
        <c:axId val="159345176"/>
        <c:scaling>
          <c:orientation val="minMax"/>
        </c:scaling>
        <c:delete val="0"/>
        <c:axPos val="b"/>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38906496"/>
        <c:crosses val="autoZero"/>
        <c:auto val="1"/>
        <c:lblAlgn val="ctr"/>
        <c:lblOffset val="100"/>
        <c:noMultiLvlLbl val="0"/>
      </c:catAx>
      <c:valAx>
        <c:axId val="138906496"/>
        <c:scaling>
          <c:orientation val="minMax"/>
          <c:max val="75"/>
        </c:scaling>
        <c:delete val="1"/>
        <c:axPos val="l"/>
        <c:numFmt formatCode="0" sourceLinked="1"/>
        <c:majorTickMark val="none"/>
        <c:minorTickMark val="none"/>
        <c:tickLblPos val="nextTo"/>
        <c:crossAx val="159345176"/>
        <c:crosses val="autoZero"/>
        <c:crossBetween val="between"/>
        <c:majorUnit val="25"/>
      </c:valAx>
      <c:spPr>
        <a:noFill/>
        <a:ln w="25400">
          <a:noFill/>
        </a:ln>
        <a:effectLst/>
      </c:spPr>
    </c:plotArea>
    <c:plotVisOnly val="1"/>
    <c:dispBlanksAs val="gap"/>
    <c:showDLblsOverMax val="0"/>
  </c:chart>
  <c:spPr>
    <a:noFill/>
    <a:ln>
      <a:noFill/>
    </a:ln>
    <a:effectLst/>
  </c:spPr>
  <c:txPr>
    <a:bodyPr/>
    <a:lstStyle/>
    <a:p>
      <a:pPr>
        <a:defRPr/>
      </a:pPr>
      <a:endParaRPr lang="en-US"/>
    </a:p>
  </c:txPr>
  <c:externalData r:id="rId2">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6.0835003164927545E-4"/>
          <c:y val="4.4618551292011824E-2"/>
          <c:w val="0.99939164996835073"/>
          <c:h val="0.83670857338889493"/>
        </c:manualLayout>
      </c:layout>
      <c:lineChart>
        <c:grouping val="standard"/>
        <c:varyColors val="0"/>
        <c:ser>
          <c:idx val="0"/>
          <c:order val="0"/>
          <c:tx>
            <c:strRef>
              <c:f>Sheet1!$A$2</c:f>
              <c:strCache>
                <c:ptCount val="1"/>
                <c:pt idx="0">
                  <c:v>Total</c:v>
                </c:pt>
              </c:strCache>
            </c:strRef>
          </c:tx>
          <c:spPr>
            <a:effectLst/>
          </c:spPr>
          <c:marker>
            <c:symbol val="none"/>
          </c:marker>
          <c:dLbls>
            <c:dLbl>
              <c:idx val="2"/>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rgbClr val="FF0000"/>
                      </a:solidFill>
                      <a:highlight>
                        <a:srgbClr val="FFFF00"/>
                      </a:highlight>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0-6A2C-9240-83AF-6520FE908524}"/>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Sheet1!$B$1:$F$1</c:f>
              <c:strCache>
                <c:ptCount val="5"/>
                <c:pt idx="0">
                  <c:v>2010</c:v>
                </c:pt>
                <c:pt idx="1">
                  <c:v>2012</c:v>
                </c:pt>
                <c:pt idx="2">
                  <c:v>2014</c:v>
                </c:pt>
                <c:pt idx="3">
                  <c:v>2016</c:v>
                </c:pt>
                <c:pt idx="4">
                  <c:v>2018</c:v>
                </c:pt>
              </c:strCache>
            </c:strRef>
          </c:cat>
          <c:val>
            <c:numRef>
              <c:f>Sheet1!$B$2:$F$2</c:f>
            </c:numRef>
          </c:val>
          <c:smooth val="0"/>
          <c:extLst>
            <c:ext xmlns:c16="http://schemas.microsoft.com/office/drawing/2014/chart" uri="{C3380CC4-5D6E-409C-BE32-E72D297353CC}">
              <c16:uniqueId val="{00000000-D39A-A441-BED6-4136DEC0CF62}"/>
            </c:ext>
          </c:extLst>
        </c:ser>
        <c:ser>
          <c:idx val="1"/>
          <c:order val="1"/>
          <c:tx>
            <c:strRef>
              <c:f>Sheet1!$A$3</c:f>
              <c:strCache>
                <c:ptCount val="1"/>
                <c:pt idx="0">
                  <c:v>Employer</c:v>
                </c:pt>
              </c:strCache>
            </c:strRef>
          </c:tx>
          <c:marker>
            <c:symbol val="none"/>
          </c:marker>
          <c:dLbls>
            <c:dLbl>
              <c:idx val="4"/>
              <c:layout>
                <c:manualLayout>
                  <c:x val="-2.2174312760486741E-2"/>
                  <c:y val="3.099441019483592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1BAD-4D45-BCE6-A51A17BBE7B9}"/>
                </c:ext>
              </c:extLst>
            </c:dLbl>
            <c:spPr>
              <a:noFill/>
              <a:ln>
                <a:noFill/>
              </a:ln>
              <a:effectLst/>
            </c:spPr>
            <c:txPr>
              <a:bodyPr wrap="square" lIns="38100" tIns="19050" rIns="38100" bIns="19050" anchor="ctr">
                <a:spAutoFit/>
              </a:bodyPr>
              <a:lstStyle/>
              <a:p>
                <a:pPr>
                  <a:defRPr sz="1200" b="1">
                    <a:solidFill>
                      <a:schemeClr val="accent2"/>
                    </a:solidFill>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Sheet1!$B$1:$F$1</c:f>
              <c:strCache>
                <c:ptCount val="5"/>
                <c:pt idx="0">
                  <c:v>2010</c:v>
                </c:pt>
                <c:pt idx="1">
                  <c:v>2012</c:v>
                </c:pt>
                <c:pt idx="2">
                  <c:v>2014</c:v>
                </c:pt>
                <c:pt idx="3">
                  <c:v>2016</c:v>
                </c:pt>
                <c:pt idx="4">
                  <c:v>2018</c:v>
                </c:pt>
              </c:strCache>
            </c:strRef>
          </c:cat>
          <c:val>
            <c:numRef>
              <c:f>Sheet1!$B$3:$F$3</c:f>
              <c:numCache>
                <c:formatCode>0</c:formatCode>
                <c:ptCount val="5"/>
                <c:pt idx="0">
                  <c:v>81.81</c:v>
                </c:pt>
                <c:pt idx="1">
                  <c:v>81.62</c:v>
                </c:pt>
                <c:pt idx="2">
                  <c:v>83.38</c:v>
                </c:pt>
                <c:pt idx="3">
                  <c:v>80.64</c:v>
                </c:pt>
                <c:pt idx="4">
                  <c:v>80.069999999999993</c:v>
                </c:pt>
              </c:numCache>
            </c:numRef>
          </c:val>
          <c:smooth val="0"/>
          <c:extLst>
            <c:ext xmlns:c16="http://schemas.microsoft.com/office/drawing/2014/chart" uri="{C3380CC4-5D6E-409C-BE32-E72D297353CC}">
              <c16:uniqueId val="{00000000-AF45-46CE-A780-795E69B43560}"/>
            </c:ext>
          </c:extLst>
        </c:ser>
        <c:ser>
          <c:idx val="2"/>
          <c:order val="2"/>
          <c:tx>
            <c:strRef>
              <c:f>Sheet1!$A$4</c:f>
              <c:strCache>
                <c:ptCount val="1"/>
                <c:pt idx="0">
                  <c:v>Medicaid</c:v>
                </c:pt>
              </c:strCache>
            </c:strRef>
          </c:tx>
          <c:marker>
            <c:symbol val="none"/>
          </c:marker>
          <c:dLbls>
            <c:dLbl>
              <c:idx val="4"/>
              <c:layout>
                <c:manualLayout>
                  <c:x val="-2.2174312760486741E-2"/>
                  <c:y val="-4.701187581349832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1BAD-4D45-BCE6-A51A17BBE7B9}"/>
                </c:ext>
              </c:extLst>
            </c:dLbl>
            <c:spPr>
              <a:noFill/>
              <a:ln>
                <a:noFill/>
              </a:ln>
              <a:effectLst/>
            </c:spPr>
            <c:txPr>
              <a:bodyPr wrap="square" lIns="38100" tIns="19050" rIns="38100" bIns="19050" anchor="ctr">
                <a:spAutoFit/>
              </a:bodyPr>
              <a:lstStyle/>
              <a:p>
                <a:pPr>
                  <a:defRPr sz="1200" b="1">
                    <a:solidFill>
                      <a:schemeClr val="bg2"/>
                    </a:solidFill>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Sheet1!$B$1:$F$1</c:f>
              <c:strCache>
                <c:ptCount val="5"/>
                <c:pt idx="0">
                  <c:v>2010</c:v>
                </c:pt>
                <c:pt idx="1">
                  <c:v>2012</c:v>
                </c:pt>
                <c:pt idx="2">
                  <c:v>2014</c:v>
                </c:pt>
                <c:pt idx="3">
                  <c:v>2016</c:v>
                </c:pt>
                <c:pt idx="4">
                  <c:v>2018</c:v>
                </c:pt>
              </c:strCache>
            </c:strRef>
          </c:cat>
          <c:val>
            <c:numRef>
              <c:f>Sheet1!$B$4:$F$4</c:f>
              <c:numCache>
                <c:formatCode>0</c:formatCode>
                <c:ptCount val="5"/>
                <c:pt idx="0">
                  <c:v>72.89</c:v>
                </c:pt>
                <c:pt idx="1">
                  <c:v>74.339999999999989</c:v>
                </c:pt>
                <c:pt idx="2">
                  <c:v>80.55</c:v>
                </c:pt>
                <c:pt idx="3">
                  <c:v>78.63</c:v>
                </c:pt>
                <c:pt idx="4">
                  <c:v>84.179999999999993</c:v>
                </c:pt>
              </c:numCache>
            </c:numRef>
          </c:val>
          <c:smooth val="0"/>
          <c:extLst>
            <c:ext xmlns:c16="http://schemas.microsoft.com/office/drawing/2014/chart" uri="{C3380CC4-5D6E-409C-BE32-E72D297353CC}">
              <c16:uniqueId val="{00000001-AF45-46CE-A780-795E69B43560}"/>
            </c:ext>
          </c:extLst>
        </c:ser>
        <c:ser>
          <c:idx val="3"/>
          <c:order val="3"/>
          <c:tx>
            <c:strRef>
              <c:f>Sheet1!$A$5</c:f>
              <c:strCache>
                <c:ptCount val="1"/>
                <c:pt idx="0">
                  <c:v>Individual*</c:v>
                </c:pt>
              </c:strCache>
            </c:strRef>
          </c:tx>
          <c:marker>
            <c:symbol val="none"/>
          </c:marker>
          <c:dLbls>
            <c:spPr>
              <a:noFill/>
              <a:ln>
                <a:noFill/>
              </a:ln>
              <a:effectLst/>
            </c:spPr>
            <c:txPr>
              <a:bodyPr wrap="square" lIns="38100" tIns="19050" rIns="38100" bIns="19050" anchor="ctr">
                <a:spAutoFit/>
              </a:bodyPr>
              <a:lstStyle/>
              <a:p>
                <a:pPr>
                  <a:defRPr sz="1200" b="1">
                    <a:solidFill>
                      <a:schemeClr val="accent4"/>
                    </a:solidFill>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Sheet1!$B$1:$F$1</c:f>
              <c:strCache>
                <c:ptCount val="5"/>
                <c:pt idx="0">
                  <c:v>2010</c:v>
                </c:pt>
                <c:pt idx="1">
                  <c:v>2012</c:v>
                </c:pt>
                <c:pt idx="2">
                  <c:v>2014</c:v>
                </c:pt>
                <c:pt idx="3">
                  <c:v>2016</c:v>
                </c:pt>
                <c:pt idx="4">
                  <c:v>2018</c:v>
                </c:pt>
              </c:strCache>
            </c:strRef>
          </c:cat>
          <c:val>
            <c:numRef>
              <c:f>Sheet1!$B$5:$F$5</c:f>
              <c:numCache>
                <c:formatCode>0</c:formatCode>
                <c:ptCount val="5"/>
                <c:pt idx="0">
                  <c:v>65.45</c:v>
                </c:pt>
                <c:pt idx="1">
                  <c:v>57.430000000000007</c:v>
                </c:pt>
                <c:pt idx="2">
                  <c:v>70.8</c:v>
                </c:pt>
                <c:pt idx="3">
                  <c:v>62.72</c:v>
                </c:pt>
                <c:pt idx="4">
                  <c:v>62.07</c:v>
                </c:pt>
              </c:numCache>
            </c:numRef>
          </c:val>
          <c:smooth val="0"/>
          <c:extLst>
            <c:ext xmlns:c16="http://schemas.microsoft.com/office/drawing/2014/chart" uri="{C3380CC4-5D6E-409C-BE32-E72D297353CC}">
              <c16:uniqueId val="{00000000-1BAD-4D45-BCE6-A51A17BBE7B9}"/>
            </c:ext>
          </c:extLst>
        </c:ser>
        <c:dLbls>
          <c:showLegendKey val="0"/>
          <c:showVal val="1"/>
          <c:showCatName val="0"/>
          <c:showSerName val="0"/>
          <c:showPercent val="0"/>
          <c:showBubbleSize val="0"/>
        </c:dLbls>
        <c:smooth val="0"/>
        <c:axId val="361862280"/>
        <c:axId val="361862672"/>
      </c:lineChart>
      <c:catAx>
        <c:axId val="361862280"/>
        <c:scaling>
          <c:orientation val="minMax"/>
        </c:scaling>
        <c:delete val="0"/>
        <c:axPos val="b"/>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361862672"/>
        <c:crosses val="autoZero"/>
        <c:auto val="1"/>
        <c:lblAlgn val="ctr"/>
        <c:lblOffset val="100"/>
        <c:noMultiLvlLbl val="0"/>
      </c:catAx>
      <c:valAx>
        <c:axId val="361862672"/>
        <c:scaling>
          <c:orientation val="minMax"/>
          <c:max val="100"/>
          <c:min val="50"/>
        </c:scaling>
        <c:delete val="1"/>
        <c:axPos val="l"/>
        <c:numFmt formatCode="0" sourceLinked="1"/>
        <c:majorTickMark val="out"/>
        <c:minorTickMark val="none"/>
        <c:tickLblPos val="nextTo"/>
        <c:crossAx val="361862280"/>
        <c:crosses val="autoZero"/>
        <c:crossBetween val="between"/>
        <c:majorUnit val="25"/>
      </c:valAx>
      <c:spPr>
        <a:noFill/>
        <a:ln w="25400">
          <a:noFill/>
        </a:ln>
        <a:effectLst/>
      </c:spPr>
    </c:plotArea>
    <c:legend>
      <c:legendPos val="t"/>
      <c:layout>
        <c:manualLayout>
          <c:xMode val="edge"/>
          <c:yMode val="edge"/>
          <c:x val="0.23144796707923013"/>
          <c:y val="4.80531535985632E-2"/>
          <c:w val="0.54511319298918759"/>
          <c:h val="0.11559318528085241"/>
        </c:manualLayout>
      </c:layout>
      <c:overlay val="0"/>
      <c:txPr>
        <a:bodyPr/>
        <a:lstStyle/>
        <a:p>
          <a:pPr>
            <a:defRPr sz="1400"/>
          </a:pPr>
          <a:endParaRPr lang="en-US"/>
        </a:p>
      </c:txPr>
    </c:legend>
    <c:plotVisOnly val="1"/>
    <c:dispBlanksAs val="gap"/>
    <c:showDLblsOverMax val="0"/>
  </c:chart>
  <c:spPr>
    <a:noFill/>
    <a:ln>
      <a:noFill/>
    </a:ln>
    <a:effectLst/>
  </c:spPr>
  <c:txPr>
    <a:bodyPr/>
    <a:lstStyle/>
    <a:p>
      <a:pPr>
        <a:defRPr/>
      </a:pPr>
      <a:endParaRPr lang="en-US"/>
    </a:p>
  </c:txPr>
  <c:externalData r:id="rId2">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0.01583</cdr:x>
      <cdr:y>0.1844</cdr:y>
    </cdr:from>
    <cdr:to>
      <cdr:x>0.25926</cdr:x>
      <cdr:y>0.29471</cdr:y>
    </cdr:to>
    <cdr:sp macro="" textlink="">
      <cdr:nvSpPr>
        <cdr:cNvPr id="10" name="Right Brace 9">
          <a:extLst xmlns:a="http://schemas.openxmlformats.org/drawingml/2006/main">
            <a:ext uri="{FF2B5EF4-FFF2-40B4-BE49-F238E27FC236}">
              <a16:creationId xmlns:a16="http://schemas.microsoft.com/office/drawing/2014/main" id="{88596E87-2A68-41E7-B0F2-333185B0DDA4}"/>
            </a:ext>
          </a:extLst>
        </cdr:cNvPr>
        <cdr:cNvSpPr/>
      </cdr:nvSpPr>
      <cdr:spPr>
        <a:xfrm xmlns:a="http://schemas.openxmlformats.org/drawingml/2006/main" rot="16200000">
          <a:off x="946754" y="-197365"/>
          <a:ext cx="370366" cy="2003326"/>
        </a:xfrm>
        <a:prstGeom xmlns:a="http://schemas.openxmlformats.org/drawingml/2006/main" prst="rightBrace">
          <a:avLst>
            <a:gd name="adj1" fmla="val 50325"/>
            <a:gd name="adj2" fmla="val 50000"/>
          </a:avLst>
        </a:prstGeom>
        <a:ln xmlns:a="http://schemas.openxmlformats.org/drawingml/2006/main" w="12700" cap="rnd">
          <a:solidFill>
            <a:schemeClr val="tx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rtlCol="0" anchor="ctr"/>
        <a:lstStyle xmlns:a="http://schemas.openxmlformats.org/drawingml/2006/main">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xmlns:a="http://schemas.openxmlformats.org/drawingml/2006/main">
          <a:pPr algn="ctr"/>
          <a:endParaRPr lang="en-US"/>
        </a:p>
      </cdr:txBody>
    </cdr:sp>
  </cdr:relSizeAnchor>
  <cdr:relSizeAnchor xmlns:cdr="http://schemas.openxmlformats.org/drawingml/2006/chartDrawing">
    <cdr:from>
      <cdr:x>0.25898</cdr:x>
      <cdr:y>0.18142</cdr:y>
    </cdr:from>
    <cdr:to>
      <cdr:x>0.36574</cdr:x>
      <cdr:y>0.29173</cdr:y>
    </cdr:to>
    <cdr:sp macro="" textlink="">
      <cdr:nvSpPr>
        <cdr:cNvPr id="3" name="Right Brace 2">
          <a:extLst xmlns:a="http://schemas.openxmlformats.org/drawingml/2006/main">
            <a:ext uri="{FF2B5EF4-FFF2-40B4-BE49-F238E27FC236}">
              <a16:creationId xmlns:a16="http://schemas.microsoft.com/office/drawing/2014/main" id="{FCFE7C35-7159-40F3-8BAA-3B0DBB4AD14F}"/>
            </a:ext>
          </a:extLst>
        </cdr:cNvPr>
        <cdr:cNvSpPr/>
      </cdr:nvSpPr>
      <cdr:spPr>
        <a:xfrm xmlns:a="http://schemas.openxmlformats.org/drawingml/2006/main" rot="16200000">
          <a:off x="2385410" y="355010"/>
          <a:ext cx="370366" cy="878614"/>
        </a:xfrm>
        <a:prstGeom xmlns:a="http://schemas.openxmlformats.org/drawingml/2006/main" prst="rightBrace">
          <a:avLst>
            <a:gd name="adj1" fmla="val 50325"/>
            <a:gd name="adj2" fmla="val 50000"/>
          </a:avLst>
        </a:prstGeom>
        <a:ln xmlns:a="http://schemas.openxmlformats.org/drawingml/2006/main" w="12700" cap="rnd">
          <a:solidFill>
            <a:schemeClr val="tx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rtlCol="0" anchor="ct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pPr algn="ctr"/>
          <a:endParaRPr lang="en-US"/>
        </a:p>
      </cdr:txBody>
    </cdr:sp>
  </cdr:relSizeAnchor>
  <cdr:relSizeAnchor xmlns:cdr="http://schemas.openxmlformats.org/drawingml/2006/chartDrawing">
    <cdr:from>
      <cdr:x>0.36574</cdr:x>
      <cdr:y>0.1939</cdr:y>
    </cdr:from>
    <cdr:to>
      <cdr:x>0.80822</cdr:x>
      <cdr:y>0.30421</cdr:y>
    </cdr:to>
    <cdr:sp macro="" textlink="">
      <cdr:nvSpPr>
        <cdr:cNvPr id="4" name="Right Brace 3">
          <a:extLst xmlns:a="http://schemas.openxmlformats.org/drawingml/2006/main">
            <a:ext uri="{FF2B5EF4-FFF2-40B4-BE49-F238E27FC236}">
              <a16:creationId xmlns:a16="http://schemas.microsoft.com/office/drawing/2014/main" id="{1374BA78-8B8E-4BFD-89EE-44421C479490}"/>
            </a:ext>
          </a:extLst>
        </cdr:cNvPr>
        <cdr:cNvSpPr/>
      </cdr:nvSpPr>
      <cdr:spPr>
        <a:xfrm xmlns:a="http://schemas.openxmlformats.org/drawingml/2006/main" rot="16200000">
          <a:off x="4645426" y="-984502"/>
          <a:ext cx="370366" cy="3641418"/>
        </a:xfrm>
        <a:prstGeom xmlns:a="http://schemas.openxmlformats.org/drawingml/2006/main" prst="rightBrace">
          <a:avLst>
            <a:gd name="adj1" fmla="val 50325"/>
            <a:gd name="adj2" fmla="val 50000"/>
          </a:avLst>
        </a:prstGeom>
        <a:ln xmlns:a="http://schemas.openxmlformats.org/drawingml/2006/main" w="12700" cap="rnd">
          <a:solidFill>
            <a:schemeClr val="tx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rtlCol="0" anchor="ct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pPr algn="ctr"/>
          <a:endParaRPr lang="en-US"/>
        </a:p>
      </cdr:txBody>
    </cdr:sp>
  </cdr:relSizeAnchor>
  <cdr:relSizeAnchor xmlns:cdr="http://schemas.openxmlformats.org/drawingml/2006/chartDrawing">
    <cdr:from>
      <cdr:x>0.81362</cdr:x>
      <cdr:y>0.19219</cdr:y>
    </cdr:from>
    <cdr:to>
      <cdr:x>0.89352</cdr:x>
      <cdr:y>0.3025</cdr:y>
    </cdr:to>
    <cdr:sp macro="" textlink="">
      <cdr:nvSpPr>
        <cdr:cNvPr id="5" name="Right Brace 4">
          <a:extLst xmlns:a="http://schemas.openxmlformats.org/drawingml/2006/main">
            <a:ext uri="{FF2B5EF4-FFF2-40B4-BE49-F238E27FC236}">
              <a16:creationId xmlns:a16="http://schemas.microsoft.com/office/drawing/2014/main" id="{88B465FE-DA29-4C80-99D7-214AA7D7B9DD}"/>
            </a:ext>
          </a:extLst>
        </cdr:cNvPr>
        <cdr:cNvSpPr/>
      </cdr:nvSpPr>
      <cdr:spPr>
        <a:xfrm xmlns:a="http://schemas.openxmlformats.org/drawingml/2006/main" rot="16200000">
          <a:off x="6839333" y="501686"/>
          <a:ext cx="370366" cy="657569"/>
        </a:xfrm>
        <a:prstGeom xmlns:a="http://schemas.openxmlformats.org/drawingml/2006/main" prst="rightBrace">
          <a:avLst>
            <a:gd name="adj1" fmla="val 50325"/>
            <a:gd name="adj2" fmla="val 50000"/>
          </a:avLst>
        </a:prstGeom>
        <a:ln xmlns:a="http://schemas.openxmlformats.org/drawingml/2006/main" w="12700" cap="rnd">
          <a:solidFill>
            <a:schemeClr val="tx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rtlCol="0" anchor="ct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pPr algn="ctr"/>
          <a:endParaRPr lang="en-US"/>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226" name="Rectangle 2"/>
          <p:cNvSpPr>
            <a:spLocks noGrp="1" noChangeArrowheads="1"/>
          </p:cNvSpPr>
          <p:nvPr>
            <p:ph type="hdr" sz="quarter"/>
          </p:nvPr>
        </p:nvSpPr>
        <p:spPr bwMode="auto">
          <a:xfrm>
            <a:off x="4" y="5"/>
            <a:ext cx="4000695" cy="351216"/>
          </a:xfrm>
          <a:prstGeom prst="rect">
            <a:avLst/>
          </a:prstGeom>
          <a:noFill/>
          <a:ln w="9525">
            <a:noFill/>
            <a:miter lim="800000"/>
            <a:headEnd/>
            <a:tailEnd/>
          </a:ln>
          <a:effectLst/>
        </p:spPr>
        <p:txBody>
          <a:bodyPr vert="horz" wrap="square" lIns="93280" tIns="46641" rIns="93280" bIns="46641" numCol="1" anchor="t" anchorCtr="0" compatLnSpc="1">
            <a:prstTxWarp prst="textNoShape">
              <a:avLst/>
            </a:prstTxWarp>
          </a:bodyPr>
          <a:lstStyle>
            <a:lvl1pPr defTabSz="933200">
              <a:defRPr sz="1200"/>
            </a:lvl1pPr>
          </a:lstStyle>
          <a:p>
            <a:pPr>
              <a:defRPr/>
            </a:pPr>
            <a:endParaRPr lang="en-US"/>
          </a:p>
        </p:txBody>
      </p:sp>
      <p:sp>
        <p:nvSpPr>
          <p:cNvPr id="52227" name="Rectangle 3"/>
          <p:cNvSpPr>
            <a:spLocks noGrp="1" noChangeArrowheads="1"/>
          </p:cNvSpPr>
          <p:nvPr>
            <p:ph type="dt" sz="quarter" idx="1"/>
          </p:nvPr>
        </p:nvSpPr>
        <p:spPr bwMode="auto">
          <a:xfrm>
            <a:off x="5233380" y="5"/>
            <a:ext cx="4000695" cy="351216"/>
          </a:xfrm>
          <a:prstGeom prst="rect">
            <a:avLst/>
          </a:prstGeom>
          <a:noFill/>
          <a:ln w="9525">
            <a:noFill/>
            <a:miter lim="800000"/>
            <a:headEnd/>
            <a:tailEnd/>
          </a:ln>
          <a:effectLst/>
        </p:spPr>
        <p:txBody>
          <a:bodyPr vert="horz" wrap="square" lIns="93280" tIns="46641" rIns="93280" bIns="46641" numCol="1" anchor="t" anchorCtr="0" compatLnSpc="1">
            <a:prstTxWarp prst="textNoShape">
              <a:avLst/>
            </a:prstTxWarp>
          </a:bodyPr>
          <a:lstStyle>
            <a:lvl1pPr algn="r" defTabSz="933200">
              <a:defRPr sz="1200"/>
            </a:lvl1pPr>
          </a:lstStyle>
          <a:p>
            <a:pPr>
              <a:defRPr/>
            </a:pPr>
            <a:endParaRPr lang="en-US"/>
          </a:p>
        </p:txBody>
      </p:sp>
      <p:sp>
        <p:nvSpPr>
          <p:cNvPr id="52228" name="Rectangle 4"/>
          <p:cNvSpPr>
            <a:spLocks noGrp="1" noChangeArrowheads="1"/>
          </p:cNvSpPr>
          <p:nvPr>
            <p:ph type="ftr" sz="quarter" idx="2"/>
          </p:nvPr>
        </p:nvSpPr>
        <p:spPr bwMode="auto">
          <a:xfrm>
            <a:off x="4" y="6656870"/>
            <a:ext cx="4000695" cy="352375"/>
          </a:xfrm>
          <a:prstGeom prst="rect">
            <a:avLst/>
          </a:prstGeom>
          <a:noFill/>
          <a:ln w="9525">
            <a:noFill/>
            <a:miter lim="800000"/>
            <a:headEnd/>
            <a:tailEnd/>
          </a:ln>
          <a:effectLst/>
        </p:spPr>
        <p:txBody>
          <a:bodyPr vert="horz" wrap="square" lIns="93280" tIns="46641" rIns="93280" bIns="46641" numCol="1" anchor="b" anchorCtr="0" compatLnSpc="1">
            <a:prstTxWarp prst="textNoShape">
              <a:avLst/>
            </a:prstTxWarp>
          </a:bodyPr>
          <a:lstStyle>
            <a:lvl1pPr defTabSz="933200">
              <a:defRPr sz="1200"/>
            </a:lvl1pPr>
          </a:lstStyle>
          <a:p>
            <a:pPr>
              <a:defRPr/>
            </a:pPr>
            <a:endParaRPr lang="en-US"/>
          </a:p>
        </p:txBody>
      </p:sp>
      <p:sp>
        <p:nvSpPr>
          <p:cNvPr id="52229" name="Rectangle 5"/>
          <p:cNvSpPr>
            <a:spLocks noGrp="1" noChangeArrowheads="1"/>
          </p:cNvSpPr>
          <p:nvPr>
            <p:ph type="sldNum" sz="quarter" idx="3"/>
          </p:nvPr>
        </p:nvSpPr>
        <p:spPr bwMode="auto">
          <a:xfrm>
            <a:off x="5233380" y="6656870"/>
            <a:ext cx="4000695" cy="352375"/>
          </a:xfrm>
          <a:prstGeom prst="rect">
            <a:avLst/>
          </a:prstGeom>
          <a:noFill/>
          <a:ln w="9525">
            <a:noFill/>
            <a:miter lim="800000"/>
            <a:headEnd/>
            <a:tailEnd/>
          </a:ln>
          <a:effectLst/>
        </p:spPr>
        <p:txBody>
          <a:bodyPr vert="horz" wrap="square" lIns="93280" tIns="46641" rIns="93280" bIns="46641" numCol="1" anchor="b" anchorCtr="0" compatLnSpc="1">
            <a:prstTxWarp prst="textNoShape">
              <a:avLst/>
            </a:prstTxWarp>
          </a:bodyPr>
          <a:lstStyle>
            <a:lvl1pPr algn="r" defTabSz="933200">
              <a:defRPr sz="1200"/>
            </a:lvl1pPr>
          </a:lstStyle>
          <a:p>
            <a:pPr>
              <a:defRPr/>
            </a:pPr>
            <a:fld id="{E97EBFC1-A196-47CA-B479-A0523E2F558D}" type="slidenum">
              <a:rPr lang="en-US"/>
              <a:pPr>
                <a:defRPr/>
              </a:pPr>
              <a:t>‹#›</a:t>
            </a:fld>
            <a:endParaRPr lang="en-US"/>
          </a:p>
        </p:txBody>
      </p:sp>
    </p:spTree>
    <p:extLst>
      <p:ext uri="{BB962C8B-B14F-4D97-AF65-F5344CB8AC3E}">
        <p14:creationId xmlns:p14="http://schemas.microsoft.com/office/powerpoint/2010/main" val="38773925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4" y="5"/>
            <a:ext cx="4000695" cy="351216"/>
          </a:xfrm>
          <a:prstGeom prst="rect">
            <a:avLst/>
          </a:prstGeom>
          <a:noFill/>
          <a:ln w="9525">
            <a:noFill/>
            <a:miter lim="800000"/>
            <a:headEnd/>
            <a:tailEnd/>
          </a:ln>
          <a:effectLst/>
        </p:spPr>
        <p:txBody>
          <a:bodyPr vert="horz" wrap="square" lIns="93280" tIns="46641" rIns="93280" bIns="46641" numCol="1" anchor="t" anchorCtr="0" compatLnSpc="1">
            <a:prstTxWarp prst="textNoShape">
              <a:avLst/>
            </a:prstTxWarp>
          </a:bodyPr>
          <a:lstStyle>
            <a:lvl1pPr defTabSz="933200">
              <a:defRPr sz="1200"/>
            </a:lvl1pPr>
          </a:lstStyle>
          <a:p>
            <a:pPr>
              <a:defRPr/>
            </a:pPr>
            <a:endParaRPr lang="en-US"/>
          </a:p>
        </p:txBody>
      </p:sp>
      <p:sp>
        <p:nvSpPr>
          <p:cNvPr id="9219" name="Rectangle 3"/>
          <p:cNvSpPr>
            <a:spLocks noGrp="1" noChangeArrowheads="1"/>
          </p:cNvSpPr>
          <p:nvPr>
            <p:ph type="dt" idx="1"/>
          </p:nvPr>
        </p:nvSpPr>
        <p:spPr bwMode="auto">
          <a:xfrm>
            <a:off x="5233380" y="5"/>
            <a:ext cx="4000695" cy="351216"/>
          </a:xfrm>
          <a:prstGeom prst="rect">
            <a:avLst/>
          </a:prstGeom>
          <a:noFill/>
          <a:ln w="9525">
            <a:noFill/>
            <a:miter lim="800000"/>
            <a:headEnd/>
            <a:tailEnd/>
          </a:ln>
          <a:effectLst/>
        </p:spPr>
        <p:txBody>
          <a:bodyPr vert="horz" wrap="square" lIns="93280" tIns="46641" rIns="93280" bIns="46641" numCol="1" anchor="t" anchorCtr="0" compatLnSpc="1">
            <a:prstTxWarp prst="textNoShape">
              <a:avLst/>
            </a:prstTxWarp>
          </a:bodyPr>
          <a:lstStyle>
            <a:lvl1pPr algn="r" defTabSz="933200">
              <a:defRPr sz="1200"/>
            </a:lvl1pPr>
          </a:lstStyle>
          <a:p>
            <a:pPr>
              <a:defRPr/>
            </a:pPr>
            <a:endParaRPr lang="en-US"/>
          </a:p>
        </p:txBody>
      </p:sp>
      <p:sp>
        <p:nvSpPr>
          <p:cNvPr id="10244" name="Rectangle 4"/>
          <p:cNvSpPr>
            <a:spLocks noGrp="1" noRot="1" noChangeAspect="1" noChangeArrowheads="1" noTextEdit="1"/>
          </p:cNvSpPr>
          <p:nvPr>
            <p:ph type="sldImg" idx="2"/>
          </p:nvPr>
        </p:nvSpPr>
        <p:spPr bwMode="auto">
          <a:xfrm>
            <a:off x="2868613" y="523875"/>
            <a:ext cx="3503612" cy="2628900"/>
          </a:xfrm>
          <a:prstGeom prst="rect">
            <a:avLst/>
          </a:prstGeom>
          <a:noFill/>
          <a:ln w="9525">
            <a:solidFill>
              <a:srgbClr val="000000"/>
            </a:solidFill>
            <a:miter lim="800000"/>
            <a:headEnd/>
            <a:tailEnd/>
          </a:ln>
        </p:spPr>
      </p:sp>
      <p:sp>
        <p:nvSpPr>
          <p:cNvPr id="9221" name="Rectangle 5"/>
          <p:cNvSpPr>
            <a:spLocks noGrp="1" noChangeArrowheads="1"/>
          </p:cNvSpPr>
          <p:nvPr>
            <p:ph type="body" sz="quarter" idx="3"/>
          </p:nvPr>
        </p:nvSpPr>
        <p:spPr bwMode="auto">
          <a:xfrm>
            <a:off x="924014" y="3330173"/>
            <a:ext cx="7388057" cy="3155144"/>
          </a:xfrm>
          <a:prstGeom prst="rect">
            <a:avLst/>
          </a:prstGeom>
          <a:noFill/>
          <a:ln w="9525">
            <a:noFill/>
            <a:miter lim="800000"/>
            <a:headEnd/>
            <a:tailEnd/>
          </a:ln>
          <a:effectLst/>
        </p:spPr>
        <p:txBody>
          <a:bodyPr vert="horz" wrap="square" lIns="93280" tIns="46641" rIns="93280" bIns="4664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22" name="Rectangle 6"/>
          <p:cNvSpPr>
            <a:spLocks noGrp="1" noChangeArrowheads="1"/>
          </p:cNvSpPr>
          <p:nvPr>
            <p:ph type="ftr" sz="quarter" idx="4"/>
          </p:nvPr>
        </p:nvSpPr>
        <p:spPr bwMode="auto">
          <a:xfrm>
            <a:off x="4" y="6656870"/>
            <a:ext cx="4000695" cy="352375"/>
          </a:xfrm>
          <a:prstGeom prst="rect">
            <a:avLst/>
          </a:prstGeom>
          <a:noFill/>
          <a:ln w="9525">
            <a:noFill/>
            <a:miter lim="800000"/>
            <a:headEnd/>
            <a:tailEnd/>
          </a:ln>
          <a:effectLst/>
        </p:spPr>
        <p:txBody>
          <a:bodyPr vert="horz" wrap="square" lIns="93280" tIns="46641" rIns="93280" bIns="46641" numCol="1" anchor="b" anchorCtr="0" compatLnSpc="1">
            <a:prstTxWarp prst="textNoShape">
              <a:avLst/>
            </a:prstTxWarp>
          </a:bodyPr>
          <a:lstStyle>
            <a:lvl1pPr defTabSz="933200">
              <a:defRPr sz="1200"/>
            </a:lvl1pPr>
          </a:lstStyle>
          <a:p>
            <a:pPr>
              <a:defRPr/>
            </a:pPr>
            <a:endParaRPr lang="en-US"/>
          </a:p>
        </p:txBody>
      </p:sp>
      <p:sp>
        <p:nvSpPr>
          <p:cNvPr id="9223" name="Rectangle 7"/>
          <p:cNvSpPr>
            <a:spLocks noGrp="1" noChangeArrowheads="1"/>
          </p:cNvSpPr>
          <p:nvPr>
            <p:ph type="sldNum" sz="quarter" idx="5"/>
          </p:nvPr>
        </p:nvSpPr>
        <p:spPr bwMode="auto">
          <a:xfrm>
            <a:off x="5233380" y="6656870"/>
            <a:ext cx="4000695" cy="352375"/>
          </a:xfrm>
          <a:prstGeom prst="rect">
            <a:avLst/>
          </a:prstGeom>
          <a:noFill/>
          <a:ln w="9525">
            <a:noFill/>
            <a:miter lim="800000"/>
            <a:headEnd/>
            <a:tailEnd/>
          </a:ln>
          <a:effectLst/>
        </p:spPr>
        <p:txBody>
          <a:bodyPr vert="horz" wrap="square" lIns="93280" tIns="46641" rIns="93280" bIns="46641" numCol="1" anchor="b" anchorCtr="0" compatLnSpc="1">
            <a:prstTxWarp prst="textNoShape">
              <a:avLst/>
            </a:prstTxWarp>
          </a:bodyPr>
          <a:lstStyle>
            <a:lvl1pPr algn="r" defTabSz="933200">
              <a:defRPr sz="1200"/>
            </a:lvl1pPr>
          </a:lstStyle>
          <a:p>
            <a:pPr>
              <a:defRPr/>
            </a:pPr>
            <a:fld id="{62910139-E757-45ED-869E-E2D623A59E1A}" type="slidenum">
              <a:rPr lang="en-US"/>
              <a:pPr>
                <a:defRPr/>
              </a:pPr>
              <a:t>‹#›</a:t>
            </a:fld>
            <a:endParaRPr lang="en-US"/>
          </a:p>
        </p:txBody>
      </p:sp>
    </p:spTree>
    <p:extLst>
      <p:ext uri="{BB962C8B-B14F-4D97-AF65-F5344CB8AC3E}">
        <p14:creationId xmlns:p14="http://schemas.microsoft.com/office/powerpoint/2010/main" val="124494184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62910139-E757-45ED-869E-E2D623A59E1A}" type="slidenum">
              <a:rPr lang="en-US" smtClean="0"/>
              <a:pPr>
                <a:defRPr/>
              </a:pPr>
              <a:t>1</a:t>
            </a:fld>
            <a:endParaRPr lang="en-US"/>
          </a:p>
        </p:txBody>
      </p:sp>
    </p:spTree>
    <p:extLst>
      <p:ext uri="{BB962C8B-B14F-4D97-AF65-F5344CB8AC3E}">
        <p14:creationId xmlns:p14="http://schemas.microsoft.com/office/powerpoint/2010/main" val="10698094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70" eaLnBrk="0" hangingPunct="0">
              <a:defRPr>
                <a:solidFill>
                  <a:schemeClr val="tx1"/>
                </a:solidFill>
                <a:latin typeface="Arial" charset="0"/>
              </a:defRPr>
            </a:lvl1pPr>
            <a:lvl2pPr marL="744064" indent="-286179" defTabSz="931670" eaLnBrk="0" hangingPunct="0">
              <a:defRPr>
                <a:solidFill>
                  <a:schemeClr val="tx1"/>
                </a:solidFill>
                <a:latin typeface="Arial" charset="0"/>
              </a:defRPr>
            </a:lvl2pPr>
            <a:lvl3pPr marL="1144715" indent="-228943" defTabSz="931670" eaLnBrk="0" hangingPunct="0">
              <a:defRPr>
                <a:solidFill>
                  <a:schemeClr val="tx1"/>
                </a:solidFill>
                <a:latin typeface="Arial" charset="0"/>
              </a:defRPr>
            </a:lvl3pPr>
            <a:lvl4pPr marL="1602600" indent="-228943" defTabSz="931670" eaLnBrk="0" hangingPunct="0">
              <a:defRPr>
                <a:solidFill>
                  <a:schemeClr val="tx1"/>
                </a:solidFill>
                <a:latin typeface="Arial" charset="0"/>
              </a:defRPr>
            </a:lvl4pPr>
            <a:lvl5pPr marL="2060486" indent="-228943" defTabSz="931670" eaLnBrk="0" hangingPunct="0">
              <a:defRPr>
                <a:solidFill>
                  <a:schemeClr val="tx1"/>
                </a:solidFill>
                <a:latin typeface="Arial" charset="0"/>
              </a:defRPr>
            </a:lvl5pPr>
            <a:lvl6pPr marL="2518372" indent="-228943" defTabSz="931670" eaLnBrk="0" fontAlgn="base" hangingPunct="0">
              <a:spcBef>
                <a:spcPct val="0"/>
              </a:spcBef>
              <a:spcAft>
                <a:spcPct val="0"/>
              </a:spcAft>
              <a:defRPr>
                <a:solidFill>
                  <a:schemeClr val="tx1"/>
                </a:solidFill>
                <a:latin typeface="Arial" charset="0"/>
              </a:defRPr>
            </a:lvl6pPr>
            <a:lvl7pPr marL="2976258" indent="-228943" defTabSz="931670" eaLnBrk="0" fontAlgn="base" hangingPunct="0">
              <a:spcBef>
                <a:spcPct val="0"/>
              </a:spcBef>
              <a:spcAft>
                <a:spcPct val="0"/>
              </a:spcAft>
              <a:defRPr>
                <a:solidFill>
                  <a:schemeClr val="tx1"/>
                </a:solidFill>
                <a:latin typeface="Arial" charset="0"/>
              </a:defRPr>
            </a:lvl7pPr>
            <a:lvl8pPr marL="3434144" indent="-228943" defTabSz="931670" eaLnBrk="0" fontAlgn="base" hangingPunct="0">
              <a:spcBef>
                <a:spcPct val="0"/>
              </a:spcBef>
              <a:spcAft>
                <a:spcPct val="0"/>
              </a:spcAft>
              <a:defRPr>
                <a:solidFill>
                  <a:schemeClr val="tx1"/>
                </a:solidFill>
                <a:latin typeface="Arial" charset="0"/>
              </a:defRPr>
            </a:lvl8pPr>
            <a:lvl9pPr marL="3892029" indent="-228943" defTabSz="931670" eaLnBrk="0" fontAlgn="base" hangingPunct="0">
              <a:spcBef>
                <a:spcPct val="0"/>
              </a:spcBef>
              <a:spcAft>
                <a:spcPct val="0"/>
              </a:spcAft>
              <a:defRPr>
                <a:solidFill>
                  <a:schemeClr val="tx1"/>
                </a:solidFill>
                <a:latin typeface="Arial" charset="0"/>
              </a:defRPr>
            </a:lvl9pPr>
          </a:lstStyle>
          <a:p>
            <a:pPr eaLnBrk="1" hangingPunct="1"/>
            <a:fld id="{31F53CA5-10FF-4CF4-AAB7-0C4DEF3DD22A}" type="slidenum">
              <a:rPr lang="en-US" smtClean="0"/>
              <a:pPr eaLnBrk="1" hangingPunct="1"/>
              <a:t>3</a:t>
            </a:fld>
            <a:endParaRPr lang="en-US"/>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882385" eaLnBrk="1" hangingPunct="1">
              <a:spcBef>
                <a:spcPct val="0"/>
              </a:spcBef>
            </a:pPr>
            <a:endParaRPr lang="en-US" dirty="0"/>
          </a:p>
        </p:txBody>
      </p:sp>
    </p:spTree>
    <p:extLst>
      <p:ext uri="{BB962C8B-B14F-4D97-AF65-F5344CB8AC3E}">
        <p14:creationId xmlns:p14="http://schemas.microsoft.com/office/powerpoint/2010/main" val="19987660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70" eaLnBrk="0" hangingPunct="0">
              <a:defRPr>
                <a:solidFill>
                  <a:schemeClr val="tx1"/>
                </a:solidFill>
                <a:latin typeface="Arial" charset="0"/>
              </a:defRPr>
            </a:lvl1pPr>
            <a:lvl2pPr marL="744064" indent="-286179" defTabSz="931670" eaLnBrk="0" hangingPunct="0">
              <a:defRPr>
                <a:solidFill>
                  <a:schemeClr val="tx1"/>
                </a:solidFill>
                <a:latin typeface="Arial" charset="0"/>
              </a:defRPr>
            </a:lvl2pPr>
            <a:lvl3pPr marL="1144715" indent="-228943" defTabSz="931670" eaLnBrk="0" hangingPunct="0">
              <a:defRPr>
                <a:solidFill>
                  <a:schemeClr val="tx1"/>
                </a:solidFill>
                <a:latin typeface="Arial" charset="0"/>
              </a:defRPr>
            </a:lvl3pPr>
            <a:lvl4pPr marL="1602600" indent="-228943" defTabSz="931670" eaLnBrk="0" hangingPunct="0">
              <a:defRPr>
                <a:solidFill>
                  <a:schemeClr val="tx1"/>
                </a:solidFill>
                <a:latin typeface="Arial" charset="0"/>
              </a:defRPr>
            </a:lvl4pPr>
            <a:lvl5pPr marL="2060486" indent="-228943" defTabSz="931670" eaLnBrk="0" hangingPunct="0">
              <a:defRPr>
                <a:solidFill>
                  <a:schemeClr val="tx1"/>
                </a:solidFill>
                <a:latin typeface="Arial" charset="0"/>
              </a:defRPr>
            </a:lvl5pPr>
            <a:lvl6pPr marL="2518372" indent="-228943" defTabSz="931670" eaLnBrk="0" fontAlgn="base" hangingPunct="0">
              <a:spcBef>
                <a:spcPct val="0"/>
              </a:spcBef>
              <a:spcAft>
                <a:spcPct val="0"/>
              </a:spcAft>
              <a:defRPr>
                <a:solidFill>
                  <a:schemeClr val="tx1"/>
                </a:solidFill>
                <a:latin typeface="Arial" charset="0"/>
              </a:defRPr>
            </a:lvl6pPr>
            <a:lvl7pPr marL="2976258" indent="-228943" defTabSz="931670" eaLnBrk="0" fontAlgn="base" hangingPunct="0">
              <a:spcBef>
                <a:spcPct val="0"/>
              </a:spcBef>
              <a:spcAft>
                <a:spcPct val="0"/>
              </a:spcAft>
              <a:defRPr>
                <a:solidFill>
                  <a:schemeClr val="tx1"/>
                </a:solidFill>
                <a:latin typeface="Arial" charset="0"/>
              </a:defRPr>
            </a:lvl7pPr>
            <a:lvl8pPr marL="3434144" indent="-228943" defTabSz="931670" eaLnBrk="0" fontAlgn="base" hangingPunct="0">
              <a:spcBef>
                <a:spcPct val="0"/>
              </a:spcBef>
              <a:spcAft>
                <a:spcPct val="0"/>
              </a:spcAft>
              <a:defRPr>
                <a:solidFill>
                  <a:schemeClr val="tx1"/>
                </a:solidFill>
                <a:latin typeface="Arial" charset="0"/>
              </a:defRPr>
            </a:lvl8pPr>
            <a:lvl9pPr marL="3892029" indent="-228943" defTabSz="931670" eaLnBrk="0" fontAlgn="base" hangingPunct="0">
              <a:spcBef>
                <a:spcPct val="0"/>
              </a:spcBef>
              <a:spcAft>
                <a:spcPct val="0"/>
              </a:spcAft>
              <a:defRPr>
                <a:solidFill>
                  <a:schemeClr val="tx1"/>
                </a:solidFill>
                <a:latin typeface="Arial" charset="0"/>
              </a:defRPr>
            </a:lvl9pPr>
          </a:lstStyle>
          <a:p>
            <a:pPr eaLnBrk="1" hangingPunct="1"/>
            <a:fld id="{31F53CA5-10FF-4CF4-AAB7-0C4DEF3DD22A}" type="slidenum">
              <a:rPr lang="en-US" smtClean="0"/>
              <a:pPr eaLnBrk="1" hangingPunct="1"/>
              <a:t>4</a:t>
            </a:fld>
            <a:endParaRPr lang="en-US"/>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882385" eaLnBrk="1" hangingPunct="1">
              <a:spcBef>
                <a:spcPct val="0"/>
              </a:spcBef>
            </a:pPr>
            <a:endParaRPr lang="en-US" dirty="0"/>
          </a:p>
        </p:txBody>
      </p:sp>
    </p:spTree>
    <p:extLst>
      <p:ext uri="{BB962C8B-B14F-4D97-AF65-F5344CB8AC3E}">
        <p14:creationId xmlns:p14="http://schemas.microsoft.com/office/powerpoint/2010/main" val="22377044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70" eaLnBrk="0" hangingPunct="0">
              <a:defRPr>
                <a:solidFill>
                  <a:schemeClr val="tx1"/>
                </a:solidFill>
                <a:latin typeface="Arial" charset="0"/>
              </a:defRPr>
            </a:lvl1pPr>
            <a:lvl2pPr marL="744064" indent="-286179" defTabSz="931670" eaLnBrk="0" hangingPunct="0">
              <a:defRPr>
                <a:solidFill>
                  <a:schemeClr val="tx1"/>
                </a:solidFill>
                <a:latin typeface="Arial" charset="0"/>
              </a:defRPr>
            </a:lvl2pPr>
            <a:lvl3pPr marL="1144715" indent="-228943" defTabSz="931670" eaLnBrk="0" hangingPunct="0">
              <a:defRPr>
                <a:solidFill>
                  <a:schemeClr val="tx1"/>
                </a:solidFill>
                <a:latin typeface="Arial" charset="0"/>
              </a:defRPr>
            </a:lvl3pPr>
            <a:lvl4pPr marL="1602600" indent="-228943" defTabSz="931670" eaLnBrk="0" hangingPunct="0">
              <a:defRPr>
                <a:solidFill>
                  <a:schemeClr val="tx1"/>
                </a:solidFill>
                <a:latin typeface="Arial" charset="0"/>
              </a:defRPr>
            </a:lvl4pPr>
            <a:lvl5pPr marL="2060486" indent="-228943" defTabSz="931670" eaLnBrk="0" hangingPunct="0">
              <a:defRPr>
                <a:solidFill>
                  <a:schemeClr val="tx1"/>
                </a:solidFill>
                <a:latin typeface="Arial" charset="0"/>
              </a:defRPr>
            </a:lvl5pPr>
            <a:lvl6pPr marL="2518372" indent="-228943" defTabSz="931670" eaLnBrk="0" fontAlgn="base" hangingPunct="0">
              <a:spcBef>
                <a:spcPct val="0"/>
              </a:spcBef>
              <a:spcAft>
                <a:spcPct val="0"/>
              </a:spcAft>
              <a:defRPr>
                <a:solidFill>
                  <a:schemeClr val="tx1"/>
                </a:solidFill>
                <a:latin typeface="Arial" charset="0"/>
              </a:defRPr>
            </a:lvl6pPr>
            <a:lvl7pPr marL="2976258" indent="-228943" defTabSz="931670" eaLnBrk="0" fontAlgn="base" hangingPunct="0">
              <a:spcBef>
                <a:spcPct val="0"/>
              </a:spcBef>
              <a:spcAft>
                <a:spcPct val="0"/>
              </a:spcAft>
              <a:defRPr>
                <a:solidFill>
                  <a:schemeClr val="tx1"/>
                </a:solidFill>
                <a:latin typeface="Arial" charset="0"/>
              </a:defRPr>
            </a:lvl7pPr>
            <a:lvl8pPr marL="3434144" indent="-228943" defTabSz="931670" eaLnBrk="0" fontAlgn="base" hangingPunct="0">
              <a:spcBef>
                <a:spcPct val="0"/>
              </a:spcBef>
              <a:spcAft>
                <a:spcPct val="0"/>
              </a:spcAft>
              <a:defRPr>
                <a:solidFill>
                  <a:schemeClr val="tx1"/>
                </a:solidFill>
                <a:latin typeface="Arial" charset="0"/>
              </a:defRPr>
            </a:lvl8pPr>
            <a:lvl9pPr marL="3892029" indent="-228943" defTabSz="931670" eaLnBrk="0" fontAlgn="base" hangingPunct="0">
              <a:spcBef>
                <a:spcPct val="0"/>
              </a:spcBef>
              <a:spcAft>
                <a:spcPct val="0"/>
              </a:spcAft>
              <a:defRPr>
                <a:solidFill>
                  <a:schemeClr val="tx1"/>
                </a:solidFill>
                <a:latin typeface="Arial" charset="0"/>
              </a:defRPr>
            </a:lvl9pPr>
          </a:lstStyle>
          <a:p>
            <a:pPr eaLnBrk="1" hangingPunct="1"/>
            <a:fld id="{31F53CA5-10FF-4CF4-AAB7-0C4DEF3DD22A}" type="slidenum">
              <a:rPr lang="en-US" smtClean="0"/>
              <a:pPr eaLnBrk="1" hangingPunct="1"/>
              <a:t>5</a:t>
            </a:fld>
            <a:endParaRPr lang="en-US"/>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882385" eaLnBrk="1" hangingPunct="1">
              <a:spcBef>
                <a:spcPct val="0"/>
              </a:spcBef>
            </a:pPr>
            <a:endParaRPr lang="en-US" dirty="0"/>
          </a:p>
        </p:txBody>
      </p:sp>
    </p:spTree>
    <p:extLst>
      <p:ext uri="{BB962C8B-B14F-4D97-AF65-F5344CB8AC3E}">
        <p14:creationId xmlns:p14="http://schemas.microsoft.com/office/powerpoint/2010/main" val="34131024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txBox="1">
            <a:spLocks noGrp="1" noChangeArrowheads="1"/>
          </p:cNvSpPr>
          <p:nvPr/>
        </p:nvSpPr>
        <p:spPr bwMode="auto">
          <a:xfrm>
            <a:off x="5347093" y="6572032"/>
            <a:ext cx="4092094" cy="346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77" tIns="46589" rIns="93177" bIns="46589" anchor="b"/>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37931725" indent="-37474525" eaLnBrk="0" hangingPunct="0">
              <a:defRPr sz="2400">
                <a:solidFill>
                  <a:schemeClr val="tx1"/>
                </a:solidFill>
                <a:latin typeface="Arial" panose="020B0604020202020204" pitchFamily="34" charset="0"/>
                <a:ea typeface="ＭＳ Ｐゴシック" panose="020B0600070205080204" pitchFamily="34" charset="-128"/>
              </a:defRPr>
            </a:lvl2pPr>
            <a:lvl3pPr eaLnBrk="0" hangingPunct="0">
              <a:defRPr sz="2400">
                <a:solidFill>
                  <a:schemeClr val="tx1"/>
                </a:solidFill>
                <a:latin typeface="Arial" panose="020B0604020202020204" pitchFamily="34" charset="0"/>
                <a:ea typeface="ＭＳ Ｐゴシック" panose="020B0600070205080204" pitchFamily="34" charset="-128"/>
              </a:defRPr>
            </a:lvl3pPr>
            <a:lvl4pPr eaLnBrk="0" hangingPunct="0">
              <a:defRPr sz="2400">
                <a:solidFill>
                  <a:schemeClr val="tx1"/>
                </a:solidFill>
                <a:latin typeface="Arial" panose="020B0604020202020204" pitchFamily="34" charset="0"/>
                <a:ea typeface="ＭＳ Ｐゴシック" panose="020B0600070205080204" pitchFamily="34" charset="-128"/>
              </a:defRPr>
            </a:lvl4pPr>
            <a:lvl5pPr eaLnBrk="0" hangingPunct="0">
              <a:defRPr sz="2400">
                <a:solidFill>
                  <a:schemeClr val="tx1"/>
                </a:solidFill>
                <a:latin typeface="Arial" panose="020B060402020202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fld id="{F8943B79-3EF8-41A9-91B5-32B8752835B5}" type="slidenum">
              <a:rPr lang="en-US" altLang="en-US" sz="1200"/>
              <a:pPr algn="r" eaLnBrk="1" hangingPunct="1"/>
              <a:t>6</a:t>
            </a:fld>
            <a:endParaRPr lang="en-US" altLang="en-US" sz="1200"/>
          </a:p>
        </p:txBody>
      </p:sp>
      <p:sp>
        <p:nvSpPr>
          <p:cNvPr id="60419" name="Rectangle 2"/>
          <p:cNvSpPr>
            <a:spLocks noGrp="1" noRot="1" noChangeAspect="1" noChangeArrowheads="1" noTextEdit="1"/>
          </p:cNvSpPr>
          <p:nvPr>
            <p:ph type="sldImg"/>
          </p:nvPr>
        </p:nvSpPr>
        <p:spPr>
          <a:xfrm>
            <a:off x="2994025" y="519113"/>
            <a:ext cx="3460750" cy="2595562"/>
          </a:xfrm>
          <a:ln/>
        </p:spPr>
      </p:sp>
      <p:sp>
        <p:nvSpPr>
          <p:cNvPr id="604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1450" indent="-171450" eaLnBrk="1" hangingPunct="1">
              <a:buFont typeface="Arial" panose="020B0604020202020204" pitchFamily="34" charset="0"/>
              <a:buChar char="•"/>
            </a:pPr>
            <a:r>
              <a:rPr lang="en-US" altLang="en-US" dirty="0">
                <a:latin typeface="Arial" panose="020B0604020202020204" pitchFamily="34" charset="0"/>
                <a:ea typeface="ＭＳ Ｐゴシック" panose="020B0600070205080204" pitchFamily="34" charset="-128"/>
              </a:rPr>
              <a:t>The individual market was a</a:t>
            </a:r>
            <a:r>
              <a:rPr lang="en-US" altLang="en-US" baseline="0" dirty="0">
                <a:latin typeface="Arial" panose="020B0604020202020204" pitchFamily="34" charset="0"/>
                <a:ea typeface="ＭＳ Ｐゴシック" panose="020B0600070205080204" pitchFamily="34" charset="-128"/>
              </a:rPr>
              <a:t> notoriously difficult market for consumers, particularly those who had low incomes or health problems.</a:t>
            </a:r>
          </a:p>
          <a:p>
            <a:pPr marL="171450" indent="-171450" eaLnBrk="1" hangingPunct="1">
              <a:buFont typeface="Arial" panose="020B0604020202020204" pitchFamily="34" charset="0"/>
              <a:buChar char="•"/>
            </a:pPr>
            <a:r>
              <a:rPr lang="en-US" altLang="en-US" baseline="0" dirty="0">
                <a:latin typeface="Arial" panose="020B0604020202020204" pitchFamily="34" charset="0"/>
                <a:ea typeface="ＭＳ Ｐゴシック" panose="020B0600070205080204" pitchFamily="34" charset="-128"/>
              </a:rPr>
              <a:t>In most states, people were rated on the basis of their health and gender, meaning they could be charged a higher premium, have </a:t>
            </a:r>
            <a:r>
              <a:rPr lang="en-US" altLang="en-US" baseline="0" dirty="0" err="1">
                <a:latin typeface="Arial" panose="020B0604020202020204" pitchFamily="34" charset="0"/>
                <a:ea typeface="ＭＳ Ｐゴシック" panose="020B0600070205080204" pitchFamily="34" charset="-128"/>
              </a:rPr>
              <a:t>prex</a:t>
            </a:r>
            <a:r>
              <a:rPr lang="en-US" altLang="en-US" baseline="0" dirty="0">
                <a:latin typeface="Arial" panose="020B0604020202020204" pitchFamily="34" charset="0"/>
                <a:ea typeface="ＭＳ Ｐゴシック" panose="020B0600070205080204" pitchFamily="34" charset="-128"/>
              </a:rPr>
              <a:t> conditions excluded from their coverage, or be denied coverage altogether.</a:t>
            </a:r>
          </a:p>
          <a:p>
            <a:pPr marL="171450" indent="-171450" eaLnBrk="1" hangingPunct="1">
              <a:buFont typeface="Arial" panose="020B0604020202020204" pitchFamily="34" charset="0"/>
              <a:buChar char="•"/>
            </a:pPr>
            <a:r>
              <a:rPr lang="en-US" altLang="en-US" baseline="0" dirty="0">
                <a:latin typeface="Arial" panose="020B0604020202020204" pitchFamily="34" charset="0"/>
                <a:ea typeface="ＭＳ Ｐゴシック" panose="020B0600070205080204" pitchFamily="34" charset="-128"/>
              </a:rPr>
              <a:t>And if you could get a plan, there was no subsidy to help you pay for it, you faced the full premium. </a:t>
            </a:r>
          </a:p>
          <a:p>
            <a:pPr marL="171450" indent="-171450" eaLnBrk="1" hangingPunct="1">
              <a:buFont typeface="Arial" panose="020B0604020202020204" pitchFamily="34" charset="0"/>
              <a:buChar char="•"/>
            </a:pPr>
            <a:r>
              <a:rPr lang="en-US" altLang="en-US" baseline="0" dirty="0">
                <a:latin typeface="Arial" panose="020B0604020202020204" pitchFamily="34" charset="0"/>
                <a:ea typeface="ＭＳ Ｐゴシック" panose="020B0600070205080204" pitchFamily="34" charset="-128"/>
              </a:rPr>
              <a:t>In the same survey in 2010, if you look at the first column, of working age adults who had tried to buy a plan in the individual market over the prior 3 years, 43 % found it very diff or impossible to find coverage they needed, 60% found it diff or impossible to find affordable coverage, and more than one-third, an estimated 9 m people, were turned down, charged a higher price or had a condition excluded from their coverage because of a pre-x condition. </a:t>
            </a:r>
          </a:p>
        </p:txBody>
      </p:sp>
    </p:spTree>
    <p:extLst>
      <p:ext uri="{BB962C8B-B14F-4D97-AF65-F5344CB8AC3E}">
        <p14:creationId xmlns:p14="http://schemas.microsoft.com/office/powerpoint/2010/main" val="17470997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70" eaLnBrk="0" hangingPunct="0">
              <a:defRPr>
                <a:solidFill>
                  <a:schemeClr val="tx1"/>
                </a:solidFill>
                <a:latin typeface="Arial" charset="0"/>
              </a:defRPr>
            </a:lvl1pPr>
            <a:lvl2pPr marL="744064" indent="-286179" defTabSz="931670" eaLnBrk="0" hangingPunct="0">
              <a:defRPr>
                <a:solidFill>
                  <a:schemeClr val="tx1"/>
                </a:solidFill>
                <a:latin typeface="Arial" charset="0"/>
              </a:defRPr>
            </a:lvl2pPr>
            <a:lvl3pPr marL="1144715" indent="-228943" defTabSz="931670" eaLnBrk="0" hangingPunct="0">
              <a:defRPr>
                <a:solidFill>
                  <a:schemeClr val="tx1"/>
                </a:solidFill>
                <a:latin typeface="Arial" charset="0"/>
              </a:defRPr>
            </a:lvl3pPr>
            <a:lvl4pPr marL="1602600" indent="-228943" defTabSz="931670" eaLnBrk="0" hangingPunct="0">
              <a:defRPr>
                <a:solidFill>
                  <a:schemeClr val="tx1"/>
                </a:solidFill>
                <a:latin typeface="Arial" charset="0"/>
              </a:defRPr>
            </a:lvl4pPr>
            <a:lvl5pPr marL="2060486" indent="-228943" defTabSz="931670" eaLnBrk="0" hangingPunct="0">
              <a:defRPr>
                <a:solidFill>
                  <a:schemeClr val="tx1"/>
                </a:solidFill>
                <a:latin typeface="Arial" charset="0"/>
              </a:defRPr>
            </a:lvl5pPr>
            <a:lvl6pPr marL="2518372" indent="-228943" defTabSz="931670" eaLnBrk="0" fontAlgn="base" hangingPunct="0">
              <a:spcBef>
                <a:spcPct val="0"/>
              </a:spcBef>
              <a:spcAft>
                <a:spcPct val="0"/>
              </a:spcAft>
              <a:defRPr>
                <a:solidFill>
                  <a:schemeClr val="tx1"/>
                </a:solidFill>
                <a:latin typeface="Arial" charset="0"/>
              </a:defRPr>
            </a:lvl6pPr>
            <a:lvl7pPr marL="2976258" indent="-228943" defTabSz="931670" eaLnBrk="0" fontAlgn="base" hangingPunct="0">
              <a:spcBef>
                <a:spcPct val="0"/>
              </a:spcBef>
              <a:spcAft>
                <a:spcPct val="0"/>
              </a:spcAft>
              <a:defRPr>
                <a:solidFill>
                  <a:schemeClr val="tx1"/>
                </a:solidFill>
                <a:latin typeface="Arial" charset="0"/>
              </a:defRPr>
            </a:lvl7pPr>
            <a:lvl8pPr marL="3434144" indent="-228943" defTabSz="931670" eaLnBrk="0" fontAlgn="base" hangingPunct="0">
              <a:spcBef>
                <a:spcPct val="0"/>
              </a:spcBef>
              <a:spcAft>
                <a:spcPct val="0"/>
              </a:spcAft>
              <a:defRPr>
                <a:solidFill>
                  <a:schemeClr val="tx1"/>
                </a:solidFill>
                <a:latin typeface="Arial" charset="0"/>
              </a:defRPr>
            </a:lvl8pPr>
            <a:lvl9pPr marL="3892029" indent="-228943" defTabSz="931670" eaLnBrk="0" fontAlgn="base" hangingPunct="0">
              <a:spcBef>
                <a:spcPct val="0"/>
              </a:spcBef>
              <a:spcAft>
                <a:spcPct val="0"/>
              </a:spcAft>
              <a:defRPr>
                <a:solidFill>
                  <a:schemeClr val="tx1"/>
                </a:solidFill>
                <a:latin typeface="Arial" charset="0"/>
              </a:defRPr>
            </a:lvl9pPr>
          </a:lstStyle>
          <a:p>
            <a:pPr marL="0" marR="0" lvl="0" indent="0" algn="r" defTabSz="931670" rtl="0" eaLnBrk="1" fontAlgn="base" latinLnBrk="0" hangingPunct="1">
              <a:lnSpc>
                <a:spcPct val="100000"/>
              </a:lnSpc>
              <a:spcBef>
                <a:spcPct val="0"/>
              </a:spcBef>
              <a:spcAft>
                <a:spcPct val="0"/>
              </a:spcAft>
              <a:buClrTx/>
              <a:buSzTx/>
              <a:buFontTx/>
              <a:buNone/>
              <a:tabLst/>
              <a:defRPr/>
            </a:pPr>
            <a:fld id="{31F53CA5-10FF-4CF4-AAB7-0C4DEF3DD22A}"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31670" rtl="0" eaLnBrk="1" fontAlgn="base" latinLnBrk="0" hangingPunct="1">
                <a:lnSpc>
                  <a:spcPct val="100000"/>
                </a:lnSpc>
                <a:spcBef>
                  <a:spcPct val="0"/>
                </a:spcBef>
                <a:spcAft>
                  <a:spcPct val="0"/>
                </a:spcAft>
                <a:buClrTx/>
                <a:buSzTx/>
                <a:buFontTx/>
                <a:buNone/>
                <a:tabLst/>
                <a:defRPr/>
              </a:pPr>
              <a:t>7</a:t>
            </a:fld>
            <a:endParaRPr kumimoji="0" lang="en-US" sz="12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882385" eaLnBrk="1" hangingPunct="1">
              <a:spcBef>
                <a:spcPct val="0"/>
              </a:spcBef>
            </a:pPr>
            <a:endParaRPr lang="en-US" dirty="0"/>
          </a:p>
        </p:txBody>
      </p:sp>
    </p:spTree>
    <p:extLst>
      <p:ext uri="{BB962C8B-B14F-4D97-AF65-F5344CB8AC3E}">
        <p14:creationId xmlns:p14="http://schemas.microsoft.com/office/powerpoint/2010/main" val="21207701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5" name="Text Placeholder 24"/>
          <p:cNvSpPr>
            <a:spLocks noGrp="1"/>
          </p:cNvSpPr>
          <p:nvPr>
            <p:ph type="body" sz="quarter" idx="12"/>
          </p:nvPr>
        </p:nvSpPr>
        <p:spPr>
          <a:xfrm>
            <a:off x="0" y="5524500"/>
            <a:ext cx="9144000" cy="604264"/>
          </a:xfrm>
          <a:prstGeom prst="rect">
            <a:avLst/>
          </a:prstGeom>
        </p:spPr>
        <p:txBody>
          <a:bodyPr anchor="b" anchorCtr="0"/>
          <a:lstStyle>
            <a:lvl1pPr marL="0" indent="0">
              <a:buNone/>
              <a:defRPr sz="1100">
                <a:solidFill>
                  <a:schemeClr val="accent6"/>
                </a:solidFill>
                <a:latin typeface="Calibri" charset="0"/>
                <a:ea typeface="Calibri" charset="0"/>
                <a:cs typeface="Calibri" charset="0"/>
              </a:defRPr>
            </a:lvl1pPr>
            <a:lvl2pPr marL="457200" indent="0">
              <a:buNone/>
              <a:defRPr sz="1100">
                <a:solidFill>
                  <a:schemeClr val="accent6"/>
                </a:solidFill>
                <a:latin typeface="Calibri" charset="0"/>
                <a:ea typeface="Calibri" charset="0"/>
                <a:cs typeface="Calibri" charset="0"/>
              </a:defRPr>
            </a:lvl2pPr>
            <a:lvl3pPr marL="914400" indent="0">
              <a:buNone/>
              <a:defRPr sz="1100">
                <a:solidFill>
                  <a:schemeClr val="accent6"/>
                </a:solidFill>
                <a:latin typeface="Calibri" charset="0"/>
                <a:ea typeface="Calibri" charset="0"/>
                <a:cs typeface="Calibri" charset="0"/>
              </a:defRPr>
            </a:lvl3pPr>
            <a:lvl4pPr marL="1371600" indent="0">
              <a:buNone/>
              <a:defRPr sz="1100">
                <a:solidFill>
                  <a:schemeClr val="accent6"/>
                </a:solidFill>
                <a:latin typeface="Calibri" charset="0"/>
                <a:ea typeface="Calibri" charset="0"/>
                <a:cs typeface="Calibri" charset="0"/>
              </a:defRPr>
            </a:lvl4pPr>
            <a:lvl5pPr marL="1828800" indent="0">
              <a:buNone/>
              <a:defRPr sz="1100">
                <a:solidFill>
                  <a:schemeClr val="accent6"/>
                </a:solidFill>
                <a:latin typeface="Calibri" charset="0"/>
                <a:ea typeface="Calibri" charset="0"/>
                <a:cs typeface="Calibri" charset="0"/>
              </a:defRPr>
            </a:lvl5pPr>
          </a:lstStyle>
          <a:p>
            <a:pPr lvl="0"/>
            <a:r>
              <a:rPr lang="en-US" dirty="0"/>
              <a:t>Click to edit Master text styles</a:t>
            </a:r>
          </a:p>
        </p:txBody>
      </p:sp>
      <p:sp>
        <p:nvSpPr>
          <p:cNvPr id="7" name="Rectangle 6">
            <a:extLst>
              <a:ext uri="{FF2B5EF4-FFF2-40B4-BE49-F238E27FC236}">
                <a16:creationId xmlns:a16="http://schemas.microsoft.com/office/drawing/2014/main" id="{AA1BF8A2-EF85-4ACC-BBF6-0C02193C67BD}"/>
              </a:ext>
            </a:extLst>
          </p:cNvPr>
          <p:cNvSpPr/>
          <p:nvPr userDrawn="1"/>
        </p:nvSpPr>
        <p:spPr>
          <a:xfrm>
            <a:off x="0" y="0"/>
            <a:ext cx="9144000" cy="62841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8" name="Picture 7">
            <a:extLst>
              <a:ext uri="{FF2B5EF4-FFF2-40B4-BE49-F238E27FC236}">
                <a16:creationId xmlns:a16="http://schemas.microsoft.com/office/drawing/2014/main" id="{1F1D5039-E4F6-4543-BDB8-4134B7BE2EED}"/>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35496" y="6345324"/>
            <a:ext cx="1476164" cy="468052"/>
          </a:xfrm>
          <a:prstGeom prst="rect">
            <a:avLst/>
          </a:prstGeom>
        </p:spPr>
      </p:pic>
      <p:sp>
        <p:nvSpPr>
          <p:cNvPr id="5" name="TextBox 4">
            <a:extLst>
              <a:ext uri="{FF2B5EF4-FFF2-40B4-BE49-F238E27FC236}">
                <a16:creationId xmlns:a16="http://schemas.microsoft.com/office/drawing/2014/main" id="{22B72CFD-F3A7-3D44-8915-8628E57C8D76}"/>
              </a:ext>
            </a:extLst>
          </p:cNvPr>
          <p:cNvSpPr txBox="1"/>
          <p:nvPr userDrawn="1"/>
        </p:nvSpPr>
        <p:spPr>
          <a:xfrm>
            <a:off x="1828800" y="6400800"/>
            <a:ext cx="7205599" cy="369332"/>
          </a:xfrm>
          <a:prstGeom prst="rect">
            <a:avLst/>
          </a:prstGeom>
          <a:noFill/>
        </p:spPr>
        <p:txBody>
          <a:bodyPr wrap="square" rtlCol="0" anchor="ctr" anchorCtr="0">
            <a:spAutoFit/>
          </a:bodyPr>
          <a:lstStyle/>
          <a:p>
            <a:r>
              <a:rPr lang="en-US" sz="900" dirty="0">
                <a:solidFill>
                  <a:srgbClr val="4C515A"/>
                </a:solidFill>
                <a:latin typeface="InterFace" panose="020B0503030203020204" pitchFamily="34" charset="0"/>
              </a:rPr>
              <a:t>Source: Munira Z. </a:t>
            </a:r>
            <a:r>
              <a:rPr lang="en-US" sz="900" dirty="0" err="1">
                <a:solidFill>
                  <a:srgbClr val="4C515A"/>
                </a:solidFill>
                <a:latin typeface="InterFace" panose="020B0503030203020204" pitchFamily="34" charset="0"/>
              </a:rPr>
              <a:t>Gunja</a:t>
            </a:r>
            <a:r>
              <a:rPr lang="en-US" sz="900" dirty="0">
                <a:solidFill>
                  <a:srgbClr val="4C515A"/>
                </a:solidFill>
                <a:latin typeface="InterFace" panose="020B0503030203020204" pitchFamily="34" charset="0"/>
              </a:rPr>
              <a:t> and Sara R. Collins, </a:t>
            </a:r>
            <a:r>
              <a:rPr lang="en-US" sz="900" i="1" dirty="0">
                <a:solidFill>
                  <a:srgbClr val="4C515A"/>
                </a:solidFill>
                <a:latin typeface="InterFace" panose="020B0503030203020204" pitchFamily="34" charset="0"/>
              </a:rPr>
              <a:t>Who Are the Remaining Uninsured, and Why Do they Lack Coverage?: Findings from the Commonwealth Fund Biennial Health Insurance Survey, 2018</a:t>
            </a:r>
            <a:r>
              <a:rPr lang="en-US" sz="900" dirty="0">
                <a:solidFill>
                  <a:srgbClr val="4C515A"/>
                </a:solidFill>
                <a:latin typeface="InterFace" panose="020B0503030203020204" pitchFamily="34" charset="0"/>
              </a:rPr>
              <a:t> (Commonwealth Fund, Aug. 2019).</a:t>
            </a:r>
          </a:p>
        </p:txBody>
      </p:sp>
      <p:cxnSp>
        <p:nvCxnSpPr>
          <p:cNvPr id="6" name="Straight Connector 5">
            <a:extLst>
              <a:ext uri="{FF2B5EF4-FFF2-40B4-BE49-F238E27FC236}">
                <a16:creationId xmlns:a16="http://schemas.microsoft.com/office/drawing/2014/main" id="{973C791A-5AC3-C044-BA21-3BC657D9EA48}"/>
              </a:ext>
            </a:extLst>
          </p:cNvPr>
          <p:cNvCxnSpPr>
            <a:cxnSpLocks/>
          </p:cNvCxnSpPr>
          <p:nvPr userDrawn="1"/>
        </p:nvCxnSpPr>
        <p:spPr>
          <a:xfrm flipH="1">
            <a:off x="71500"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Graph Layout: 01">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35496" y="6345324"/>
            <a:ext cx="1476164" cy="468052"/>
          </a:xfrm>
          <a:prstGeom prst="rect">
            <a:avLst/>
          </a:prstGeom>
        </p:spPr>
      </p:pic>
      <p:sp>
        <p:nvSpPr>
          <p:cNvPr id="53" name="Title 1"/>
          <p:cNvSpPr>
            <a:spLocks noGrp="1"/>
          </p:cNvSpPr>
          <p:nvPr>
            <p:ph type="ctrTitle" hasCustomPrompt="1"/>
          </p:nvPr>
        </p:nvSpPr>
        <p:spPr>
          <a:xfrm>
            <a:off x="71500" y="296652"/>
            <a:ext cx="9001000" cy="756084"/>
          </a:xfrm>
          <a:effectLst/>
        </p:spPr>
        <p:txBody>
          <a:bodyPr anchor="t">
            <a:normAutofit/>
          </a:bodyPr>
          <a:lstStyle>
            <a:lvl1pPr algn="l">
              <a:lnSpc>
                <a:spcPct val="110000"/>
              </a:lnSpc>
              <a:defRPr sz="2000" spc="0" baseline="0">
                <a:solidFill>
                  <a:srgbClr val="4C515A"/>
                </a:solidFill>
                <a:effectLst/>
              </a:defRPr>
            </a:lvl1pPr>
          </a:lstStyle>
          <a:p>
            <a:r>
              <a:rPr lang="en-US" dirty="0"/>
              <a:t>Click to edit master title style</a:t>
            </a:r>
          </a:p>
        </p:txBody>
      </p:sp>
      <p:sp>
        <p:nvSpPr>
          <p:cNvPr id="57" name="Chart Placeholder 5"/>
          <p:cNvSpPr>
            <a:spLocks noGrp="1"/>
          </p:cNvSpPr>
          <p:nvPr>
            <p:ph type="chart" sz="quarter" idx="19"/>
          </p:nvPr>
        </p:nvSpPr>
        <p:spPr>
          <a:xfrm>
            <a:off x="71500" y="1052736"/>
            <a:ext cx="9000999" cy="4596104"/>
          </a:xfrm>
        </p:spPr>
        <p:txBody>
          <a:bodyPr>
            <a:normAutofit/>
          </a:bodyPr>
          <a:lstStyle>
            <a:lvl1pPr>
              <a:defRPr sz="1300">
                <a:solidFill>
                  <a:srgbClr val="4C515A"/>
                </a:solidFill>
              </a:defRPr>
            </a:lvl1pPr>
          </a:lstStyle>
          <a:p>
            <a:endParaRPr lang="en-US"/>
          </a:p>
        </p:txBody>
      </p:sp>
      <p:cxnSp>
        <p:nvCxnSpPr>
          <p:cNvPr id="61" name="Straight Connector 60"/>
          <p:cNvCxnSpPr>
            <a:cxnSpLocks/>
          </p:cNvCxnSpPr>
          <p:nvPr userDrawn="1"/>
        </p:nvCxnSpPr>
        <p:spPr>
          <a:xfrm flipH="1">
            <a:off x="71500"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sz="quarter" idx="21" hasCustomPrompt="1"/>
          </p:nvPr>
        </p:nvSpPr>
        <p:spPr>
          <a:xfrm>
            <a:off x="71500" y="8620"/>
            <a:ext cx="9001000" cy="224346"/>
          </a:xfrm>
        </p:spPr>
        <p:txBody>
          <a:bodyPr anchor="b" anchorCtr="0">
            <a:noAutofit/>
          </a:bodyPr>
          <a:lstStyle>
            <a:lvl1pPr marL="0" indent="0">
              <a:buNone/>
              <a:defRPr sz="1200"/>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dirty="0"/>
              <a:t>Exhibit #</a:t>
            </a:r>
          </a:p>
        </p:txBody>
      </p:sp>
      <p:sp>
        <p:nvSpPr>
          <p:cNvPr id="9" name="Text Placeholder 9"/>
          <p:cNvSpPr>
            <a:spLocks noGrp="1"/>
          </p:cNvSpPr>
          <p:nvPr>
            <p:ph type="body" sz="quarter" idx="23" hasCustomPrompt="1"/>
          </p:nvPr>
        </p:nvSpPr>
        <p:spPr>
          <a:xfrm>
            <a:off x="71500" y="5753887"/>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dirty="0"/>
              <a:t>Notes &amp; Data</a:t>
            </a:r>
          </a:p>
        </p:txBody>
      </p:sp>
    </p:spTree>
    <p:extLst>
      <p:ext uri="{BB962C8B-B14F-4D97-AF65-F5344CB8AC3E}">
        <p14:creationId xmlns:p14="http://schemas.microsoft.com/office/powerpoint/2010/main" val="3351763734"/>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raph Layout: 05">
    <p:bg>
      <p:bgPr>
        <a:solidFill>
          <a:schemeClr val="bg1"/>
        </a:solidFill>
        <a:effectLst/>
      </p:bgPr>
    </p:bg>
    <p:spTree>
      <p:nvGrpSpPr>
        <p:cNvPr id="1" name=""/>
        <p:cNvGrpSpPr/>
        <p:nvPr/>
      </p:nvGrpSpPr>
      <p:grpSpPr>
        <a:xfrm>
          <a:off x="0" y="0"/>
          <a:ext cx="0" cy="0"/>
          <a:chOff x="0" y="0"/>
          <a:chExt cx="0" cy="0"/>
        </a:xfrm>
      </p:grpSpPr>
      <p:sp>
        <p:nvSpPr>
          <p:cNvPr id="57" name="Chart Placeholder 5"/>
          <p:cNvSpPr>
            <a:spLocks noGrp="1"/>
          </p:cNvSpPr>
          <p:nvPr>
            <p:ph type="chart" sz="quarter" idx="19"/>
          </p:nvPr>
        </p:nvSpPr>
        <p:spPr>
          <a:xfrm>
            <a:off x="71499" y="1052736"/>
            <a:ext cx="4389120" cy="4701151"/>
          </a:xfrm>
        </p:spPr>
        <p:txBody>
          <a:bodyPr>
            <a:normAutofit/>
          </a:bodyPr>
          <a:lstStyle>
            <a:lvl1pPr>
              <a:defRPr sz="1300">
                <a:solidFill>
                  <a:srgbClr val="4C515A"/>
                </a:solidFill>
              </a:defRPr>
            </a:lvl1pPr>
          </a:lstStyle>
          <a:p>
            <a:endParaRPr lang="en-US" dirty="0"/>
          </a:p>
        </p:txBody>
      </p: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35496" y="6345324"/>
            <a:ext cx="1476164" cy="468052"/>
          </a:xfrm>
          <a:prstGeom prst="rect">
            <a:avLst/>
          </a:prstGeom>
        </p:spPr>
      </p:pic>
      <p:sp>
        <p:nvSpPr>
          <p:cNvPr id="10" name="Title 1"/>
          <p:cNvSpPr>
            <a:spLocks noGrp="1"/>
          </p:cNvSpPr>
          <p:nvPr>
            <p:ph type="ctrTitle" hasCustomPrompt="1"/>
          </p:nvPr>
        </p:nvSpPr>
        <p:spPr>
          <a:xfrm>
            <a:off x="71500" y="296652"/>
            <a:ext cx="9001000" cy="756084"/>
          </a:xfrm>
          <a:effectLst/>
        </p:spPr>
        <p:txBody>
          <a:bodyPr anchor="t">
            <a:normAutofit/>
          </a:bodyPr>
          <a:lstStyle>
            <a:lvl1pPr algn="l">
              <a:lnSpc>
                <a:spcPct val="110000"/>
              </a:lnSpc>
              <a:defRPr sz="2000" spc="0" baseline="0">
                <a:solidFill>
                  <a:srgbClr val="4C515A"/>
                </a:solidFill>
                <a:effectLst/>
              </a:defRPr>
            </a:lvl1pPr>
          </a:lstStyle>
          <a:p>
            <a:r>
              <a:rPr lang="en-US" dirty="0"/>
              <a:t>Click to edit master title style</a:t>
            </a:r>
          </a:p>
        </p:txBody>
      </p:sp>
      <p:cxnSp>
        <p:nvCxnSpPr>
          <p:cNvPr id="12" name="Straight Connector 11"/>
          <p:cNvCxnSpPr>
            <a:cxnSpLocks/>
          </p:cNvCxnSpPr>
          <p:nvPr userDrawn="1"/>
        </p:nvCxnSpPr>
        <p:spPr>
          <a:xfrm flipH="1">
            <a:off x="71500"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3" name="Text Placeholder 2"/>
          <p:cNvSpPr>
            <a:spLocks noGrp="1"/>
          </p:cNvSpPr>
          <p:nvPr>
            <p:ph type="body" sz="quarter" idx="22" hasCustomPrompt="1"/>
          </p:nvPr>
        </p:nvSpPr>
        <p:spPr>
          <a:xfrm>
            <a:off x="71500" y="8620"/>
            <a:ext cx="9001000" cy="224346"/>
          </a:xfrm>
        </p:spPr>
        <p:txBody>
          <a:bodyPr anchor="b" anchorCtr="0">
            <a:noAutofit/>
          </a:bodyPr>
          <a:lstStyle>
            <a:lvl1pPr marL="0" indent="0">
              <a:buNone/>
              <a:defRPr sz="1200"/>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dirty="0"/>
              <a:t>Exhibit #</a:t>
            </a:r>
          </a:p>
        </p:txBody>
      </p:sp>
      <p:sp>
        <p:nvSpPr>
          <p:cNvPr id="14" name="Text Placeholder 9"/>
          <p:cNvSpPr>
            <a:spLocks noGrp="1"/>
          </p:cNvSpPr>
          <p:nvPr>
            <p:ph type="body" sz="quarter" idx="23" hasCustomPrompt="1"/>
          </p:nvPr>
        </p:nvSpPr>
        <p:spPr>
          <a:xfrm>
            <a:off x="71500" y="5753887"/>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a:t>Notes &amp; Data</a:t>
            </a:r>
            <a:endParaRPr lang="en-US" dirty="0"/>
          </a:p>
        </p:txBody>
      </p:sp>
      <p:sp>
        <p:nvSpPr>
          <p:cNvPr id="15" name="Chart Placeholder 5"/>
          <p:cNvSpPr>
            <a:spLocks noGrp="1"/>
          </p:cNvSpPr>
          <p:nvPr>
            <p:ph type="chart" sz="quarter" idx="24"/>
          </p:nvPr>
        </p:nvSpPr>
        <p:spPr>
          <a:xfrm>
            <a:off x="4683379" y="1052736"/>
            <a:ext cx="4389120" cy="4701151"/>
          </a:xfrm>
        </p:spPr>
        <p:txBody>
          <a:bodyPr>
            <a:normAutofit/>
          </a:bodyPr>
          <a:lstStyle>
            <a:lvl1pPr>
              <a:defRPr sz="1300">
                <a:solidFill>
                  <a:srgbClr val="4C515A"/>
                </a:solidFill>
              </a:defRPr>
            </a:lvl1pPr>
          </a:lstStyle>
          <a:p>
            <a:endParaRPr lang="en-US" dirty="0"/>
          </a:p>
        </p:txBody>
      </p:sp>
      <p:sp>
        <p:nvSpPr>
          <p:cNvPr id="11" name="Rectangle 10"/>
          <p:cNvSpPr/>
          <p:nvPr userDrawn="1"/>
        </p:nvSpPr>
        <p:spPr>
          <a:xfrm>
            <a:off x="1655676" y="6408040"/>
            <a:ext cx="7416824" cy="369332"/>
          </a:xfrm>
          <a:prstGeom prst="rect">
            <a:avLst/>
          </a:prstGeom>
        </p:spPr>
        <p:txBody>
          <a:bodyPr wrap="square">
            <a:spAutoFit/>
          </a:bodyPr>
          <a:lstStyle/>
          <a:p>
            <a:pPr marL="0" marR="0" indent="0" algn="l" defTabSz="1219170" rtl="0" eaLnBrk="1" fontAlgn="auto" latinLnBrk="0" hangingPunct="1">
              <a:lnSpc>
                <a:spcPct val="100000"/>
              </a:lnSpc>
              <a:spcBef>
                <a:spcPts val="0"/>
              </a:spcBef>
              <a:spcAft>
                <a:spcPts val="0"/>
              </a:spcAft>
              <a:buClrTx/>
              <a:buSzTx/>
              <a:buFontTx/>
              <a:buNone/>
              <a:tabLst/>
              <a:defRPr/>
            </a:pPr>
            <a:r>
              <a:rPr lang="en-US" sz="900" dirty="0">
                <a:solidFill>
                  <a:schemeClr val="tx1"/>
                </a:solidFill>
              </a:rPr>
              <a:t>Source: M. Z. </a:t>
            </a:r>
            <a:r>
              <a:rPr lang="en-US" sz="900" dirty="0" err="1">
                <a:solidFill>
                  <a:schemeClr val="tx1"/>
                </a:solidFill>
              </a:rPr>
              <a:t>Gunja</a:t>
            </a:r>
            <a:r>
              <a:rPr lang="en-US" sz="900" dirty="0">
                <a:solidFill>
                  <a:schemeClr val="tx1"/>
                </a:solidFill>
              </a:rPr>
              <a:t>, S. R. Collins, M.</a:t>
            </a:r>
            <a:r>
              <a:rPr lang="en-US" sz="900" baseline="0" dirty="0">
                <a:solidFill>
                  <a:schemeClr val="tx1"/>
                </a:solidFill>
              </a:rPr>
              <a:t> </a:t>
            </a:r>
            <a:r>
              <a:rPr lang="en-US" sz="900" dirty="0">
                <a:solidFill>
                  <a:schemeClr val="tx1"/>
                </a:solidFill>
              </a:rPr>
              <a:t>M. Doty, and S. Beutel, </a:t>
            </a:r>
            <a:r>
              <a:rPr lang="en-US" sz="900" b="0" i="1" dirty="0">
                <a:solidFill>
                  <a:schemeClr val="tx1"/>
                </a:solidFill>
                <a:latin typeface="InterFace" charset="0"/>
                <a:ea typeface="InterFace" charset="0"/>
                <a:cs typeface="InterFace" charset="0"/>
              </a:rPr>
              <a:t>How the Affordable Care Act Has Helped Women Gain Insurance and Improved Their Ability to Get Health Care: Findings from The Commonwealth Fund Biennial Health Insurance Survey, 2016, </a:t>
            </a:r>
            <a:r>
              <a:rPr lang="en-US" sz="900" dirty="0">
                <a:solidFill>
                  <a:schemeClr val="tx1"/>
                </a:solidFill>
              </a:rPr>
              <a:t>The Commonwealth Fund, August</a:t>
            </a:r>
            <a:r>
              <a:rPr lang="en-US" sz="900" baseline="0" dirty="0">
                <a:solidFill>
                  <a:schemeClr val="tx1"/>
                </a:solidFill>
              </a:rPr>
              <a:t> 2017.</a:t>
            </a:r>
            <a:endParaRPr lang="en-US" sz="900" dirty="0">
              <a:solidFill>
                <a:schemeClr val="tx1"/>
              </a:solidFill>
            </a:endParaRPr>
          </a:p>
        </p:txBody>
      </p:sp>
    </p:spTree>
    <p:extLst>
      <p:ext uri="{BB962C8B-B14F-4D97-AF65-F5344CB8AC3E}">
        <p14:creationId xmlns:p14="http://schemas.microsoft.com/office/powerpoint/2010/main" val="295769315"/>
      </p:ext>
    </p:extLst>
  </p:cSld>
  <p:clrMapOvr>
    <a:masterClrMapping/>
  </p:clrMapOvr>
  <p:hf sldNum="0" hd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able Layout: 01">
    <p:bg>
      <p:bgPr>
        <a:solidFill>
          <a:schemeClr val="bg1"/>
        </a:solidFill>
        <a:effectLst/>
      </p:bgPr>
    </p:bg>
    <p:spTree>
      <p:nvGrpSpPr>
        <p:cNvPr id="1" name=""/>
        <p:cNvGrpSpPr/>
        <p:nvPr/>
      </p:nvGrpSpPr>
      <p:grpSpPr>
        <a:xfrm>
          <a:off x="0" y="0"/>
          <a:ext cx="0" cy="0"/>
          <a:chOff x="0" y="0"/>
          <a:chExt cx="0" cy="0"/>
        </a:xfrm>
      </p:grpSpPr>
      <p:sp>
        <p:nvSpPr>
          <p:cNvPr id="4" name="Table Placeholder 3"/>
          <p:cNvSpPr>
            <a:spLocks noGrp="1"/>
          </p:cNvSpPr>
          <p:nvPr>
            <p:ph type="tbl" sz="quarter" idx="21"/>
          </p:nvPr>
        </p:nvSpPr>
        <p:spPr>
          <a:xfrm>
            <a:off x="71500" y="1052736"/>
            <a:ext cx="9000999" cy="4680407"/>
          </a:xfrm>
        </p:spPr>
        <p:txBody>
          <a:bodyPr/>
          <a:lstStyle/>
          <a:p>
            <a:endParaRPr lang="en-US" dirty="0"/>
          </a:p>
        </p:txBody>
      </p:sp>
      <p:pic>
        <p:nvPicPr>
          <p:cNvPr id="8" name="Picture 7"/>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35496" y="6345324"/>
            <a:ext cx="1476164" cy="468052"/>
          </a:xfrm>
          <a:prstGeom prst="rect">
            <a:avLst/>
          </a:prstGeom>
        </p:spPr>
      </p:pic>
      <p:cxnSp>
        <p:nvCxnSpPr>
          <p:cNvPr id="11" name="Straight Connector 10"/>
          <p:cNvCxnSpPr>
            <a:cxnSpLocks/>
          </p:cNvCxnSpPr>
          <p:nvPr userDrawn="1"/>
        </p:nvCxnSpPr>
        <p:spPr>
          <a:xfrm flipH="1">
            <a:off x="71500"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3" name="Text Placeholder 9"/>
          <p:cNvSpPr>
            <a:spLocks noGrp="1"/>
          </p:cNvSpPr>
          <p:nvPr>
            <p:ph type="body" sz="quarter" idx="23" hasCustomPrompt="1"/>
          </p:nvPr>
        </p:nvSpPr>
        <p:spPr>
          <a:xfrm>
            <a:off x="71500" y="5753887"/>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a:t>Notes &amp; Data</a:t>
            </a:r>
            <a:endParaRPr lang="en-US" dirty="0"/>
          </a:p>
        </p:txBody>
      </p:sp>
      <p:sp>
        <p:nvSpPr>
          <p:cNvPr id="10" name="Rectangle 9">
            <a:extLst>
              <a:ext uri="{FF2B5EF4-FFF2-40B4-BE49-F238E27FC236}">
                <a16:creationId xmlns:a16="http://schemas.microsoft.com/office/drawing/2014/main" id="{07C04AEC-6297-44D5-85E1-0428F13A219F}"/>
              </a:ext>
            </a:extLst>
          </p:cNvPr>
          <p:cNvSpPr/>
          <p:nvPr userDrawn="1"/>
        </p:nvSpPr>
        <p:spPr>
          <a:xfrm>
            <a:off x="0" y="0"/>
            <a:ext cx="9144000" cy="62841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910599603"/>
      </p:ext>
    </p:extLst>
  </p:cSld>
  <p:clrMapOvr>
    <a:masterClrMapping/>
  </p:clrMapOvr>
  <p:hf sldNum="0" hdr="0" dt="0"/>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CMWF Graph - Blu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57" name="Chart Placeholder 5"/>
          <p:cNvSpPr>
            <a:spLocks noGrp="1"/>
          </p:cNvSpPr>
          <p:nvPr>
            <p:ph type="chart" sz="quarter" idx="19"/>
          </p:nvPr>
        </p:nvSpPr>
        <p:spPr>
          <a:xfrm>
            <a:off x="627433" y="1699589"/>
            <a:ext cx="8091115" cy="4054958"/>
          </a:xfrm>
        </p:spPr>
        <p:txBody>
          <a:bodyPr>
            <a:normAutofit/>
          </a:bodyPr>
          <a:lstStyle>
            <a:lvl1pPr marL="0" indent="0">
              <a:buNone/>
              <a:defRPr sz="1600">
                <a:solidFill>
                  <a:srgbClr val="4C515A"/>
                </a:solidFill>
              </a:defRPr>
            </a:lvl1pPr>
          </a:lstStyle>
          <a:p>
            <a:r>
              <a:rPr lang="en-US"/>
              <a:t>Click icon to add chart</a:t>
            </a:r>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
        <p:nvSpPr>
          <p:cNvPr id="9" name="Text Placeholder 4"/>
          <p:cNvSpPr>
            <a:spLocks noGrp="1"/>
          </p:cNvSpPr>
          <p:nvPr>
            <p:ph type="body" sz="quarter" idx="21" hasCustomPrompt="1"/>
          </p:nvPr>
        </p:nvSpPr>
        <p:spPr>
          <a:xfrm>
            <a:off x="2341784" y="5999997"/>
            <a:ext cx="6376765" cy="777375"/>
          </a:xfrm>
        </p:spPr>
        <p:txBody>
          <a:bodyPr>
            <a:normAutofit/>
          </a:bodyPr>
          <a:lstStyle>
            <a:lvl1pPr marL="0" indent="0">
              <a:buNone/>
              <a:defRPr sz="900" spc="0">
                <a:solidFill>
                  <a:srgbClr val="676E7B"/>
                </a:solidFill>
              </a:defRPr>
            </a:lvl1pPr>
          </a:lstStyle>
          <a:p>
            <a:pPr lvl="0"/>
            <a:r>
              <a:rPr lang="en-US" dirty="0"/>
              <a:t>Place graph source here</a:t>
            </a:r>
          </a:p>
        </p:txBody>
      </p:sp>
      <p:cxnSp>
        <p:nvCxnSpPr>
          <p:cNvPr id="10" name="Straight Connector 9"/>
          <p:cNvCxnSpPr>
            <a:cxnSpLocks/>
          </p:cNvCxnSpPr>
          <p:nvPr userDrawn="1"/>
        </p:nvCxnSpPr>
        <p:spPr>
          <a:xfrm flipH="1">
            <a:off x="628748"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3"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5"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Tree>
    <p:extLst>
      <p:ext uri="{BB962C8B-B14F-4D97-AF65-F5344CB8AC3E}">
        <p14:creationId xmlns:p14="http://schemas.microsoft.com/office/powerpoint/2010/main" val="1438377858"/>
      </p:ext>
    </p:extLst>
  </p:cSld>
  <p:clrMapOvr>
    <a:masterClrMapping/>
  </p:clrMapOvr>
  <p:hf sldNum="0" hdr="0" dt="0"/>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CMWF Table - Blue">
    <p:bg>
      <p:bgPr>
        <a:solidFill>
          <a:schemeClr val="bg1"/>
        </a:solidFill>
        <a:effectLst/>
      </p:bgPr>
    </p:bg>
    <p:spTree>
      <p:nvGrpSpPr>
        <p:cNvPr id="1" name=""/>
        <p:cNvGrpSpPr/>
        <p:nvPr/>
      </p:nvGrpSpPr>
      <p:grpSpPr>
        <a:xfrm>
          <a:off x="0" y="0"/>
          <a:ext cx="0" cy="0"/>
          <a:chOff x="0" y="0"/>
          <a:chExt cx="0" cy="0"/>
        </a:xfrm>
      </p:grpSpPr>
      <p:sp>
        <p:nvSpPr>
          <p:cNvPr id="12" name="Table Placeholder 3"/>
          <p:cNvSpPr>
            <a:spLocks noGrp="1"/>
          </p:cNvSpPr>
          <p:nvPr>
            <p:ph type="tbl" sz="quarter" idx="22"/>
          </p:nvPr>
        </p:nvSpPr>
        <p:spPr>
          <a:xfrm>
            <a:off x="627433" y="1699589"/>
            <a:ext cx="8091115" cy="4054958"/>
          </a:xfrm>
        </p:spPr>
        <p:txBody>
          <a:bodyPr>
            <a:normAutofit/>
          </a:bodyPr>
          <a:lstStyle>
            <a:lvl1pPr marL="0" indent="0">
              <a:buNone/>
              <a:defRPr sz="1600"/>
            </a:lvl1pPr>
          </a:lstStyle>
          <a:p>
            <a:r>
              <a:rPr lang="en-US"/>
              <a:t>Click icon to add table</a:t>
            </a:r>
            <a:endParaRPr lang="en-US" dirty="0"/>
          </a:p>
        </p:txBody>
      </p:sp>
      <p:sp>
        <p:nvSpPr>
          <p:cNvPr id="3" name="Rectangle 2"/>
          <p:cNvSpPr/>
          <p:nvPr userDrawn="1"/>
        </p:nvSpPr>
        <p:spPr>
          <a:xfrm>
            <a:off x="0" y="0"/>
            <a:ext cx="217054"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
        <p:nvSpPr>
          <p:cNvPr id="9" name="Text Placeholder 4"/>
          <p:cNvSpPr>
            <a:spLocks noGrp="1"/>
          </p:cNvSpPr>
          <p:nvPr>
            <p:ph type="body" sz="quarter" idx="21" hasCustomPrompt="1"/>
          </p:nvPr>
        </p:nvSpPr>
        <p:spPr>
          <a:xfrm>
            <a:off x="2341784" y="5999997"/>
            <a:ext cx="6376765" cy="777375"/>
          </a:xfrm>
        </p:spPr>
        <p:txBody>
          <a:bodyPr>
            <a:normAutofit/>
          </a:bodyPr>
          <a:lstStyle>
            <a:lvl1pPr marL="0" indent="0">
              <a:buNone/>
              <a:defRPr sz="900" spc="0">
                <a:solidFill>
                  <a:srgbClr val="676E7B"/>
                </a:solidFill>
              </a:defRPr>
            </a:lvl1pPr>
          </a:lstStyle>
          <a:p>
            <a:pPr lvl="0"/>
            <a:r>
              <a:rPr lang="en-US" dirty="0"/>
              <a:t>Place graph source here</a:t>
            </a:r>
          </a:p>
        </p:txBody>
      </p:sp>
      <p:cxnSp>
        <p:nvCxnSpPr>
          <p:cNvPr id="10" name="Straight Connector 9"/>
          <p:cNvCxnSpPr>
            <a:cxnSpLocks/>
          </p:cNvCxnSpPr>
          <p:nvPr userDrawn="1"/>
        </p:nvCxnSpPr>
        <p:spPr>
          <a:xfrm flipH="1">
            <a:off x="628748" y="5877272"/>
            <a:ext cx="8089802"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5"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tx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7"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endParaRPr lang="en-US" dirty="0"/>
          </a:p>
        </p:txBody>
      </p:sp>
    </p:spTree>
    <p:extLst>
      <p:ext uri="{BB962C8B-B14F-4D97-AF65-F5344CB8AC3E}">
        <p14:creationId xmlns:p14="http://schemas.microsoft.com/office/powerpoint/2010/main" val="2637932105"/>
      </p:ext>
    </p:extLst>
  </p:cSld>
  <p:clrMapOvr>
    <a:masterClrMapping/>
  </p:clrMapOvr>
  <p:hf sldNum="0" hdr="0" dt="0"/>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Graph Layout: 01">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9144000" cy="62841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3" name="Title 1"/>
          <p:cNvSpPr>
            <a:spLocks noGrp="1"/>
          </p:cNvSpPr>
          <p:nvPr>
            <p:ph type="ctrTitle"/>
          </p:nvPr>
        </p:nvSpPr>
        <p:spPr>
          <a:xfrm>
            <a:off x="98134" y="0"/>
            <a:ext cx="9001000" cy="628410"/>
          </a:xfrm>
          <a:effectLst/>
        </p:spPr>
        <p:txBody>
          <a:bodyPr anchor="ctr">
            <a:noAutofit/>
          </a:bodyPr>
          <a:lstStyle>
            <a:lvl1pPr algn="l">
              <a:lnSpc>
                <a:spcPct val="90000"/>
              </a:lnSpc>
              <a:defRPr sz="1800" b="1" i="0" spc="0" baseline="0">
                <a:solidFill>
                  <a:schemeClr val="bg1"/>
                </a:solidFill>
                <a:effectLst/>
                <a:latin typeface="InterFace" charset="0"/>
                <a:ea typeface="InterFace" charset="0"/>
                <a:cs typeface="InterFace" charset="0"/>
              </a:defRPr>
            </a:lvl1pPr>
          </a:lstStyle>
          <a:p>
            <a:endParaRPr lang="en-US" dirty="0"/>
          </a:p>
        </p:txBody>
      </p:sp>
      <p:sp>
        <p:nvSpPr>
          <p:cNvPr id="57" name="Chart Placeholder 5"/>
          <p:cNvSpPr>
            <a:spLocks noGrp="1"/>
          </p:cNvSpPr>
          <p:nvPr>
            <p:ph type="chart" sz="quarter" idx="19"/>
          </p:nvPr>
        </p:nvSpPr>
        <p:spPr>
          <a:xfrm>
            <a:off x="71500" y="1052736"/>
            <a:ext cx="9000999" cy="4596104"/>
          </a:xfrm>
        </p:spPr>
        <p:txBody>
          <a:bodyPr>
            <a:normAutofit/>
          </a:bodyPr>
          <a:lstStyle>
            <a:lvl1pPr>
              <a:defRPr sz="1300">
                <a:solidFill>
                  <a:srgbClr val="4C515A"/>
                </a:solidFill>
              </a:defRPr>
            </a:lvl1pPr>
          </a:lstStyle>
          <a:p>
            <a:endParaRPr lang="en-US" dirty="0"/>
          </a:p>
        </p:txBody>
      </p:sp>
      <p:cxnSp>
        <p:nvCxnSpPr>
          <p:cNvPr id="61" name="Straight Connector 60"/>
          <p:cNvCxnSpPr>
            <a:cxnSpLocks/>
          </p:cNvCxnSpPr>
          <p:nvPr userDrawn="1"/>
        </p:nvCxnSpPr>
        <p:spPr>
          <a:xfrm flipH="1">
            <a:off x="71500"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0" name="Text Placeholder 9"/>
          <p:cNvSpPr>
            <a:spLocks noGrp="1"/>
          </p:cNvSpPr>
          <p:nvPr>
            <p:ph type="body" sz="quarter" idx="22"/>
          </p:nvPr>
        </p:nvSpPr>
        <p:spPr>
          <a:xfrm>
            <a:off x="71500" y="5697252"/>
            <a:ext cx="9001063" cy="495834"/>
          </a:xfrm>
        </p:spPr>
        <p:txBody>
          <a:bodyPr anchor="b" anchorCtr="0">
            <a:noAutofit/>
          </a:bodyPr>
          <a:lstStyle>
            <a:lvl1pPr marL="0" indent="0">
              <a:lnSpc>
                <a:spcPct val="90000"/>
              </a:lnSpc>
              <a:spcBef>
                <a:spcPts val="0"/>
              </a:spcBef>
              <a:spcAft>
                <a:spcPts val="600"/>
              </a:spcAft>
              <a:buNone/>
              <a:defRPr lang="en-US" sz="900" b="0" i="0" smtClean="0">
                <a:solidFill>
                  <a:schemeClr val="tx1"/>
                </a:solidFill>
                <a:effectLst/>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endParaRPr lang="en-US" dirty="0"/>
          </a:p>
        </p:txBody>
      </p:sp>
      <p:pic>
        <p:nvPicPr>
          <p:cNvPr id="9" name="Picture 8">
            <a:extLst>
              <a:ext uri="{FF2B5EF4-FFF2-40B4-BE49-F238E27FC236}">
                <a16:creationId xmlns:a16="http://schemas.microsoft.com/office/drawing/2014/main" id="{8C60B9FE-8C74-D946-9B2E-D5E39876B4E0}"/>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35496" y="6345324"/>
            <a:ext cx="1476164" cy="468052"/>
          </a:xfrm>
          <a:prstGeom prst="rect">
            <a:avLst/>
          </a:prstGeom>
        </p:spPr>
      </p:pic>
      <p:sp>
        <p:nvSpPr>
          <p:cNvPr id="2" name="TextBox 1">
            <a:extLst>
              <a:ext uri="{FF2B5EF4-FFF2-40B4-BE49-F238E27FC236}">
                <a16:creationId xmlns:a16="http://schemas.microsoft.com/office/drawing/2014/main" id="{1D6D784D-9F71-7F4E-84AC-3E0319CD3B7B}"/>
              </a:ext>
            </a:extLst>
          </p:cNvPr>
          <p:cNvSpPr txBox="1"/>
          <p:nvPr userDrawn="1"/>
        </p:nvSpPr>
        <p:spPr>
          <a:xfrm>
            <a:off x="1828800" y="6400800"/>
            <a:ext cx="7205599" cy="369332"/>
          </a:xfrm>
          <a:prstGeom prst="rect">
            <a:avLst/>
          </a:prstGeom>
          <a:noFill/>
        </p:spPr>
        <p:txBody>
          <a:bodyPr wrap="square" rtlCol="0" anchor="ctr" anchorCtr="0">
            <a:spAutoFit/>
          </a:bodyPr>
          <a:lstStyle/>
          <a:p>
            <a:r>
              <a:rPr lang="en-US" sz="900" dirty="0">
                <a:solidFill>
                  <a:schemeClr val="tx1"/>
                </a:solidFill>
                <a:latin typeface="InterFace" panose="020B0503030203020204" pitchFamily="34" charset="0"/>
              </a:rPr>
              <a:t>Source: Munira Z. </a:t>
            </a:r>
            <a:r>
              <a:rPr lang="en-US" sz="900" dirty="0" err="1">
                <a:solidFill>
                  <a:schemeClr val="tx1"/>
                </a:solidFill>
                <a:latin typeface="InterFace" panose="020B0503030203020204" pitchFamily="34" charset="0"/>
              </a:rPr>
              <a:t>Gunja</a:t>
            </a:r>
            <a:r>
              <a:rPr lang="en-US" sz="900" dirty="0">
                <a:solidFill>
                  <a:schemeClr val="tx1"/>
                </a:solidFill>
                <a:latin typeface="InterFace" panose="020B0503030203020204" pitchFamily="34" charset="0"/>
              </a:rPr>
              <a:t> and Sara R. Collins, </a:t>
            </a:r>
            <a:r>
              <a:rPr lang="en-US" sz="900" i="1" dirty="0">
                <a:solidFill>
                  <a:schemeClr val="tx1"/>
                </a:solidFill>
                <a:latin typeface="InterFace" panose="020B0503030203020204" pitchFamily="34" charset="0"/>
              </a:rPr>
              <a:t>Who Are the Remaining Uninsured, and Why Do they Lack Coverage?: Findings from the Commonwealth Fund Biennial Health Insurance Survey, 2018</a:t>
            </a:r>
            <a:r>
              <a:rPr lang="en-US" sz="900" dirty="0">
                <a:solidFill>
                  <a:schemeClr val="tx1"/>
                </a:solidFill>
                <a:latin typeface="InterFace" panose="020B0503030203020204" pitchFamily="34" charset="0"/>
              </a:rPr>
              <a:t> (Commonwealth Fund, Aug. 2019).</a:t>
            </a:r>
          </a:p>
        </p:txBody>
      </p:sp>
    </p:spTree>
    <p:extLst>
      <p:ext uri="{BB962C8B-B14F-4D97-AF65-F5344CB8AC3E}">
        <p14:creationId xmlns:p14="http://schemas.microsoft.com/office/powerpoint/2010/main" val="3778998715"/>
      </p:ext>
    </p:extLst>
  </p:cSld>
  <p:clrMapOvr>
    <a:masterClrMapping/>
  </p:clrMapOvr>
  <p:hf sldNum="0" hdr="0" dt="0"/>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7"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5" Type="http://schemas.openxmlformats.org/officeDocument/2006/relationships/slideLayout" Target="../slideLayouts/slideLayout7.xml"/><Relationship Id="rId4"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0" r:id="rId1"/>
    <p:sldLayoutId id="2147483654" r:id="rId2"/>
  </p:sldLayoutIdLst>
  <p:txStyles>
    <p:titleStyle>
      <a:lvl1pPr algn="ctr" rtl="0" eaLnBrk="0" fontAlgn="base" hangingPunct="0">
        <a:spcBef>
          <a:spcPct val="0"/>
        </a:spcBef>
        <a:spcAft>
          <a:spcPct val="0"/>
        </a:spcAft>
        <a:defRPr sz="2400" b="1">
          <a:solidFill>
            <a:schemeClr val="tx2"/>
          </a:solidFill>
          <a:latin typeface="+mj-lt"/>
          <a:ea typeface="+mj-ea"/>
          <a:cs typeface="+mj-cs"/>
        </a:defRPr>
      </a:lvl1pPr>
      <a:lvl2pPr algn="ctr" rtl="0" eaLnBrk="0" fontAlgn="base" hangingPunct="0">
        <a:spcBef>
          <a:spcPct val="0"/>
        </a:spcBef>
        <a:spcAft>
          <a:spcPct val="0"/>
        </a:spcAft>
        <a:defRPr sz="2400" b="1">
          <a:solidFill>
            <a:schemeClr val="tx2"/>
          </a:solidFill>
          <a:latin typeface="Arial" charset="0"/>
        </a:defRPr>
      </a:lvl2pPr>
      <a:lvl3pPr algn="ctr" rtl="0" eaLnBrk="0" fontAlgn="base" hangingPunct="0">
        <a:spcBef>
          <a:spcPct val="0"/>
        </a:spcBef>
        <a:spcAft>
          <a:spcPct val="0"/>
        </a:spcAft>
        <a:defRPr sz="2400" b="1">
          <a:solidFill>
            <a:schemeClr val="tx2"/>
          </a:solidFill>
          <a:latin typeface="Arial" charset="0"/>
        </a:defRPr>
      </a:lvl3pPr>
      <a:lvl4pPr algn="ctr" rtl="0" eaLnBrk="0" fontAlgn="base" hangingPunct="0">
        <a:spcBef>
          <a:spcPct val="0"/>
        </a:spcBef>
        <a:spcAft>
          <a:spcPct val="0"/>
        </a:spcAft>
        <a:defRPr sz="2400" b="1">
          <a:solidFill>
            <a:schemeClr val="tx2"/>
          </a:solidFill>
          <a:latin typeface="Arial" charset="0"/>
        </a:defRPr>
      </a:lvl4pPr>
      <a:lvl5pPr algn="ctr" rtl="0" eaLnBrk="0" fontAlgn="base" hangingPunct="0">
        <a:spcBef>
          <a:spcPct val="0"/>
        </a:spcBef>
        <a:spcAft>
          <a:spcPct val="0"/>
        </a:spcAft>
        <a:defRPr sz="2400" b="1">
          <a:solidFill>
            <a:schemeClr val="tx2"/>
          </a:solidFill>
          <a:latin typeface="Arial" charset="0"/>
        </a:defRPr>
      </a:lvl5pPr>
      <a:lvl6pPr marL="457200" algn="ctr" rtl="0" fontAlgn="base">
        <a:spcBef>
          <a:spcPct val="0"/>
        </a:spcBef>
        <a:spcAft>
          <a:spcPct val="0"/>
        </a:spcAft>
        <a:defRPr sz="2400" b="1">
          <a:solidFill>
            <a:schemeClr val="tx2"/>
          </a:solidFill>
          <a:latin typeface="Arial" charset="0"/>
        </a:defRPr>
      </a:lvl6pPr>
      <a:lvl7pPr marL="914400" algn="ctr" rtl="0" fontAlgn="base">
        <a:spcBef>
          <a:spcPct val="0"/>
        </a:spcBef>
        <a:spcAft>
          <a:spcPct val="0"/>
        </a:spcAft>
        <a:defRPr sz="2400" b="1">
          <a:solidFill>
            <a:schemeClr val="tx2"/>
          </a:solidFill>
          <a:latin typeface="Arial" charset="0"/>
        </a:defRPr>
      </a:lvl7pPr>
      <a:lvl8pPr marL="1371600" algn="ctr" rtl="0" fontAlgn="base">
        <a:spcBef>
          <a:spcPct val="0"/>
        </a:spcBef>
        <a:spcAft>
          <a:spcPct val="0"/>
        </a:spcAft>
        <a:defRPr sz="2400" b="1">
          <a:solidFill>
            <a:schemeClr val="tx2"/>
          </a:solidFill>
          <a:latin typeface="Arial" charset="0"/>
        </a:defRPr>
      </a:lvl8pPr>
      <a:lvl9pPr marL="1828800" algn="ctr" rtl="0" fontAlgn="base">
        <a:spcBef>
          <a:spcPct val="0"/>
        </a:spcBef>
        <a:spcAft>
          <a:spcPct val="0"/>
        </a:spcAft>
        <a:defRPr sz="2400" b="1">
          <a:solidFill>
            <a:schemeClr val="tx2"/>
          </a:solidFill>
          <a:latin typeface="Arial" charset="0"/>
        </a:defRPr>
      </a:lvl9pPr>
    </p:titleStyle>
    <p:bodyStyle>
      <a:lvl1pPr marL="342900" indent="-342900" algn="l" rtl="0" eaLnBrk="0" fontAlgn="base" hangingPunct="0">
        <a:spcBef>
          <a:spcPct val="20000"/>
        </a:spcBef>
        <a:spcAft>
          <a:spcPct val="0"/>
        </a:spcAft>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dirty="0"/>
              <a:t>Click to edit Master title style</a:t>
            </a:r>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33567110"/>
      </p:ext>
    </p:extLst>
  </p:cSld>
  <p:clrMap bg1="lt1" tx1="dk1" bg2="lt2" tx2="dk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Lst>
  <p:txStyles>
    <p:titleStyle>
      <a:lvl1pPr algn="ctr" defTabSz="914378" rtl="0" eaLnBrk="1" latinLnBrk="0" hangingPunct="1">
        <a:lnSpc>
          <a:spcPct val="86000"/>
        </a:lnSpc>
        <a:spcBef>
          <a:spcPct val="0"/>
        </a:spcBef>
        <a:buNone/>
        <a:defRPr sz="2100" kern="800" spc="-40">
          <a:solidFill>
            <a:schemeClr val="tx1"/>
          </a:solidFill>
          <a:latin typeface="+mj-lt"/>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8.xml"/><Relationship Id="rId5" Type="http://schemas.openxmlformats.org/officeDocument/2006/relationships/chart" Target="../charts/chart3.xml"/><Relationship Id="rId4" Type="http://schemas.openxmlformats.org/officeDocument/2006/relationships/chart" Target="../charts/chart2.xml"/></Relationships>
</file>

<file path=ppt/slides/_rels/slide2.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2.xml"/><Relationship Id="rId1" Type="http://schemas.openxmlformats.org/officeDocument/2006/relationships/slideLayout" Target="../slideLayouts/slideLayout8.xml"/><Relationship Id="rId4" Type="http://schemas.openxmlformats.org/officeDocument/2006/relationships/chart" Target="../charts/chart6.xml"/></Relationships>
</file>

<file path=ppt/slides/_rels/slide4.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E0668E-B7F1-43A1-B663-54F8651C7DE2}"/>
              </a:ext>
            </a:extLst>
          </p:cNvPr>
          <p:cNvSpPr>
            <a:spLocks noGrp="1"/>
          </p:cNvSpPr>
          <p:nvPr>
            <p:ph type="ctrTitle"/>
          </p:nvPr>
        </p:nvSpPr>
        <p:spPr>
          <a:xfrm>
            <a:off x="73152" y="0"/>
            <a:ext cx="9001000" cy="628410"/>
          </a:xfrm>
        </p:spPr>
        <p:txBody>
          <a:bodyPr/>
          <a:lstStyle/>
          <a:p>
            <a:r>
              <a:rPr lang="en-US" dirty="0"/>
              <a:t>Uninsured Working-Age Adults Disproportionately Low-Income, Latino, and Under Age 35</a:t>
            </a:r>
          </a:p>
        </p:txBody>
      </p:sp>
      <p:graphicFrame>
        <p:nvGraphicFramePr>
          <p:cNvPr id="7" name="Chart 6">
            <a:extLst>
              <a:ext uri="{FF2B5EF4-FFF2-40B4-BE49-F238E27FC236}">
                <a16:creationId xmlns:a16="http://schemas.microsoft.com/office/drawing/2014/main" id="{12E9A07C-C498-4878-885B-9E09342097AF}"/>
              </a:ext>
            </a:extLst>
          </p:cNvPr>
          <p:cNvGraphicFramePr/>
          <p:nvPr>
            <p:extLst>
              <p:ext uri="{D42A27DB-BD31-4B8C-83A1-F6EECF244321}">
                <p14:modId xmlns:p14="http://schemas.microsoft.com/office/powerpoint/2010/main" val="976549799"/>
              </p:ext>
            </p:extLst>
          </p:nvPr>
        </p:nvGraphicFramePr>
        <p:xfrm>
          <a:off x="-398068" y="1303614"/>
          <a:ext cx="4093769" cy="463098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hart 7">
            <a:extLst>
              <a:ext uri="{FF2B5EF4-FFF2-40B4-BE49-F238E27FC236}">
                <a16:creationId xmlns:a16="http://schemas.microsoft.com/office/drawing/2014/main" id="{3D601799-DF93-4A8A-BE86-0B64D59C12A0}"/>
              </a:ext>
            </a:extLst>
          </p:cNvPr>
          <p:cNvGraphicFramePr/>
          <p:nvPr>
            <p:extLst>
              <p:ext uri="{D42A27DB-BD31-4B8C-83A1-F6EECF244321}">
                <p14:modId xmlns:p14="http://schemas.microsoft.com/office/powerpoint/2010/main" val="456300687"/>
              </p:ext>
            </p:extLst>
          </p:nvPr>
        </p:nvGraphicFramePr>
        <p:xfrm>
          <a:off x="5448300" y="1312614"/>
          <a:ext cx="4093769" cy="463098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9" name="Chart 8">
            <a:extLst>
              <a:ext uri="{FF2B5EF4-FFF2-40B4-BE49-F238E27FC236}">
                <a16:creationId xmlns:a16="http://schemas.microsoft.com/office/drawing/2014/main" id="{D309B8BF-E00A-4733-86E3-E5469A04A43C}"/>
              </a:ext>
            </a:extLst>
          </p:cNvPr>
          <p:cNvGraphicFramePr/>
          <p:nvPr>
            <p:extLst>
              <p:ext uri="{D42A27DB-BD31-4B8C-83A1-F6EECF244321}">
                <p14:modId xmlns:p14="http://schemas.microsoft.com/office/powerpoint/2010/main" val="2723780278"/>
              </p:ext>
            </p:extLst>
          </p:nvPr>
        </p:nvGraphicFramePr>
        <p:xfrm>
          <a:off x="2525115" y="1905000"/>
          <a:ext cx="4093769" cy="4630986"/>
        </p:xfrm>
        <a:graphic>
          <a:graphicData uri="http://schemas.openxmlformats.org/drawingml/2006/chart">
            <c:chart xmlns:c="http://schemas.openxmlformats.org/drawingml/2006/chart" xmlns:r="http://schemas.openxmlformats.org/officeDocument/2006/relationships" r:id="rId5"/>
          </a:graphicData>
        </a:graphic>
      </p:graphicFrame>
      <p:sp>
        <p:nvSpPr>
          <p:cNvPr id="11" name="Text Placeholder 10">
            <a:extLst>
              <a:ext uri="{FF2B5EF4-FFF2-40B4-BE49-F238E27FC236}">
                <a16:creationId xmlns:a16="http://schemas.microsoft.com/office/drawing/2014/main" id="{367B55A5-28A2-4CB8-9B73-5F6D7388A60D}"/>
              </a:ext>
            </a:extLst>
          </p:cNvPr>
          <p:cNvSpPr txBox="1">
            <a:spLocks/>
          </p:cNvSpPr>
          <p:nvPr/>
        </p:nvSpPr>
        <p:spPr>
          <a:xfrm>
            <a:off x="73152" y="5703566"/>
            <a:ext cx="9001063" cy="495834"/>
          </a:xfrm>
          <a:prstGeom prst="rect">
            <a:avLst/>
          </a:prstGeom>
        </p:spPr>
        <p:txBody>
          <a:bodyPr vert="horz" lIns="0" tIns="0" rIns="0" bIns="0" rtlCol="0" anchor="b" anchorCtr="0">
            <a:noAutofit/>
          </a:bodyPr>
          <a:lstStyle>
            <a:lvl1pPr marL="0" indent="0" algn="l" defTabSz="914378" rtl="0" eaLnBrk="1" latinLnBrk="0" hangingPunct="1">
              <a:lnSpc>
                <a:spcPct val="90000"/>
              </a:lnSpc>
              <a:spcBef>
                <a:spcPts val="0"/>
              </a:spcBef>
              <a:spcAft>
                <a:spcPts val="600"/>
              </a:spcAft>
              <a:buClr>
                <a:schemeClr val="accent1"/>
              </a:buClr>
              <a:buFont typeface="Arial" panose="020B0604020202020204" pitchFamily="34" charset="0"/>
              <a:buNone/>
              <a:defRPr lang="en-US" sz="900" b="0" i="0" kern="800" spc="-10" smtClean="0">
                <a:solidFill>
                  <a:schemeClr val="tx1"/>
                </a:solidFill>
                <a:effectLst/>
                <a:latin typeface="+mn-lt"/>
                <a:ea typeface="+mn-ea"/>
                <a:cs typeface="+mn-cs"/>
              </a:defRPr>
            </a:lvl1pPr>
            <a:lvl2pPr marL="171446" indent="0" algn="l" defTabSz="914378" rtl="0" eaLnBrk="1" latinLnBrk="0" hangingPunct="1">
              <a:spcBef>
                <a:spcPct val="20000"/>
              </a:spcBef>
              <a:buClr>
                <a:schemeClr val="accent1"/>
              </a:buClr>
              <a:buFont typeface="Arial" panose="020B0604020202020204" pitchFamily="34" charset="0"/>
              <a:buNone/>
              <a:defRPr sz="900" kern="800">
                <a:solidFill>
                  <a:schemeClr val="tx1"/>
                </a:solidFill>
                <a:latin typeface="+mn-lt"/>
                <a:ea typeface="+mn-ea"/>
                <a:cs typeface="+mn-cs"/>
              </a:defRPr>
            </a:lvl2pPr>
            <a:lvl3pPr marL="344479" indent="0" algn="l" defTabSz="914378" rtl="0" eaLnBrk="1" latinLnBrk="0" hangingPunct="1">
              <a:spcBef>
                <a:spcPct val="20000"/>
              </a:spcBef>
              <a:buClr>
                <a:schemeClr val="accent1"/>
              </a:buClr>
              <a:buFont typeface="Arial" panose="020B0604020202020204" pitchFamily="34" charset="0"/>
              <a:buNone/>
              <a:defRPr sz="900" kern="800">
                <a:solidFill>
                  <a:schemeClr val="tx1"/>
                </a:solidFill>
                <a:latin typeface="+mn-lt"/>
                <a:ea typeface="+mn-ea"/>
                <a:cs typeface="+mn-cs"/>
              </a:defRPr>
            </a:lvl3pPr>
            <a:lvl4pPr marL="515925" indent="0" algn="l" defTabSz="914378" rtl="0" eaLnBrk="1" latinLnBrk="0" hangingPunct="1">
              <a:spcBef>
                <a:spcPct val="20000"/>
              </a:spcBef>
              <a:buClr>
                <a:schemeClr val="accent1"/>
              </a:buClr>
              <a:buFont typeface="Arial" panose="020B0604020202020204" pitchFamily="34" charset="0"/>
              <a:buNone/>
              <a:defRPr sz="900" kern="800">
                <a:solidFill>
                  <a:schemeClr val="tx1"/>
                </a:solidFill>
                <a:latin typeface="+mn-lt"/>
                <a:ea typeface="+mn-ea"/>
                <a:cs typeface="+mn-cs"/>
              </a:defRPr>
            </a:lvl4pPr>
            <a:lvl5pPr marL="687371" indent="0" algn="l" defTabSz="914378" rtl="0" eaLnBrk="1" latinLnBrk="0" hangingPunct="1">
              <a:spcBef>
                <a:spcPct val="20000"/>
              </a:spcBef>
              <a:buClr>
                <a:schemeClr val="accent1"/>
              </a:buClr>
              <a:buFont typeface="Arial" panose="020B0604020202020204" pitchFamily="34" charset="0"/>
              <a:buNone/>
              <a:defRPr sz="9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fontAlgn="auto"/>
            <a:r>
              <a:rPr lang="en-US" dirty="0"/>
              <a:t>Notes: FPL = federal poverty level. DK = don’t know. PI = Pacific Islander.</a:t>
            </a:r>
          </a:p>
          <a:p>
            <a:pPr fontAlgn="auto"/>
            <a:r>
              <a:rPr lang="en-US" dirty="0"/>
              <a:t>Data: Commonwealth Fund Biennial Health Insurance Survey (2018).</a:t>
            </a:r>
          </a:p>
        </p:txBody>
      </p:sp>
      <p:sp>
        <p:nvSpPr>
          <p:cNvPr id="10" name="TextBox 9">
            <a:extLst>
              <a:ext uri="{FF2B5EF4-FFF2-40B4-BE49-F238E27FC236}">
                <a16:creationId xmlns:a16="http://schemas.microsoft.com/office/drawing/2014/main" id="{78231A5E-37A9-5247-AA72-1291AC03FB21}"/>
              </a:ext>
            </a:extLst>
          </p:cNvPr>
          <p:cNvSpPr txBox="1"/>
          <p:nvPr/>
        </p:nvSpPr>
        <p:spPr>
          <a:xfrm>
            <a:off x="231864" y="876300"/>
            <a:ext cx="3082836" cy="276999"/>
          </a:xfrm>
          <a:prstGeom prst="rect">
            <a:avLst/>
          </a:prstGeom>
          <a:noFill/>
        </p:spPr>
        <p:txBody>
          <a:bodyPr wrap="square" rtlCol="0">
            <a:spAutoFit/>
          </a:bodyPr>
          <a:lstStyle/>
          <a:p>
            <a:r>
              <a:rPr lang="en-US" sz="1200" i="1" dirty="0">
                <a:latin typeface="+mn-lt"/>
              </a:rPr>
              <a:t>Adults ages 19–64 who were uninsured</a:t>
            </a:r>
          </a:p>
        </p:txBody>
      </p:sp>
    </p:spTree>
    <p:extLst>
      <p:ext uri="{BB962C8B-B14F-4D97-AF65-F5344CB8AC3E}">
        <p14:creationId xmlns:p14="http://schemas.microsoft.com/office/powerpoint/2010/main" val="29852567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853967-0410-4767-8677-7AE99A8A2D0D}"/>
              </a:ext>
            </a:extLst>
          </p:cNvPr>
          <p:cNvSpPr>
            <a:spLocks noGrp="1"/>
          </p:cNvSpPr>
          <p:nvPr>
            <p:ph type="ctrTitle"/>
          </p:nvPr>
        </p:nvSpPr>
        <p:spPr>
          <a:xfrm>
            <a:off x="73152" y="0"/>
            <a:ext cx="9001000" cy="628410"/>
          </a:xfrm>
        </p:spPr>
        <p:txBody>
          <a:bodyPr/>
          <a:lstStyle/>
          <a:p>
            <a:r>
              <a:rPr lang="en-US" dirty="0"/>
              <a:t>Nearly Half of Uninsured Adults May Be Eligible for Marketplace Subsidies or Medicaid </a:t>
            </a:r>
          </a:p>
        </p:txBody>
      </p:sp>
      <p:graphicFrame>
        <p:nvGraphicFramePr>
          <p:cNvPr id="5" name="Chart Placeholder 9">
            <a:extLst>
              <a:ext uri="{FF2B5EF4-FFF2-40B4-BE49-F238E27FC236}">
                <a16:creationId xmlns:a16="http://schemas.microsoft.com/office/drawing/2014/main" id="{63B905F6-302A-4C8D-B32E-66A84940F362}"/>
              </a:ext>
            </a:extLst>
          </p:cNvPr>
          <p:cNvGraphicFramePr>
            <a:graphicFrameLocks/>
          </p:cNvGraphicFramePr>
          <p:nvPr>
            <p:extLst>
              <p:ext uri="{D42A27DB-BD31-4B8C-83A1-F6EECF244321}">
                <p14:modId xmlns:p14="http://schemas.microsoft.com/office/powerpoint/2010/main" val="2651630595"/>
              </p:ext>
            </p:extLst>
          </p:nvPr>
        </p:nvGraphicFramePr>
        <p:xfrm>
          <a:off x="419100" y="2205099"/>
          <a:ext cx="8229600" cy="3357501"/>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a:extLst>
              <a:ext uri="{FF2B5EF4-FFF2-40B4-BE49-F238E27FC236}">
                <a16:creationId xmlns:a16="http://schemas.microsoft.com/office/drawing/2014/main" id="{94E25C8C-782D-4A98-B97E-21D2C4BF5A0E}"/>
              </a:ext>
            </a:extLst>
          </p:cNvPr>
          <p:cNvSpPr txBox="1"/>
          <p:nvPr/>
        </p:nvSpPr>
        <p:spPr>
          <a:xfrm>
            <a:off x="2171700" y="1857126"/>
            <a:ext cx="1630779" cy="900246"/>
          </a:xfrm>
          <a:prstGeom prst="rect">
            <a:avLst/>
          </a:prstGeom>
          <a:noFill/>
        </p:spPr>
        <p:txBody>
          <a:bodyPr wrap="square" rtlCol="0">
            <a:spAutoFit/>
          </a:bodyPr>
          <a:lstStyle/>
          <a:p>
            <a:pPr algn="ctr"/>
            <a:r>
              <a:rPr lang="en-US" sz="1050" dirty="0">
                <a:latin typeface="+mn-lt"/>
              </a:rPr>
              <a:t>Eligible for unsubsidized coverage through the individual market or may be eligible for traditional Medicaid</a:t>
            </a:r>
          </a:p>
        </p:txBody>
      </p:sp>
      <p:sp>
        <p:nvSpPr>
          <p:cNvPr id="7" name="TextBox 6">
            <a:extLst>
              <a:ext uri="{FF2B5EF4-FFF2-40B4-BE49-F238E27FC236}">
                <a16:creationId xmlns:a16="http://schemas.microsoft.com/office/drawing/2014/main" id="{F001554C-49DC-4193-9F35-B2D0EC1AE8F8}"/>
              </a:ext>
            </a:extLst>
          </p:cNvPr>
          <p:cNvSpPr txBox="1"/>
          <p:nvPr/>
        </p:nvSpPr>
        <p:spPr>
          <a:xfrm>
            <a:off x="4076700" y="2180291"/>
            <a:ext cx="2354865" cy="577081"/>
          </a:xfrm>
          <a:prstGeom prst="rect">
            <a:avLst/>
          </a:prstGeom>
          <a:noFill/>
        </p:spPr>
        <p:txBody>
          <a:bodyPr wrap="square" rtlCol="0">
            <a:spAutoFit/>
          </a:bodyPr>
          <a:lstStyle/>
          <a:p>
            <a:pPr algn="ctr"/>
            <a:r>
              <a:rPr lang="en-US" sz="1050" dirty="0">
                <a:latin typeface="+mn-lt"/>
              </a:rPr>
              <a:t>Eligible for expanded Medicaid or </a:t>
            </a:r>
          </a:p>
          <a:p>
            <a:pPr algn="ctr"/>
            <a:r>
              <a:rPr lang="en-US" sz="1050" dirty="0">
                <a:latin typeface="+mn-lt"/>
              </a:rPr>
              <a:t>subsidized coverage through </a:t>
            </a:r>
          </a:p>
          <a:p>
            <a:pPr algn="ctr"/>
            <a:r>
              <a:rPr lang="en-US" sz="1050" dirty="0">
                <a:latin typeface="+mn-lt"/>
              </a:rPr>
              <a:t>the marketplace</a:t>
            </a:r>
          </a:p>
        </p:txBody>
      </p:sp>
      <p:sp>
        <p:nvSpPr>
          <p:cNvPr id="8" name="TextBox 7">
            <a:extLst>
              <a:ext uri="{FF2B5EF4-FFF2-40B4-BE49-F238E27FC236}">
                <a16:creationId xmlns:a16="http://schemas.microsoft.com/office/drawing/2014/main" id="{96EC63BD-1F79-4342-A78E-ADFCC018535C}"/>
              </a:ext>
            </a:extLst>
          </p:cNvPr>
          <p:cNvSpPr txBox="1"/>
          <p:nvPr/>
        </p:nvSpPr>
        <p:spPr>
          <a:xfrm>
            <a:off x="6876288" y="2341874"/>
            <a:ext cx="1136991" cy="415498"/>
          </a:xfrm>
          <a:prstGeom prst="rect">
            <a:avLst/>
          </a:prstGeom>
          <a:noFill/>
        </p:spPr>
        <p:txBody>
          <a:bodyPr wrap="square" rtlCol="0">
            <a:spAutoFit/>
          </a:bodyPr>
          <a:lstStyle/>
          <a:p>
            <a:pPr algn="ctr"/>
            <a:r>
              <a:rPr lang="en-US" sz="1050" dirty="0">
                <a:latin typeface="+mn-lt"/>
              </a:rPr>
              <a:t>Above subsidy eligible range</a:t>
            </a:r>
          </a:p>
        </p:txBody>
      </p:sp>
      <p:sp>
        <p:nvSpPr>
          <p:cNvPr id="9" name="TextBox 8">
            <a:extLst>
              <a:ext uri="{FF2B5EF4-FFF2-40B4-BE49-F238E27FC236}">
                <a16:creationId xmlns:a16="http://schemas.microsoft.com/office/drawing/2014/main" id="{617537D6-7394-473A-AAC6-DC30F7844B0D}"/>
              </a:ext>
            </a:extLst>
          </p:cNvPr>
          <p:cNvSpPr txBox="1"/>
          <p:nvPr/>
        </p:nvSpPr>
        <p:spPr>
          <a:xfrm>
            <a:off x="868680" y="2503456"/>
            <a:ext cx="1391176" cy="253916"/>
          </a:xfrm>
          <a:prstGeom prst="rect">
            <a:avLst/>
          </a:prstGeom>
          <a:noFill/>
        </p:spPr>
        <p:txBody>
          <a:bodyPr wrap="square" rtlCol="0">
            <a:spAutoFit/>
          </a:bodyPr>
          <a:lstStyle/>
          <a:p>
            <a:pPr algn="ctr"/>
            <a:r>
              <a:rPr lang="en-US" sz="1050" dirty="0">
                <a:latin typeface="+mn-lt"/>
              </a:rPr>
              <a:t>Foreign-born Latinos</a:t>
            </a:r>
          </a:p>
        </p:txBody>
      </p:sp>
      <p:sp>
        <p:nvSpPr>
          <p:cNvPr id="10" name="TextBox 9">
            <a:extLst>
              <a:ext uri="{FF2B5EF4-FFF2-40B4-BE49-F238E27FC236}">
                <a16:creationId xmlns:a16="http://schemas.microsoft.com/office/drawing/2014/main" id="{755DCF40-7796-4127-A97E-75C0EF1FE515}"/>
              </a:ext>
            </a:extLst>
          </p:cNvPr>
          <p:cNvSpPr txBox="1"/>
          <p:nvPr/>
        </p:nvSpPr>
        <p:spPr>
          <a:xfrm>
            <a:off x="460464" y="1097280"/>
            <a:ext cx="3082836" cy="276999"/>
          </a:xfrm>
          <a:prstGeom prst="rect">
            <a:avLst/>
          </a:prstGeom>
          <a:noFill/>
        </p:spPr>
        <p:txBody>
          <a:bodyPr wrap="square" rtlCol="0">
            <a:spAutoFit/>
          </a:bodyPr>
          <a:lstStyle/>
          <a:p>
            <a:r>
              <a:rPr lang="en-US" sz="1200" i="1" dirty="0">
                <a:latin typeface="+mn-lt"/>
              </a:rPr>
              <a:t>Adults ages 19–64 who were uninsured</a:t>
            </a:r>
          </a:p>
        </p:txBody>
      </p:sp>
      <p:sp>
        <p:nvSpPr>
          <p:cNvPr id="11" name="Text Placeholder 10">
            <a:extLst>
              <a:ext uri="{FF2B5EF4-FFF2-40B4-BE49-F238E27FC236}">
                <a16:creationId xmlns:a16="http://schemas.microsoft.com/office/drawing/2014/main" id="{38E18EE8-643D-46ED-870F-E2070E6F53A3}"/>
              </a:ext>
            </a:extLst>
          </p:cNvPr>
          <p:cNvSpPr txBox="1">
            <a:spLocks/>
          </p:cNvSpPr>
          <p:nvPr/>
        </p:nvSpPr>
        <p:spPr>
          <a:xfrm>
            <a:off x="73152" y="5703566"/>
            <a:ext cx="9001063" cy="495834"/>
          </a:xfrm>
          <a:prstGeom prst="rect">
            <a:avLst/>
          </a:prstGeom>
        </p:spPr>
        <p:txBody>
          <a:bodyPr vert="horz" lIns="0" tIns="0" rIns="0" bIns="0" rtlCol="0" anchor="b" anchorCtr="0">
            <a:noAutofit/>
          </a:bodyPr>
          <a:lstStyle>
            <a:lvl1pPr marL="0" indent="0" algn="l" defTabSz="914378" rtl="0" eaLnBrk="1" latinLnBrk="0" hangingPunct="1">
              <a:lnSpc>
                <a:spcPct val="90000"/>
              </a:lnSpc>
              <a:spcBef>
                <a:spcPts val="0"/>
              </a:spcBef>
              <a:spcAft>
                <a:spcPts val="600"/>
              </a:spcAft>
              <a:buClr>
                <a:schemeClr val="accent1"/>
              </a:buClr>
              <a:buFont typeface="Arial" panose="020B0604020202020204" pitchFamily="34" charset="0"/>
              <a:buNone/>
              <a:defRPr lang="en-US" sz="900" b="0" i="0" kern="800" spc="-10" smtClean="0">
                <a:solidFill>
                  <a:schemeClr val="tx1"/>
                </a:solidFill>
                <a:effectLst/>
                <a:latin typeface="+mn-lt"/>
                <a:ea typeface="+mn-ea"/>
                <a:cs typeface="+mn-cs"/>
              </a:defRPr>
            </a:lvl1pPr>
            <a:lvl2pPr marL="171446" indent="0" algn="l" defTabSz="914378" rtl="0" eaLnBrk="1" latinLnBrk="0" hangingPunct="1">
              <a:spcBef>
                <a:spcPct val="20000"/>
              </a:spcBef>
              <a:buClr>
                <a:schemeClr val="accent1"/>
              </a:buClr>
              <a:buFont typeface="Arial" panose="020B0604020202020204" pitchFamily="34" charset="0"/>
              <a:buNone/>
              <a:defRPr sz="900" kern="800">
                <a:solidFill>
                  <a:schemeClr val="tx1"/>
                </a:solidFill>
                <a:latin typeface="+mn-lt"/>
                <a:ea typeface="+mn-ea"/>
                <a:cs typeface="+mn-cs"/>
              </a:defRPr>
            </a:lvl2pPr>
            <a:lvl3pPr marL="344479" indent="0" algn="l" defTabSz="914378" rtl="0" eaLnBrk="1" latinLnBrk="0" hangingPunct="1">
              <a:spcBef>
                <a:spcPct val="20000"/>
              </a:spcBef>
              <a:buClr>
                <a:schemeClr val="accent1"/>
              </a:buClr>
              <a:buFont typeface="Arial" panose="020B0604020202020204" pitchFamily="34" charset="0"/>
              <a:buNone/>
              <a:defRPr sz="900" kern="800">
                <a:solidFill>
                  <a:schemeClr val="tx1"/>
                </a:solidFill>
                <a:latin typeface="+mn-lt"/>
                <a:ea typeface="+mn-ea"/>
                <a:cs typeface="+mn-cs"/>
              </a:defRPr>
            </a:lvl3pPr>
            <a:lvl4pPr marL="515925" indent="0" algn="l" defTabSz="914378" rtl="0" eaLnBrk="1" latinLnBrk="0" hangingPunct="1">
              <a:spcBef>
                <a:spcPct val="20000"/>
              </a:spcBef>
              <a:buClr>
                <a:schemeClr val="accent1"/>
              </a:buClr>
              <a:buFont typeface="Arial" panose="020B0604020202020204" pitchFamily="34" charset="0"/>
              <a:buNone/>
              <a:defRPr sz="900" kern="800">
                <a:solidFill>
                  <a:schemeClr val="tx1"/>
                </a:solidFill>
                <a:latin typeface="+mn-lt"/>
                <a:ea typeface="+mn-ea"/>
                <a:cs typeface="+mn-cs"/>
              </a:defRPr>
            </a:lvl4pPr>
            <a:lvl5pPr marL="687371" indent="0" algn="l" defTabSz="914378" rtl="0" eaLnBrk="1" latinLnBrk="0" hangingPunct="1">
              <a:spcBef>
                <a:spcPct val="20000"/>
              </a:spcBef>
              <a:buClr>
                <a:schemeClr val="accent1"/>
              </a:buClr>
              <a:buFont typeface="Arial" panose="020B0604020202020204" pitchFamily="34" charset="0"/>
              <a:buNone/>
              <a:defRPr sz="9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fontAlgn="auto"/>
            <a:r>
              <a:rPr lang="en-US" dirty="0"/>
              <a:t>Notes: FPL = federal poverty level. The Affordable Care Act set the top income eligibility threshold at 133% of poverty but also called for a new standardized method for calculating income. States previously had different rules about what sources of income counted for purposes of eligibility. The standardized modified adjusted gross income system automatically disregards 5% of someone's income, effectively making the threshold 138% of poverty. We use the 133% threshold in this survey.</a:t>
            </a:r>
          </a:p>
          <a:p>
            <a:pPr fontAlgn="auto"/>
            <a:r>
              <a:rPr lang="en-US" dirty="0"/>
              <a:t>Data: Commonwealth Fund Biennial Health Insurance Survey (2018).</a:t>
            </a:r>
          </a:p>
        </p:txBody>
      </p:sp>
      <p:sp>
        <p:nvSpPr>
          <p:cNvPr id="3" name="TextBox 2">
            <a:extLst>
              <a:ext uri="{FF2B5EF4-FFF2-40B4-BE49-F238E27FC236}">
                <a16:creationId xmlns:a16="http://schemas.microsoft.com/office/drawing/2014/main" id="{46520340-5F6D-40BE-9C8D-1C8E3F094598}"/>
              </a:ext>
            </a:extLst>
          </p:cNvPr>
          <p:cNvSpPr txBox="1"/>
          <p:nvPr/>
        </p:nvSpPr>
        <p:spPr>
          <a:xfrm>
            <a:off x="866359" y="4037962"/>
            <a:ext cx="1489981" cy="253916"/>
          </a:xfrm>
          <a:prstGeom prst="rect">
            <a:avLst/>
          </a:prstGeom>
          <a:noFill/>
        </p:spPr>
        <p:txBody>
          <a:bodyPr wrap="square" rtlCol="0">
            <a:spAutoFit/>
          </a:bodyPr>
          <a:lstStyle/>
          <a:p>
            <a:r>
              <a:rPr lang="en-US" sz="1050" dirty="0">
                <a:latin typeface="+mn-lt"/>
              </a:rPr>
              <a:t>Foreign-born Latinos</a:t>
            </a:r>
          </a:p>
        </p:txBody>
      </p:sp>
      <p:sp>
        <p:nvSpPr>
          <p:cNvPr id="12" name="TextBox 11">
            <a:extLst>
              <a:ext uri="{FF2B5EF4-FFF2-40B4-BE49-F238E27FC236}">
                <a16:creationId xmlns:a16="http://schemas.microsoft.com/office/drawing/2014/main" id="{889627FF-0A8C-46C3-9DEC-81A901186FCE}"/>
              </a:ext>
            </a:extLst>
          </p:cNvPr>
          <p:cNvSpPr txBox="1"/>
          <p:nvPr/>
        </p:nvSpPr>
        <p:spPr>
          <a:xfrm>
            <a:off x="2437404" y="4037962"/>
            <a:ext cx="1070881" cy="415498"/>
          </a:xfrm>
          <a:prstGeom prst="rect">
            <a:avLst/>
          </a:prstGeom>
          <a:noFill/>
        </p:spPr>
        <p:txBody>
          <a:bodyPr wrap="square" rtlCol="0">
            <a:spAutoFit/>
          </a:bodyPr>
          <a:lstStyle/>
          <a:p>
            <a:pPr algn="ctr"/>
            <a:r>
              <a:rPr lang="en-US" sz="1050" dirty="0">
                <a:latin typeface="+mn-lt"/>
              </a:rPr>
              <a:t>&lt;100% FPL, </a:t>
            </a:r>
          </a:p>
          <a:p>
            <a:pPr algn="ctr"/>
            <a:r>
              <a:rPr lang="en-US" sz="1050" dirty="0">
                <a:latin typeface="+mn-lt"/>
              </a:rPr>
              <a:t>nonexpansion</a:t>
            </a:r>
          </a:p>
        </p:txBody>
      </p:sp>
      <p:sp>
        <p:nvSpPr>
          <p:cNvPr id="13" name="TextBox 12">
            <a:extLst>
              <a:ext uri="{FF2B5EF4-FFF2-40B4-BE49-F238E27FC236}">
                <a16:creationId xmlns:a16="http://schemas.microsoft.com/office/drawing/2014/main" id="{C36382F9-1AB9-425F-B225-13149DF3572C}"/>
              </a:ext>
            </a:extLst>
          </p:cNvPr>
          <p:cNvSpPr txBox="1"/>
          <p:nvPr/>
        </p:nvSpPr>
        <p:spPr>
          <a:xfrm>
            <a:off x="2971800" y="4453460"/>
            <a:ext cx="1070881" cy="415498"/>
          </a:xfrm>
          <a:prstGeom prst="rect">
            <a:avLst/>
          </a:prstGeom>
          <a:noFill/>
        </p:spPr>
        <p:txBody>
          <a:bodyPr wrap="square" rtlCol="0">
            <a:spAutoFit/>
          </a:bodyPr>
          <a:lstStyle/>
          <a:p>
            <a:pPr algn="ctr"/>
            <a:r>
              <a:rPr lang="en-US" sz="1050" dirty="0">
                <a:latin typeface="+mn-lt"/>
              </a:rPr>
              <a:t>&lt;100% FPL, </a:t>
            </a:r>
          </a:p>
          <a:p>
            <a:pPr algn="ctr"/>
            <a:r>
              <a:rPr lang="en-US" sz="1050" dirty="0">
                <a:latin typeface="+mn-lt"/>
              </a:rPr>
              <a:t>expansion</a:t>
            </a:r>
          </a:p>
        </p:txBody>
      </p:sp>
      <p:cxnSp>
        <p:nvCxnSpPr>
          <p:cNvPr id="14" name="Straight Connector 13">
            <a:extLst>
              <a:ext uri="{FF2B5EF4-FFF2-40B4-BE49-F238E27FC236}">
                <a16:creationId xmlns:a16="http://schemas.microsoft.com/office/drawing/2014/main" id="{4739411F-0BF6-4D4C-9D09-24C4BA9D6163}"/>
              </a:ext>
            </a:extLst>
          </p:cNvPr>
          <p:cNvCxnSpPr>
            <a:cxnSpLocks/>
          </p:cNvCxnSpPr>
          <p:nvPr/>
        </p:nvCxnSpPr>
        <p:spPr>
          <a:xfrm>
            <a:off x="3584448" y="4005072"/>
            <a:ext cx="1" cy="402336"/>
          </a:xfrm>
          <a:prstGeom prst="line">
            <a:avLst/>
          </a:prstGeom>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9A3A9901-DD4F-4692-B918-311627C4BD78}"/>
              </a:ext>
            </a:extLst>
          </p:cNvPr>
          <p:cNvSpPr txBox="1"/>
          <p:nvPr/>
        </p:nvSpPr>
        <p:spPr>
          <a:xfrm>
            <a:off x="3337560" y="5056632"/>
            <a:ext cx="1183135" cy="415498"/>
          </a:xfrm>
          <a:prstGeom prst="rect">
            <a:avLst/>
          </a:prstGeom>
          <a:noFill/>
        </p:spPr>
        <p:txBody>
          <a:bodyPr wrap="square" rtlCol="0">
            <a:spAutoFit/>
          </a:bodyPr>
          <a:lstStyle/>
          <a:p>
            <a:pPr algn="ctr"/>
            <a:r>
              <a:rPr lang="en-US" sz="1050" dirty="0">
                <a:latin typeface="+mn-lt"/>
              </a:rPr>
              <a:t>100%–132% FPL, </a:t>
            </a:r>
          </a:p>
          <a:p>
            <a:pPr algn="ctr"/>
            <a:r>
              <a:rPr lang="en-US" sz="1050" dirty="0">
                <a:latin typeface="+mn-lt"/>
              </a:rPr>
              <a:t>nonexpansion</a:t>
            </a:r>
          </a:p>
        </p:txBody>
      </p:sp>
      <p:sp>
        <p:nvSpPr>
          <p:cNvPr id="17" name="TextBox 16">
            <a:extLst>
              <a:ext uri="{FF2B5EF4-FFF2-40B4-BE49-F238E27FC236}">
                <a16:creationId xmlns:a16="http://schemas.microsoft.com/office/drawing/2014/main" id="{E344A086-6E1A-4E21-85B9-C143E29892C1}"/>
              </a:ext>
            </a:extLst>
          </p:cNvPr>
          <p:cNvSpPr txBox="1"/>
          <p:nvPr/>
        </p:nvSpPr>
        <p:spPr>
          <a:xfrm>
            <a:off x="3807963" y="4453460"/>
            <a:ext cx="1257296" cy="415498"/>
          </a:xfrm>
          <a:prstGeom prst="rect">
            <a:avLst/>
          </a:prstGeom>
          <a:noFill/>
        </p:spPr>
        <p:txBody>
          <a:bodyPr wrap="square" rtlCol="0">
            <a:spAutoFit/>
          </a:bodyPr>
          <a:lstStyle/>
          <a:p>
            <a:pPr algn="ctr"/>
            <a:r>
              <a:rPr lang="en-US" sz="1050" dirty="0">
                <a:latin typeface="+mn-lt"/>
              </a:rPr>
              <a:t>100%–132% FPL, </a:t>
            </a:r>
          </a:p>
          <a:p>
            <a:pPr algn="ctr"/>
            <a:r>
              <a:rPr lang="en-US" sz="1050" dirty="0">
                <a:latin typeface="+mn-lt"/>
              </a:rPr>
              <a:t>expansion</a:t>
            </a:r>
          </a:p>
        </p:txBody>
      </p:sp>
      <p:cxnSp>
        <p:nvCxnSpPr>
          <p:cNvPr id="18" name="Straight Connector 17">
            <a:extLst>
              <a:ext uri="{FF2B5EF4-FFF2-40B4-BE49-F238E27FC236}">
                <a16:creationId xmlns:a16="http://schemas.microsoft.com/office/drawing/2014/main" id="{63FBC5D5-3A7E-4B17-A9EC-B88051BF6800}"/>
              </a:ext>
            </a:extLst>
          </p:cNvPr>
          <p:cNvCxnSpPr>
            <a:cxnSpLocks/>
          </p:cNvCxnSpPr>
          <p:nvPr/>
        </p:nvCxnSpPr>
        <p:spPr>
          <a:xfrm>
            <a:off x="3886200" y="4005072"/>
            <a:ext cx="0" cy="986343"/>
          </a:xfrm>
          <a:prstGeom prst="line">
            <a:avLst/>
          </a:prstGeom>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BDEB92C8-79B7-4976-B684-D799265F30D6}"/>
              </a:ext>
            </a:extLst>
          </p:cNvPr>
          <p:cNvSpPr txBox="1"/>
          <p:nvPr/>
        </p:nvSpPr>
        <p:spPr>
          <a:xfrm>
            <a:off x="5065259" y="4037962"/>
            <a:ext cx="1257295" cy="253916"/>
          </a:xfrm>
          <a:prstGeom prst="rect">
            <a:avLst/>
          </a:prstGeom>
          <a:noFill/>
        </p:spPr>
        <p:txBody>
          <a:bodyPr wrap="square" rtlCol="0">
            <a:spAutoFit/>
          </a:bodyPr>
          <a:lstStyle/>
          <a:p>
            <a:pPr algn="ctr"/>
            <a:r>
              <a:rPr lang="en-US" sz="1050" dirty="0">
                <a:latin typeface="+mn-lt"/>
              </a:rPr>
              <a:t>133%–399% FPL</a:t>
            </a:r>
          </a:p>
        </p:txBody>
      </p:sp>
      <p:sp>
        <p:nvSpPr>
          <p:cNvPr id="21" name="TextBox 20">
            <a:extLst>
              <a:ext uri="{FF2B5EF4-FFF2-40B4-BE49-F238E27FC236}">
                <a16:creationId xmlns:a16="http://schemas.microsoft.com/office/drawing/2014/main" id="{1D811EB1-14D8-4F76-8E86-B8B01E24AEE0}"/>
              </a:ext>
            </a:extLst>
          </p:cNvPr>
          <p:cNvSpPr txBox="1"/>
          <p:nvPr/>
        </p:nvSpPr>
        <p:spPr>
          <a:xfrm>
            <a:off x="6986016" y="4037962"/>
            <a:ext cx="959382" cy="253916"/>
          </a:xfrm>
          <a:prstGeom prst="rect">
            <a:avLst/>
          </a:prstGeom>
          <a:noFill/>
        </p:spPr>
        <p:txBody>
          <a:bodyPr wrap="square" rtlCol="0">
            <a:spAutoFit/>
          </a:bodyPr>
          <a:lstStyle/>
          <a:p>
            <a:pPr algn="ctr"/>
            <a:r>
              <a:rPr lang="en-US" sz="1050" dirty="0">
                <a:latin typeface="+mn-lt"/>
              </a:rPr>
              <a:t>400%+ FPL</a:t>
            </a:r>
          </a:p>
        </p:txBody>
      </p:sp>
      <p:sp>
        <p:nvSpPr>
          <p:cNvPr id="22" name="TextBox 21">
            <a:extLst>
              <a:ext uri="{FF2B5EF4-FFF2-40B4-BE49-F238E27FC236}">
                <a16:creationId xmlns:a16="http://schemas.microsoft.com/office/drawing/2014/main" id="{441A1F66-1A86-4717-9D81-BE5264BC466A}"/>
              </a:ext>
            </a:extLst>
          </p:cNvPr>
          <p:cNvSpPr txBox="1"/>
          <p:nvPr/>
        </p:nvSpPr>
        <p:spPr>
          <a:xfrm>
            <a:off x="7598664" y="4432384"/>
            <a:ext cx="1070881" cy="253916"/>
          </a:xfrm>
          <a:prstGeom prst="rect">
            <a:avLst/>
          </a:prstGeom>
          <a:noFill/>
        </p:spPr>
        <p:txBody>
          <a:bodyPr wrap="square" rtlCol="0">
            <a:spAutoFit/>
          </a:bodyPr>
          <a:lstStyle/>
          <a:p>
            <a:pPr algn="ctr"/>
            <a:r>
              <a:rPr lang="en-US" sz="1050" dirty="0">
                <a:latin typeface="+mn-lt"/>
              </a:rPr>
              <a:t>Undesignated</a:t>
            </a:r>
          </a:p>
        </p:txBody>
      </p:sp>
      <p:cxnSp>
        <p:nvCxnSpPr>
          <p:cNvPr id="24" name="Straight Connector 23">
            <a:extLst>
              <a:ext uri="{FF2B5EF4-FFF2-40B4-BE49-F238E27FC236}">
                <a16:creationId xmlns:a16="http://schemas.microsoft.com/office/drawing/2014/main" id="{4655758D-D301-4018-8ECF-BDE5E39A2C51}"/>
              </a:ext>
            </a:extLst>
          </p:cNvPr>
          <p:cNvCxnSpPr>
            <a:cxnSpLocks/>
          </p:cNvCxnSpPr>
          <p:nvPr/>
        </p:nvCxnSpPr>
        <p:spPr>
          <a:xfrm>
            <a:off x="4152900" y="4005072"/>
            <a:ext cx="0" cy="402336"/>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08F39050-2B5B-4823-A21D-EBA72AA91E63}"/>
              </a:ext>
            </a:extLst>
          </p:cNvPr>
          <p:cNvCxnSpPr>
            <a:cxnSpLocks/>
          </p:cNvCxnSpPr>
          <p:nvPr/>
        </p:nvCxnSpPr>
        <p:spPr>
          <a:xfrm>
            <a:off x="8129016" y="4005072"/>
            <a:ext cx="0" cy="397031"/>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0194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Freeform 16">
            <a:extLst>
              <a:ext uri="{FF2B5EF4-FFF2-40B4-BE49-F238E27FC236}">
                <a16:creationId xmlns:a16="http://schemas.microsoft.com/office/drawing/2014/main" id="{FEA86A66-B254-9840-B854-A3E119E4E1CD}"/>
              </a:ext>
            </a:extLst>
          </p:cNvPr>
          <p:cNvSpPr/>
          <p:nvPr/>
        </p:nvSpPr>
        <p:spPr>
          <a:xfrm rot="16200000">
            <a:off x="3124894" y="-290761"/>
            <a:ext cx="3812910" cy="7736003"/>
          </a:xfrm>
          <a:custGeom>
            <a:avLst/>
            <a:gdLst>
              <a:gd name="connsiteX0" fmla="*/ 3812910 w 3812910"/>
              <a:gd name="connsiteY0" fmla="*/ 1907702 h 7736003"/>
              <a:gd name="connsiteX1" fmla="*/ 3812910 w 3812910"/>
              <a:gd name="connsiteY1" fmla="*/ 1911936 h 7736003"/>
              <a:gd name="connsiteX2" fmla="*/ 3812910 w 3812910"/>
              <a:gd name="connsiteY2" fmla="*/ 7736003 h 7736003"/>
              <a:gd name="connsiteX3" fmla="*/ 0 w 3812910"/>
              <a:gd name="connsiteY3" fmla="*/ 7736003 h 7736003"/>
              <a:gd name="connsiteX4" fmla="*/ 0 w 3812910"/>
              <a:gd name="connsiteY4" fmla="*/ 1911936 h 7736003"/>
              <a:gd name="connsiteX5" fmla="*/ 0 w 3812910"/>
              <a:gd name="connsiteY5" fmla="*/ 1907702 h 7736003"/>
              <a:gd name="connsiteX6" fmla="*/ 1131 w 3812910"/>
              <a:gd name="connsiteY6" fmla="*/ 1907702 h 7736003"/>
              <a:gd name="connsiteX7" fmla="*/ 453368 w 3812910"/>
              <a:gd name="connsiteY7" fmla="*/ 214832 h 7736003"/>
              <a:gd name="connsiteX8" fmla="*/ 3004009 w 3812910"/>
              <a:gd name="connsiteY8" fmla="*/ 0 h 7736003"/>
              <a:gd name="connsiteX9" fmla="*/ 3811119 w 3812910"/>
              <a:gd name="connsiteY9" fmla="*/ 1907702 h 77360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12910" h="7736003">
                <a:moveTo>
                  <a:pt x="3812910" y="1907702"/>
                </a:moveTo>
                <a:lnTo>
                  <a:pt x="3812910" y="1911936"/>
                </a:lnTo>
                <a:lnTo>
                  <a:pt x="3812910" y="7736003"/>
                </a:lnTo>
                <a:lnTo>
                  <a:pt x="0" y="7736003"/>
                </a:lnTo>
                <a:lnTo>
                  <a:pt x="0" y="1911936"/>
                </a:lnTo>
                <a:lnTo>
                  <a:pt x="0" y="1907702"/>
                </a:lnTo>
                <a:lnTo>
                  <a:pt x="1131" y="1907702"/>
                </a:lnTo>
                <a:lnTo>
                  <a:pt x="453368" y="214832"/>
                </a:lnTo>
                <a:lnTo>
                  <a:pt x="3004009" y="0"/>
                </a:lnTo>
                <a:lnTo>
                  <a:pt x="3811119" y="1907702"/>
                </a:lnTo>
                <a:close/>
              </a:path>
            </a:pathLst>
          </a:custGeom>
          <a:solidFill>
            <a:schemeClr val="accent2">
              <a:lumMod val="20000"/>
              <a:lumOff val="80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aphicFrame>
        <p:nvGraphicFramePr>
          <p:cNvPr id="12" name="Chart Placeholder 11">
            <a:extLst>
              <a:ext uri="{FF2B5EF4-FFF2-40B4-BE49-F238E27FC236}">
                <a16:creationId xmlns:a16="http://schemas.microsoft.com/office/drawing/2014/main" id="{99E588BD-4B75-2445-B78F-1778DC4D33E1}"/>
              </a:ext>
            </a:extLst>
          </p:cNvPr>
          <p:cNvGraphicFramePr>
            <a:graphicFrameLocks noGrp="1"/>
          </p:cNvGraphicFramePr>
          <p:nvPr>
            <p:ph type="chart" sz="quarter" idx="19"/>
            <p:extLst>
              <p:ext uri="{D42A27DB-BD31-4B8C-83A1-F6EECF244321}">
                <p14:modId xmlns:p14="http://schemas.microsoft.com/office/powerpoint/2010/main" val="3113319181"/>
              </p:ext>
            </p:extLst>
          </p:nvPr>
        </p:nvGraphicFramePr>
        <p:xfrm>
          <a:off x="3163299" y="2286000"/>
          <a:ext cx="5828301" cy="3137969"/>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FC324D9A-9E12-B341-BD05-C1815A9BA5B3}"/>
              </a:ext>
            </a:extLst>
          </p:cNvPr>
          <p:cNvSpPr>
            <a:spLocks noGrp="1"/>
          </p:cNvSpPr>
          <p:nvPr>
            <p:ph type="ctrTitle"/>
          </p:nvPr>
        </p:nvSpPr>
        <p:spPr>
          <a:xfrm>
            <a:off x="73152" y="0"/>
            <a:ext cx="9001000" cy="628410"/>
          </a:xfrm>
        </p:spPr>
        <p:txBody>
          <a:bodyPr/>
          <a:lstStyle/>
          <a:p>
            <a:r>
              <a:rPr lang="en-US" dirty="0"/>
              <a:t>One-Third of Uninsured Adults Who Did Not Visit Marketplace to Get Coverage Cited Affordability Concerns</a:t>
            </a:r>
          </a:p>
        </p:txBody>
      </p:sp>
      <p:sp>
        <p:nvSpPr>
          <p:cNvPr id="11" name="Text Placeholder 10">
            <a:extLst>
              <a:ext uri="{FF2B5EF4-FFF2-40B4-BE49-F238E27FC236}">
                <a16:creationId xmlns:a16="http://schemas.microsoft.com/office/drawing/2014/main" id="{4162E9CC-6D44-ED4B-A062-F5EC9FC3836F}"/>
              </a:ext>
            </a:extLst>
          </p:cNvPr>
          <p:cNvSpPr>
            <a:spLocks noGrp="1"/>
          </p:cNvSpPr>
          <p:nvPr>
            <p:ph type="body" sz="quarter" idx="22"/>
          </p:nvPr>
        </p:nvSpPr>
        <p:spPr>
          <a:xfrm>
            <a:off x="71500" y="5483696"/>
            <a:ext cx="9001063" cy="709390"/>
          </a:xfrm>
        </p:spPr>
        <p:txBody>
          <a:bodyPr/>
          <a:lstStyle/>
          <a:p>
            <a:r>
              <a:rPr lang="en-US" dirty="0"/>
              <a:t>* 3% of uninsured adults ages 19 to 64 who did not visit the marketplace reported it was because they had, or will have, insurance through another source, 2% reported it was because the marketplaces were not open for enrollment when they needed coverage, and 1% reported they went someplace else to look for health insurance. Respondents who reported “some other reason” cited lack of time and citizenship status, among other reasons. </a:t>
            </a:r>
          </a:p>
          <a:p>
            <a:r>
              <a:rPr lang="en-US" dirty="0"/>
              <a:t>Data: Commonwealth Fund Biennial Health Insurance Survey (2018).</a:t>
            </a:r>
          </a:p>
        </p:txBody>
      </p:sp>
      <p:sp>
        <p:nvSpPr>
          <p:cNvPr id="13" name="TextBox 12">
            <a:extLst>
              <a:ext uri="{FF2B5EF4-FFF2-40B4-BE49-F238E27FC236}">
                <a16:creationId xmlns:a16="http://schemas.microsoft.com/office/drawing/2014/main" id="{13BDA3FD-4F5F-6849-A613-88297B373ABB}"/>
              </a:ext>
            </a:extLst>
          </p:cNvPr>
          <p:cNvSpPr txBox="1"/>
          <p:nvPr/>
        </p:nvSpPr>
        <p:spPr>
          <a:xfrm>
            <a:off x="3162300" y="2428101"/>
            <a:ext cx="5372100" cy="276999"/>
          </a:xfrm>
          <a:prstGeom prst="rect">
            <a:avLst/>
          </a:prstGeom>
          <a:noFill/>
        </p:spPr>
        <p:txBody>
          <a:bodyPr wrap="square" rtlCol="0">
            <a:spAutoFit/>
          </a:bodyPr>
          <a:lstStyle/>
          <a:p>
            <a:r>
              <a:rPr lang="en-US" sz="1200" i="1" dirty="0">
                <a:latin typeface="+mn-lt"/>
              </a:rPr>
              <a:t>Percent of adults ages 19–64 who were uninsured and did not visit the marketplace</a:t>
            </a:r>
          </a:p>
        </p:txBody>
      </p:sp>
      <p:sp>
        <p:nvSpPr>
          <p:cNvPr id="3" name="TextBox 2">
            <a:extLst>
              <a:ext uri="{FF2B5EF4-FFF2-40B4-BE49-F238E27FC236}">
                <a16:creationId xmlns:a16="http://schemas.microsoft.com/office/drawing/2014/main" id="{4FD2FCFF-5C80-4E96-88C7-C5646FADB9AE}"/>
              </a:ext>
            </a:extLst>
          </p:cNvPr>
          <p:cNvSpPr txBox="1"/>
          <p:nvPr/>
        </p:nvSpPr>
        <p:spPr>
          <a:xfrm>
            <a:off x="3705986" y="1777425"/>
            <a:ext cx="5018914" cy="584775"/>
          </a:xfrm>
          <a:prstGeom prst="rect">
            <a:avLst/>
          </a:prstGeom>
          <a:noFill/>
        </p:spPr>
        <p:txBody>
          <a:bodyPr wrap="square" rtlCol="0">
            <a:spAutoFit/>
          </a:bodyPr>
          <a:lstStyle/>
          <a:p>
            <a:r>
              <a:rPr lang="en-US" sz="1600" dirty="0">
                <a:latin typeface="+mn-lt"/>
              </a:rPr>
              <a:t>What was the </a:t>
            </a:r>
            <a:r>
              <a:rPr lang="en-US" sz="1600" i="1" dirty="0">
                <a:latin typeface="+mn-lt"/>
              </a:rPr>
              <a:t>main</a:t>
            </a:r>
            <a:r>
              <a:rPr lang="en-US" sz="1600" dirty="0">
                <a:latin typeface="+mn-lt"/>
              </a:rPr>
              <a:t> reason you did not try to get health insurance through the marketplace?</a:t>
            </a:r>
          </a:p>
        </p:txBody>
      </p:sp>
      <p:sp>
        <p:nvSpPr>
          <p:cNvPr id="24" name="TextBox 23">
            <a:extLst>
              <a:ext uri="{FF2B5EF4-FFF2-40B4-BE49-F238E27FC236}">
                <a16:creationId xmlns:a16="http://schemas.microsoft.com/office/drawing/2014/main" id="{0B05CD76-CAF9-4CA3-B373-B3B5A92838E2}"/>
              </a:ext>
            </a:extLst>
          </p:cNvPr>
          <p:cNvSpPr txBox="1"/>
          <p:nvPr/>
        </p:nvSpPr>
        <p:spPr>
          <a:xfrm>
            <a:off x="741551" y="936941"/>
            <a:ext cx="3550673" cy="584775"/>
          </a:xfrm>
          <a:prstGeom prst="rect">
            <a:avLst/>
          </a:prstGeom>
          <a:noFill/>
        </p:spPr>
        <p:txBody>
          <a:bodyPr wrap="square" rtlCol="0">
            <a:spAutoFit/>
          </a:bodyPr>
          <a:lstStyle/>
          <a:p>
            <a:r>
              <a:rPr lang="en-US" sz="1600" dirty="0">
                <a:latin typeface="+mn-lt"/>
              </a:rPr>
              <a:t>Did you try to get health insurance through the marketplace?</a:t>
            </a:r>
          </a:p>
        </p:txBody>
      </p:sp>
      <p:sp>
        <p:nvSpPr>
          <p:cNvPr id="25" name="TextBox 24">
            <a:extLst>
              <a:ext uri="{FF2B5EF4-FFF2-40B4-BE49-F238E27FC236}">
                <a16:creationId xmlns:a16="http://schemas.microsoft.com/office/drawing/2014/main" id="{A2032B85-1239-4EF5-9C35-A093741A016D}"/>
              </a:ext>
            </a:extLst>
          </p:cNvPr>
          <p:cNvSpPr txBox="1"/>
          <p:nvPr/>
        </p:nvSpPr>
        <p:spPr>
          <a:xfrm>
            <a:off x="176981" y="1546592"/>
            <a:ext cx="2147119" cy="461665"/>
          </a:xfrm>
          <a:prstGeom prst="rect">
            <a:avLst/>
          </a:prstGeom>
          <a:noFill/>
        </p:spPr>
        <p:txBody>
          <a:bodyPr wrap="square" rtlCol="0">
            <a:spAutoFit/>
          </a:bodyPr>
          <a:lstStyle/>
          <a:p>
            <a:r>
              <a:rPr lang="en-US" sz="1200" i="1" dirty="0">
                <a:latin typeface="+mn-lt"/>
              </a:rPr>
              <a:t>Percent of adults ages 19–64 who were uninsured</a:t>
            </a:r>
          </a:p>
        </p:txBody>
      </p:sp>
      <p:graphicFrame>
        <p:nvGraphicFramePr>
          <p:cNvPr id="7" name="Chart 6">
            <a:extLst>
              <a:ext uri="{FF2B5EF4-FFF2-40B4-BE49-F238E27FC236}">
                <a16:creationId xmlns:a16="http://schemas.microsoft.com/office/drawing/2014/main" id="{1BC0B1BF-C49B-455A-A1F3-E9EEBF668791}"/>
              </a:ext>
            </a:extLst>
          </p:cNvPr>
          <p:cNvGraphicFramePr/>
          <p:nvPr>
            <p:extLst>
              <p:ext uri="{D42A27DB-BD31-4B8C-83A1-F6EECF244321}">
                <p14:modId xmlns:p14="http://schemas.microsoft.com/office/powerpoint/2010/main" val="2219618825"/>
              </p:ext>
            </p:extLst>
          </p:nvPr>
        </p:nvGraphicFramePr>
        <p:xfrm>
          <a:off x="1418" y="2300884"/>
          <a:ext cx="2895600" cy="2884675"/>
        </p:xfrm>
        <a:graphic>
          <a:graphicData uri="http://schemas.openxmlformats.org/drawingml/2006/chart">
            <c:chart xmlns:c="http://schemas.openxmlformats.org/drawingml/2006/chart" xmlns:r="http://schemas.openxmlformats.org/officeDocument/2006/relationships" r:id="rId4"/>
          </a:graphicData>
        </a:graphic>
      </p:graphicFrame>
      <p:grpSp>
        <p:nvGrpSpPr>
          <p:cNvPr id="14" name="Group 13">
            <a:extLst>
              <a:ext uri="{FF2B5EF4-FFF2-40B4-BE49-F238E27FC236}">
                <a16:creationId xmlns:a16="http://schemas.microsoft.com/office/drawing/2014/main" id="{3333482F-5A3C-4A40-B237-1A448C2D34DF}"/>
              </a:ext>
            </a:extLst>
          </p:cNvPr>
          <p:cNvGrpSpPr/>
          <p:nvPr/>
        </p:nvGrpSpPr>
        <p:grpSpPr>
          <a:xfrm>
            <a:off x="3205513" y="1834555"/>
            <a:ext cx="420867" cy="515901"/>
            <a:chOff x="1752600" y="533400"/>
            <a:chExt cx="787400" cy="965200"/>
          </a:xfrm>
          <a:solidFill>
            <a:schemeClr val="tx1"/>
          </a:solidFill>
        </p:grpSpPr>
        <p:sp>
          <p:nvSpPr>
            <p:cNvPr id="15" name="Freeform 5">
              <a:extLst>
                <a:ext uri="{FF2B5EF4-FFF2-40B4-BE49-F238E27FC236}">
                  <a16:creationId xmlns:a16="http://schemas.microsoft.com/office/drawing/2014/main" id="{EB064733-B35F-A647-9AE1-143FA7AD8F7A}"/>
                </a:ext>
              </a:extLst>
            </p:cNvPr>
            <p:cNvSpPr>
              <a:spLocks noEditPoints="1"/>
            </p:cNvSpPr>
            <p:nvPr/>
          </p:nvSpPr>
          <p:spPr bwMode="auto">
            <a:xfrm>
              <a:off x="1752600" y="533400"/>
              <a:ext cx="787400" cy="965200"/>
            </a:xfrm>
            <a:custGeom>
              <a:avLst/>
              <a:gdLst>
                <a:gd name="T0" fmla="*/ 0 w 496"/>
                <a:gd name="T1" fmla="*/ 390 h 608"/>
                <a:gd name="T2" fmla="*/ 2 w 496"/>
                <a:gd name="T3" fmla="*/ 410 h 608"/>
                <a:gd name="T4" fmla="*/ 18 w 496"/>
                <a:gd name="T5" fmla="*/ 448 h 608"/>
                <a:gd name="T6" fmla="*/ 46 w 496"/>
                <a:gd name="T7" fmla="*/ 476 h 608"/>
                <a:gd name="T8" fmla="*/ 84 w 496"/>
                <a:gd name="T9" fmla="*/ 492 h 608"/>
                <a:gd name="T10" fmla="*/ 198 w 496"/>
                <a:gd name="T11" fmla="*/ 494 h 608"/>
                <a:gd name="T12" fmla="*/ 318 w 496"/>
                <a:gd name="T13" fmla="*/ 598 h 608"/>
                <a:gd name="T14" fmla="*/ 334 w 496"/>
                <a:gd name="T15" fmla="*/ 606 h 608"/>
                <a:gd name="T16" fmla="*/ 346 w 496"/>
                <a:gd name="T17" fmla="*/ 608 h 608"/>
                <a:gd name="T18" fmla="*/ 352 w 496"/>
                <a:gd name="T19" fmla="*/ 608 h 608"/>
                <a:gd name="T20" fmla="*/ 366 w 496"/>
                <a:gd name="T21" fmla="*/ 602 h 608"/>
                <a:gd name="T22" fmla="*/ 376 w 496"/>
                <a:gd name="T23" fmla="*/ 592 h 608"/>
                <a:gd name="T24" fmla="*/ 382 w 496"/>
                <a:gd name="T25" fmla="*/ 576 h 608"/>
                <a:gd name="T26" fmla="*/ 382 w 496"/>
                <a:gd name="T27" fmla="*/ 494 h 608"/>
                <a:gd name="T28" fmla="*/ 390 w 496"/>
                <a:gd name="T29" fmla="*/ 494 h 608"/>
                <a:gd name="T30" fmla="*/ 432 w 496"/>
                <a:gd name="T31" fmla="*/ 486 h 608"/>
                <a:gd name="T32" fmla="*/ 464 w 496"/>
                <a:gd name="T33" fmla="*/ 464 h 608"/>
                <a:gd name="T34" fmla="*/ 488 w 496"/>
                <a:gd name="T35" fmla="*/ 430 h 608"/>
                <a:gd name="T36" fmla="*/ 496 w 496"/>
                <a:gd name="T37" fmla="*/ 390 h 608"/>
                <a:gd name="T38" fmla="*/ 496 w 496"/>
                <a:gd name="T39" fmla="*/ 104 h 608"/>
                <a:gd name="T40" fmla="*/ 488 w 496"/>
                <a:gd name="T41" fmla="*/ 64 h 608"/>
                <a:gd name="T42" fmla="*/ 464 w 496"/>
                <a:gd name="T43" fmla="*/ 30 h 608"/>
                <a:gd name="T44" fmla="*/ 432 w 496"/>
                <a:gd name="T45" fmla="*/ 8 h 608"/>
                <a:gd name="T46" fmla="*/ 390 w 496"/>
                <a:gd name="T47" fmla="*/ 0 h 608"/>
                <a:gd name="T48" fmla="*/ 106 w 496"/>
                <a:gd name="T49" fmla="*/ 0 h 608"/>
                <a:gd name="T50" fmla="*/ 64 w 496"/>
                <a:gd name="T51" fmla="*/ 8 h 608"/>
                <a:gd name="T52" fmla="*/ 32 w 496"/>
                <a:gd name="T53" fmla="*/ 30 h 608"/>
                <a:gd name="T54" fmla="*/ 8 w 496"/>
                <a:gd name="T55" fmla="*/ 64 h 608"/>
                <a:gd name="T56" fmla="*/ 0 w 496"/>
                <a:gd name="T57" fmla="*/ 104 h 608"/>
                <a:gd name="T58" fmla="*/ 54 w 496"/>
                <a:gd name="T59" fmla="*/ 104 h 608"/>
                <a:gd name="T60" fmla="*/ 56 w 496"/>
                <a:gd name="T61" fmla="*/ 94 h 608"/>
                <a:gd name="T62" fmla="*/ 62 w 496"/>
                <a:gd name="T63" fmla="*/ 76 h 608"/>
                <a:gd name="T64" fmla="*/ 76 w 496"/>
                <a:gd name="T65" fmla="*/ 62 h 608"/>
                <a:gd name="T66" fmla="*/ 94 w 496"/>
                <a:gd name="T67" fmla="*/ 54 h 608"/>
                <a:gd name="T68" fmla="*/ 390 w 496"/>
                <a:gd name="T69" fmla="*/ 52 h 608"/>
                <a:gd name="T70" fmla="*/ 402 w 496"/>
                <a:gd name="T71" fmla="*/ 54 h 608"/>
                <a:gd name="T72" fmla="*/ 420 w 496"/>
                <a:gd name="T73" fmla="*/ 62 h 608"/>
                <a:gd name="T74" fmla="*/ 434 w 496"/>
                <a:gd name="T75" fmla="*/ 76 h 608"/>
                <a:gd name="T76" fmla="*/ 440 w 496"/>
                <a:gd name="T77" fmla="*/ 94 h 608"/>
                <a:gd name="T78" fmla="*/ 442 w 496"/>
                <a:gd name="T79" fmla="*/ 390 h 608"/>
                <a:gd name="T80" fmla="*/ 440 w 496"/>
                <a:gd name="T81" fmla="*/ 400 h 608"/>
                <a:gd name="T82" fmla="*/ 434 w 496"/>
                <a:gd name="T83" fmla="*/ 418 h 608"/>
                <a:gd name="T84" fmla="*/ 420 w 496"/>
                <a:gd name="T85" fmla="*/ 432 h 608"/>
                <a:gd name="T86" fmla="*/ 402 w 496"/>
                <a:gd name="T87" fmla="*/ 440 h 608"/>
                <a:gd name="T88" fmla="*/ 328 w 496"/>
                <a:gd name="T89" fmla="*/ 440 h 608"/>
                <a:gd name="T90" fmla="*/ 218 w 496"/>
                <a:gd name="T91" fmla="*/ 440 h 608"/>
                <a:gd name="T92" fmla="*/ 106 w 496"/>
                <a:gd name="T93" fmla="*/ 440 h 608"/>
                <a:gd name="T94" fmla="*/ 86 w 496"/>
                <a:gd name="T95" fmla="*/ 436 h 608"/>
                <a:gd name="T96" fmla="*/ 70 w 496"/>
                <a:gd name="T97" fmla="*/ 426 h 608"/>
                <a:gd name="T98" fmla="*/ 58 w 496"/>
                <a:gd name="T99" fmla="*/ 410 h 608"/>
                <a:gd name="T100" fmla="*/ 54 w 496"/>
                <a:gd name="T101" fmla="*/ 390 h 6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96" h="608">
                  <a:moveTo>
                    <a:pt x="0" y="104"/>
                  </a:moveTo>
                  <a:lnTo>
                    <a:pt x="0" y="390"/>
                  </a:lnTo>
                  <a:lnTo>
                    <a:pt x="0" y="390"/>
                  </a:lnTo>
                  <a:lnTo>
                    <a:pt x="2" y="410"/>
                  </a:lnTo>
                  <a:lnTo>
                    <a:pt x="8" y="430"/>
                  </a:lnTo>
                  <a:lnTo>
                    <a:pt x="18" y="448"/>
                  </a:lnTo>
                  <a:lnTo>
                    <a:pt x="32" y="464"/>
                  </a:lnTo>
                  <a:lnTo>
                    <a:pt x="46" y="476"/>
                  </a:lnTo>
                  <a:lnTo>
                    <a:pt x="64" y="486"/>
                  </a:lnTo>
                  <a:lnTo>
                    <a:pt x="84" y="492"/>
                  </a:lnTo>
                  <a:lnTo>
                    <a:pt x="106" y="494"/>
                  </a:lnTo>
                  <a:lnTo>
                    <a:pt x="198" y="494"/>
                  </a:lnTo>
                  <a:lnTo>
                    <a:pt x="318" y="598"/>
                  </a:lnTo>
                  <a:lnTo>
                    <a:pt x="318" y="598"/>
                  </a:lnTo>
                  <a:lnTo>
                    <a:pt x="326" y="602"/>
                  </a:lnTo>
                  <a:lnTo>
                    <a:pt x="334" y="606"/>
                  </a:lnTo>
                  <a:lnTo>
                    <a:pt x="340" y="608"/>
                  </a:lnTo>
                  <a:lnTo>
                    <a:pt x="346" y="608"/>
                  </a:lnTo>
                  <a:lnTo>
                    <a:pt x="346" y="608"/>
                  </a:lnTo>
                  <a:lnTo>
                    <a:pt x="352" y="608"/>
                  </a:lnTo>
                  <a:lnTo>
                    <a:pt x="360" y="606"/>
                  </a:lnTo>
                  <a:lnTo>
                    <a:pt x="366" y="602"/>
                  </a:lnTo>
                  <a:lnTo>
                    <a:pt x="372" y="598"/>
                  </a:lnTo>
                  <a:lnTo>
                    <a:pt x="376" y="592"/>
                  </a:lnTo>
                  <a:lnTo>
                    <a:pt x="380" y="586"/>
                  </a:lnTo>
                  <a:lnTo>
                    <a:pt x="382" y="576"/>
                  </a:lnTo>
                  <a:lnTo>
                    <a:pt x="382" y="568"/>
                  </a:lnTo>
                  <a:lnTo>
                    <a:pt x="382" y="494"/>
                  </a:lnTo>
                  <a:lnTo>
                    <a:pt x="390" y="494"/>
                  </a:lnTo>
                  <a:lnTo>
                    <a:pt x="390" y="494"/>
                  </a:lnTo>
                  <a:lnTo>
                    <a:pt x="412" y="492"/>
                  </a:lnTo>
                  <a:lnTo>
                    <a:pt x="432" y="486"/>
                  </a:lnTo>
                  <a:lnTo>
                    <a:pt x="450" y="476"/>
                  </a:lnTo>
                  <a:lnTo>
                    <a:pt x="464" y="464"/>
                  </a:lnTo>
                  <a:lnTo>
                    <a:pt x="478" y="448"/>
                  </a:lnTo>
                  <a:lnTo>
                    <a:pt x="488" y="430"/>
                  </a:lnTo>
                  <a:lnTo>
                    <a:pt x="494" y="410"/>
                  </a:lnTo>
                  <a:lnTo>
                    <a:pt x="496" y="390"/>
                  </a:lnTo>
                  <a:lnTo>
                    <a:pt x="496" y="104"/>
                  </a:lnTo>
                  <a:lnTo>
                    <a:pt x="496" y="104"/>
                  </a:lnTo>
                  <a:lnTo>
                    <a:pt x="494" y="82"/>
                  </a:lnTo>
                  <a:lnTo>
                    <a:pt x="488" y="64"/>
                  </a:lnTo>
                  <a:lnTo>
                    <a:pt x="478" y="46"/>
                  </a:lnTo>
                  <a:lnTo>
                    <a:pt x="464" y="30"/>
                  </a:lnTo>
                  <a:lnTo>
                    <a:pt x="450" y="18"/>
                  </a:lnTo>
                  <a:lnTo>
                    <a:pt x="432" y="8"/>
                  </a:lnTo>
                  <a:lnTo>
                    <a:pt x="412" y="2"/>
                  </a:lnTo>
                  <a:lnTo>
                    <a:pt x="390" y="0"/>
                  </a:lnTo>
                  <a:lnTo>
                    <a:pt x="106" y="0"/>
                  </a:lnTo>
                  <a:lnTo>
                    <a:pt x="106" y="0"/>
                  </a:lnTo>
                  <a:lnTo>
                    <a:pt x="84" y="2"/>
                  </a:lnTo>
                  <a:lnTo>
                    <a:pt x="64" y="8"/>
                  </a:lnTo>
                  <a:lnTo>
                    <a:pt x="46" y="18"/>
                  </a:lnTo>
                  <a:lnTo>
                    <a:pt x="32" y="30"/>
                  </a:lnTo>
                  <a:lnTo>
                    <a:pt x="18" y="46"/>
                  </a:lnTo>
                  <a:lnTo>
                    <a:pt x="8" y="64"/>
                  </a:lnTo>
                  <a:lnTo>
                    <a:pt x="2" y="82"/>
                  </a:lnTo>
                  <a:lnTo>
                    <a:pt x="0" y="104"/>
                  </a:lnTo>
                  <a:lnTo>
                    <a:pt x="0" y="104"/>
                  </a:lnTo>
                  <a:close/>
                  <a:moveTo>
                    <a:pt x="54" y="104"/>
                  </a:moveTo>
                  <a:lnTo>
                    <a:pt x="54" y="104"/>
                  </a:lnTo>
                  <a:lnTo>
                    <a:pt x="56" y="94"/>
                  </a:lnTo>
                  <a:lnTo>
                    <a:pt x="58" y="84"/>
                  </a:lnTo>
                  <a:lnTo>
                    <a:pt x="62" y="76"/>
                  </a:lnTo>
                  <a:lnTo>
                    <a:pt x="70" y="68"/>
                  </a:lnTo>
                  <a:lnTo>
                    <a:pt x="76" y="62"/>
                  </a:lnTo>
                  <a:lnTo>
                    <a:pt x="86" y="56"/>
                  </a:lnTo>
                  <a:lnTo>
                    <a:pt x="94" y="54"/>
                  </a:lnTo>
                  <a:lnTo>
                    <a:pt x="106" y="52"/>
                  </a:lnTo>
                  <a:lnTo>
                    <a:pt x="390" y="52"/>
                  </a:lnTo>
                  <a:lnTo>
                    <a:pt x="390" y="52"/>
                  </a:lnTo>
                  <a:lnTo>
                    <a:pt x="402" y="54"/>
                  </a:lnTo>
                  <a:lnTo>
                    <a:pt x="410" y="56"/>
                  </a:lnTo>
                  <a:lnTo>
                    <a:pt x="420" y="62"/>
                  </a:lnTo>
                  <a:lnTo>
                    <a:pt x="426" y="68"/>
                  </a:lnTo>
                  <a:lnTo>
                    <a:pt x="434" y="76"/>
                  </a:lnTo>
                  <a:lnTo>
                    <a:pt x="438" y="84"/>
                  </a:lnTo>
                  <a:lnTo>
                    <a:pt x="440" y="94"/>
                  </a:lnTo>
                  <a:lnTo>
                    <a:pt x="442" y="104"/>
                  </a:lnTo>
                  <a:lnTo>
                    <a:pt x="442" y="390"/>
                  </a:lnTo>
                  <a:lnTo>
                    <a:pt x="442" y="390"/>
                  </a:lnTo>
                  <a:lnTo>
                    <a:pt x="440" y="400"/>
                  </a:lnTo>
                  <a:lnTo>
                    <a:pt x="438" y="410"/>
                  </a:lnTo>
                  <a:lnTo>
                    <a:pt x="434" y="418"/>
                  </a:lnTo>
                  <a:lnTo>
                    <a:pt x="426" y="426"/>
                  </a:lnTo>
                  <a:lnTo>
                    <a:pt x="420" y="432"/>
                  </a:lnTo>
                  <a:lnTo>
                    <a:pt x="410" y="436"/>
                  </a:lnTo>
                  <a:lnTo>
                    <a:pt x="402" y="440"/>
                  </a:lnTo>
                  <a:lnTo>
                    <a:pt x="390" y="440"/>
                  </a:lnTo>
                  <a:lnTo>
                    <a:pt x="328" y="440"/>
                  </a:lnTo>
                  <a:lnTo>
                    <a:pt x="328" y="536"/>
                  </a:lnTo>
                  <a:lnTo>
                    <a:pt x="218" y="440"/>
                  </a:lnTo>
                  <a:lnTo>
                    <a:pt x="106" y="440"/>
                  </a:lnTo>
                  <a:lnTo>
                    <a:pt x="106" y="440"/>
                  </a:lnTo>
                  <a:lnTo>
                    <a:pt x="94" y="440"/>
                  </a:lnTo>
                  <a:lnTo>
                    <a:pt x="86" y="436"/>
                  </a:lnTo>
                  <a:lnTo>
                    <a:pt x="76" y="432"/>
                  </a:lnTo>
                  <a:lnTo>
                    <a:pt x="70" y="426"/>
                  </a:lnTo>
                  <a:lnTo>
                    <a:pt x="62" y="418"/>
                  </a:lnTo>
                  <a:lnTo>
                    <a:pt x="58" y="410"/>
                  </a:lnTo>
                  <a:lnTo>
                    <a:pt x="56" y="400"/>
                  </a:lnTo>
                  <a:lnTo>
                    <a:pt x="54" y="390"/>
                  </a:lnTo>
                  <a:lnTo>
                    <a:pt x="54" y="1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6">
              <a:extLst>
                <a:ext uri="{FF2B5EF4-FFF2-40B4-BE49-F238E27FC236}">
                  <a16:creationId xmlns:a16="http://schemas.microsoft.com/office/drawing/2014/main" id="{D40CD8F5-F5B8-4540-8D3E-17F2A89F5FEE}"/>
                </a:ext>
              </a:extLst>
            </p:cNvPr>
            <p:cNvSpPr>
              <a:spLocks/>
            </p:cNvSpPr>
            <p:nvPr/>
          </p:nvSpPr>
          <p:spPr bwMode="auto">
            <a:xfrm>
              <a:off x="2073275" y="1073150"/>
              <a:ext cx="117475" cy="104775"/>
            </a:xfrm>
            <a:custGeom>
              <a:avLst/>
              <a:gdLst>
                <a:gd name="T0" fmla="*/ 36 w 74"/>
                <a:gd name="T1" fmla="*/ 0 h 66"/>
                <a:gd name="T2" fmla="*/ 36 w 74"/>
                <a:gd name="T3" fmla="*/ 0 h 66"/>
                <a:gd name="T4" fmla="*/ 22 w 74"/>
                <a:gd name="T5" fmla="*/ 4 h 66"/>
                <a:gd name="T6" fmla="*/ 16 w 74"/>
                <a:gd name="T7" fmla="*/ 6 h 66"/>
                <a:gd name="T8" fmla="*/ 10 w 74"/>
                <a:gd name="T9" fmla="*/ 10 h 66"/>
                <a:gd name="T10" fmla="*/ 10 w 74"/>
                <a:gd name="T11" fmla="*/ 10 h 66"/>
                <a:gd name="T12" fmla="*/ 6 w 74"/>
                <a:gd name="T13" fmla="*/ 14 h 66"/>
                <a:gd name="T14" fmla="*/ 4 w 74"/>
                <a:gd name="T15" fmla="*/ 20 h 66"/>
                <a:gd name="T16" fmla="*/ 2 w 74"/>
                <a:gd name="T17" fmla="*/ 26 h 66"/>
                <a:gd name="T18" fmla="*/ 0 w 74"/>
                <a:gd name="T19" fmla="*/ 34 h 66"/>
                <a:gd name="T20" fmla="*/ 0 w 74"/>
                <a:gd name="T21" fmla="*/ 34 h 66"/>
                <a:gd name="T22" fmla="*/ 2 w 74"/>
                <a:gd name="T23" fmla="*/ 40 h 66"/>
                <a:gd name="T24" fmla="*/ 4 w 74"/>
                <a:gd name="T25" fmla="*/ 46 h 66"/>
                <a:gd name="T26" fmla="*/ 6 w 74"/>
                <a:gd name="T27" fmla="*/ 52 h 66"/>
                <a:gd name="T28" fmla="*/ 10 w 74"/>
                <a:gd name="T29" fmla="*/ 58 h 66"/>
                <a:gd name="T30" fmla="*/ 10 w 74"/>
                <a:gd name="T31" fmla="*/ 58 h 66"/>
                <a:gd name="T32" fmla="*/ 16 w 74"/>
                <a:gd name="T33" fmla="*/ 62 h 66"/>
                <a:gd name="T34" fmla="*/ 22 w 74"/>
                <a:gd name="T35" fmla="*/ 64 h 66"/>
                <a:gd name="T36" fmla="*/ 28 w 74"/>
                <a:gd name="T37" fmla="*/ 66 h 66"/>
                <a:gd name="T38" fmla="*/ 36 w 74"/>
                <a:gd name="T39" fmla="*/ 66 h 66"/>
                <a:gd name="T40" fmla="*/ 36 w 74"/>
                <a:gd name="T41" fmla="*/ 66 h 66"/>
                <a:gd name="T42" fmla="*/ 44 w 74"/>
                <a:gd name="T43" fmla="*/ 66 h 66"/>
                <a:gd name="T44" fmla="*/ 52 w 74"/>
                <a:gd name="T45" fmla="*/ 64 h 66"/>
                <a:gd name="T46" fmla="*/ 58 w 74"/>
                <a:gd name="T47" fmla="*/ 62 h 66"/>
                <a:gd name="T48" fmla="*/ 64 w 74"/>
                <a:gd name="T49" fmla="*/ 58 h 66"/>
                <a:gd name="T50" fmla="*/ 64 w 74"/>
                <a:gd name="T51" fmla="*/ 58 h 66"/>
                <a:gd name="T52" fmla="*/ 68 w 74"/>
                <a:gd name="T53" fmla="*/ 52 h 66"/>
                <a:gd name="T54" fmla="*/ 70 w 74"/>
                <a:gd name="T55" fmla="*/ 46 h 66"/>
                <a:gd name="T56" fmla="*/ 72 w 74"/>
                <a:gd name="T57" fmla="*/ 40 h 66"/>
                <a:gd name="T58" fmla="*/ 74 w 74"/>
                <a:gd name="T59" fmla="*/ 34 h 66"/>
                <a:gd name="T60" fmla="*/ 74 w 74"/>
                <a:gd name="T61" fmla="*/ 34 h 66"/>
                <a:gd name="T62" fmla="*/ 72 w 74"/>
                <a:gd name="T63" fmla="*/ 26 h 66"/>
                <a:gd name="T64" fmla="*/ 70 w 74"/>
                <a:gd name="T65" fmla="*/ 20 h 66"/>
                <a:gd name="T66" fmla="*/ 68 w 74"/>
                <a:gd name="T67" fmla="*/ 14 h 66"/>
                <a:gd name="T68" fmla="*/ 64 w 74"/>
                <a:gd name="T69" fmla="*/ 10 h 66"/>
                <a:gd name="T70" fmla="*/ 64 w 74"/>
                <a:gd name="T71" fmla="*/ 10 h 66"/>
                <a:gd name="T72" fmla="*/ 58 w 74"/>
                <a:gd name="T73" fmla="*/ 6 h 66"/>
                <a:gd name="T74" fmla="*/ 52 w 74"/>
                <a:gd name="T75" fmla="*/ 4 h 66"/>
                <a:gd name="T76" fmla="*/ 36 w 74"/>
                <a:gd name="T77" fmla="*/ 0 h 66"/>
                <a:gd name="T78" fmla="*/ 36 w 74"/>
                <a:gd name="T79"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4" h="66">
                  <a:moveTo>
                    <a:pt x="36" y="0"/>
                  </a:moveTo>
                  <a:lnTo>
                    <a:pt x="36" y="0"/>
                  </a:lnTo>
                  <a:lnTo>
                    <a:pt x="22" y="4"/>
                  </a:lnTo>
                  <a:lnTo>
                    <a:pt x="16" y="6"/>
                  </a:lnTo>
                  <a:lnTo>
                    <a:pt x="10" y="10"/>
                  </a:lnTo>
                  <a:lnTo>
                    <a:pt x="10" y="10"/>
                  </a:lnTo>
                  <a:lnTo>
                    <a:pt x="6" y="14"/>
                  </a:lnTo>
                  <a:lnTo>
                    <a:pt x="4" y="20"/>
                  </a:lnTo>
                  <a:lnTo>
                    <a:pt x="2" y="26"/>
                  </a:lnTo>
                  <a:lnTo>
                    <a:pt x="0" y="34"/>
                  </a:lnTo>
                  <a:lnTo>
                    <a:pt x="0" y="34"/>
                  </a:lnTo>
                  <a:lnTo>
                    <a:pt x="2" y="40"/>
                  </a:lnTo>
                  <a:lnTo>
                    <a:pt x="4" y="46"/>
                  </a:lnTo>
                  <a:lnTo>
                    <a:pt x="6" y="52"/>
                  </a:lnTo>
                  <a:lnTo>
                    <a:pt x="10" y="58"/>
                  </a:lnTo>
                  <a:lnTo>
                    <a:pt x="10" y="58"/>
                  </a:lnTo>
                  <a:lnTo>
                    <a:pt x="16" y="62"/>
                  </a:lnTo>
                  <a:lnTo>
                    <a:pt x="22" y="64"/>
                  </a:lnTo>
                  <a:lnTo>
                    <a:pt x="28" y="66"/>
                  </a:lnTo>
                  <a:lnTo>
                    <a:pt x="36" y="66"/>
                  </a:lnTo>
                  <a:lnTo>
                    <a:pt x="36" y="66"/>
                  </a:lnTo>
                  <a:lnTo>
                    <a:pt x="44" y="66"/>
                  </a:lnTo>
                  <a:lnTo>
                    <a:pt x="52" y="64"/>
                  </a:lnTo>
                  <a:lnTo>
                    <a:pt x="58" y="62"/>
                  </a:lnTo>
                  <a:lnTo>
                    <a:pt x="64" y="58"/>
                  </a:lnTo>
                  <a:lnTo>
                    <a:pt x="64" y="58"/>
                  </a:lnTo>
                  <a:lnTo>
                    <a:pt x="68" y="52"/>
                  </a:lnTo>
                  <a:lnTo>
                    <a:pt x="70" y="46"/>
                  </a:lnTo>
                  <a:lnTo>
                    <a:pt x="72" y="40"/>
                  </a:lnTo>
                  <a:lnTo>
                    <a:pt x="74" y="34"/>
                  </a:lnTo>
                  <a:lnTo>
                    <a:pt x="74" y="34"/>
                  </a:lnTo>
                  <a:lnTo>
                    <a:pt x="72" y="26"/>
                  </a:lnTo>
                  <a:lnTo>
                    <a:pt x="70" y="20"/>
                  </a:lnTo>
                  <a:lnTo>
                    <a:pt x="68" y="14"/>
                  </a:lnTo>
                  <a:lnTo>
                    <a:pt x="64" y="10"/>
                  </a:lnTo>
                  <a:lnTo>
                    <a:pt x="64" y="10"/>
                  </a:lnTo>
                  <a:lnTo>
                    <a:pt x="58" y="6"/>
                  </a:lnTo>
                  <a:lnTo>
                    <a:pt x="52" y="4"/>
                  </a:lnTo>
                  <a:lnTo>
                    <a:pt x="36" y="0"/>
                  </a:lnTo>
                  <a:lnTo>
                    <a:pt x="3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7">
              <a:extLst>
                <a:ext uri="{FF2B5EF4-FFF2-40B4-BE49-F238E27FC236}">
                  <a16:creationId xmlns:a16="http://schemas.microsoft.com/office/drawing/2014/main" id="{20E604A5-694F-D544-A24C-3C2D514CD3F1}"/>
                </a:ext>
              </a:extLst>
            </p:cNvPr>
            <p:cNvSpPr>
              <a:spLocks/>
            </p:cNvSpPr>
            <p:nvPr/>
          </p:nvSpPr>
          <p:spPr bwMode="auto">
            <a:xfrm>
              <a:off x="2006600" y="701675"/>
              <a:ext cx="292100" cy="330200"/>
            </a:xfrm>
            <a:custGeom>
              <a:avLst/>
              <a:gdLst>
                <a:gd name="T0" fmla="*/ 160 w 184"/>
                <a:gd name="T1" fmla="*/ 18 h 208"/>
                <a:gd name="T2" fmla="*/ 132 w 184"/>
                <a:gd name="T3" fmla="*/ 4 h 208"/>
                <a:gd name="T4" fmla="*/ 94 w 184"/>
                <a:gd name="T5" fmla="*/ 0 h 208"/>
                <a:gd name="T6" fmla="*/ 64 w 184"/>
                <a:gd name="T7" fmla="*/ 2 h 208"/>
                <a:gd name="T8" fmla="*/ 40 w 184"/>
                <a:gd name="T9" fmla="*/ 8 h 208"/>
                <a:gd name="T10" fmla="*/ 0 w 184"/>
                <a:gd name="T11" fmla="*/ 26 h 208"/>
                <a:gd name="T12" fmla="*/ 24 w 184"/>
                <a:gd name="T13" fmla="*/ 70 h 208"/>
                <a:gd name="T14" fmla="*/ 36 w 184"/>
                <a:gd name="T15" fmla="*/ 62 h 208"/>
                <a:gd name="T16" fmla="*/ 52 w 184"/>
                <a:gd name="T17" fmla="*/ 54 h 208"/>
                <a:gd name="T18" fmla="*/ 68 w 184"/>
                <a:gd name="T19" fmla="*/ 50 h 208"/>
                <a:gd name="T20" fmla="*/ 84 w 184"/>
                <a:gd name="T21" fmla="*/ 48 h 208"/>
                <a:gd name="T22" fmla="*/ 110 w 184"/>
                <a:gd name="T23" fmla="*/ 52 h 208"/>
                <a:gd name="T24" fmla="*/ 116 w 184"/>
                <a:gd name="T25" fmla="*/ 56 h 208"/>
                <a:gd name="T26" fmla="*/ 122 w 184"/>
                <a:gd name="T27" fmla="*/ 66 h 208"/>
                <a:gd name="T28" fmla="*/ 124 w 184"/>
                <a:gd name="T29" fmla="*/ 78 h 208"/>
                <a:gd name="T30" fmla="*/ 118 w 184"/>
                <a:gd name="T31" fmla="*/ 96 h 208"/>
                <a:gd name="T32" fmla="*/ 112 w 184"/>
                <a:gd name="T33" fmla="*/ 104 h 208"/>
                <a:gd name="T34" fmla="*/ 102 w 184"/>
                <a:gd name="T35" fmla="*/ 110 h 208"/>
                <a:gd name="T36" fmla="*/ 84 w 184"/>
                <a:gd name="T37" fmla="*/ 124 h 208"/>
                <a:gd name="T38" fmla="*/ 66 w 184"/>
                <a:gd name="T39" fmla="*/ 142 h 208"/>
                <a:gd name="T40" fmla="*/ 58 w 184"/>
                <a:gd name="T41" fmla="*/ 154 h 208"/>
                <a:gd name="T42" fmla="*/ 54 w 184"/>
                <a:gd name="T43" fmla="*/ 168 h 208"/>
                <a:gd name="T44" fmla="*/ 52 w 184"/>
                <a:gd name="T45" fmla="*/ 208 h 208"/>
                <a:gd name="T46" fmla="*/ 102 w 184"/>
                <a:gd name="T47" fmla="*/ 208 h 208"/>
                <a:gd name="T48" fmla="*/ 108 w 184"/>
                <a:gd name="T49" fmla="*/ 180 h 208"/>
                <a:gd name="T50" fmla="*/ 114 w 184"/>
                <a:gd name="T51" fmla="*/ 168 h 208"/>
                <a:gd name="T52" fmla="*/ 124 w 184"/>
                <a:gd name="T53" fmla="*/ 160 h 208"/>
                <a:gd name="T54" fmla="*/ 144 w 184"/>
                <a:gd name="T55" fmla="*/ 146 h 208"/>
                <a:gd name="T56" fmla="*/ 162 w 184"/>
                <a:gd name="T57" fmla="*/ 130 h 208"/>
                <a:gd name="T58" fmla="*/ 172 w 184"/>
                <a:gd name="T59" fmla="*/ 120 h 208"/>
                <a:gd name="T60" fmla="*/ 178 w 184"/>
                <a:gd name="T61" fmla="*/ 106 h 208"/>
                <a:gd name="T62" fmla="*/ 184 w 184"/>
                <a:gd name="T63" fmla="*/ 70 h 208"/>
                <a:gd name="T64" fmla="*/ 182 w 184"/>
                <a:gd name="T65" fmla="*/ 54 h 208"/>
                <a:gd name="T66" fmla="*/ 170 w 184"/>
                <a:gd name="T67" fmla="*/ 30 h 208"/>
                <a:gd name="T68" fmla="*/ 160 w 184"/>
                <a:gd name="T69" fmla="*/ 18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84" h="208">
                  <a:moveTo>
                    <a:pt x="160" y="18"/>
                  </a:moveTo>
                  <a:lnTo>
                    <a:pt x="160" y="18"/>
                  </a:lnTo>
                  <a:lnTo>
                    <a:pt x="146" y="10"/>
                  </a:lnTo>
                  <a:lnTo>
                    <a:pt x="132" y="4"/>
                  </a:lnTo>
                  <a:lnTo>
                    <a:pt x="114" y="0"/>
                  </a:lnTo>
                  <a:lnTo>
                    <a:pt x="94" y="0"/>
                  </a:lnTo>
                  <a:lnTo>
                    <a:pt x="94" y="0"/>
                  </a:lnTo>
                  <a:lnTo>
                    <a:pt x="64" y="2"/>
                  </a:lnTo>
                  <a:lnTo>
                    <a:pt x="40" y="8"/>
                  </a:lnTo>
                  <a:lnTo>
                    <a:pt x="40" y="8"/>
                  </a:lnTo>
                  <a:lnTo>
                    <a:pt x="18" y="16"/>
                  </a:lnTo>
                  <a:lnTo>
                    <a:pt x="0" y="26"/>
                  </a:lnTo>
                  <a:lnTo>
                    <a:pt x="24" y="70"/>
                  </a:lnTo>
                  <a:lnTo>
                    <a:pt x="24" y="70"/>
                  </a:lnTo>
                  <a:lnTo>
                    <a:pt x="36" y="62"/>
                  </a:lnTo>
                  <a:lnTo>
                    <a:pt x="36" y="62"/>
                  </a:lnTo>
                  <a:lnTo>
                    <a:pt x="52" y="54"/>
                  </a:lnTo>
                  <a:lnTo>
                    <a:pt x="52" y="54"/>
                  </a:lnTo>
                  <a:lnTo>
                    <a:pt x="68" y="50"/>
                  </a:lnTo>
                  <a:lnTo>
                    <a:pt x="68" y="50"/>
                  </a:lnTo>
                  <a:lnTo>
                    <a:pt x="84" y="48"/>
                  </a:lnTo>
                  <a:lnTo>
                    <a:pt x="84" y="48"/>
                  </a:lnTo>
                  <a:lnTo>
                    <a:pt x="104" y="50"/>
                  </a:lnTo>
                  <a:lnTo>
                    <a:pt x="110" y="52"/>
                  </a:lnTo>
                  <a:lnTo>
                    <a:pt x="116" y="56"/>
                  </a:lnTo>
                  <a:lnTo>
                    <a:pt x="116" y="56"/>
                  </a:lnTo>
                  <a:lnTo>
                    <a:pt x="120" y="60"/>
                  </a:lnTo>
                  <a:lnTo>
                    <a:pt x="122" y="66"/>
                  </a:lnTo>
                  <a:lnTo>
                    <a:pt x="124" y="78"/>
                  </a:lnTo>
                  <a:lnTo>
                    <a:pt x="124" y="78"/>
                  </a:lnTo>
                  <a:lnTo>
                    <a:pt x="122" y="88"/>
                  </a:lnTo>
                  <a:lnTo>
                    <a:pt x="118" y="96"/>
                  </a:lnTo>
                  <a:lnTo>
                    <a:pt x="118" y="96"/>
                  </a:lnTo>
                  <a:lnTo>
                    <a:pt x="112" y="104"/>
                  </a:lnTo>
                  <a:lnTo>
                    <a:pt x="102" y="110"/>
                  </a:lnTo>
                  <a:lnTo>
                    <a:pt x="102" y="110"/>
                  </a:lnTo>
                  <a:lnTo>
                    <a:pt x="84" y="124"/>
                  </a:lnTo>
                  <a:lnTo>
                    <a:pt x="84" y="124"/>
                  </a:lnTo>
                  <a:lnTo>
                    <a:pt x="74" y="132"/>
                  </a:lnTo>
                  <a:lnTo>
                    <a:pt x="66" y="142"/>
                  </a:lnTo>
                  <a:lnTo>
                    <a:pt x="66" y="142"/>
                  </a:lnTo>
                  <a:lnTo>
                    <a:pt x="58" y="154"/>
                  </a:lnTo>
                  <a:lnTo>
                    <a:pt x="54" y="168"/>
                  </a:lnTo>
                  <a:lnTo>
                    <a:pt x="54" y="168"/>
                  </a:lnTo>
                  <a:lnTo>
                    <a:pt x="50" y="186"/>
                  </a:lnTo>
                  <a:lnTo>
                    <a:pt x="52" y="208"/>
                  </a:lnTo>
                  <a:lnTo>
                    <a:pt x="102" y="208"/>
                  </a:lnTo>
                  <a:lnTo>
                    <a:pt x="102" y="208"/>
                  </a:lnTo>
                  <a:lnTo>
                    <a:pt x="104" y="192"/>
                  </a:lnTo>
                  <a:lnTo>
                    <a:pt x="108" y="180"/>
                  </a:lnTo>
                  <a:lnTo>
                    <a:pt x="108" y="180"/>
                  </a:lnTo>
                  <a:lnTo>
                    <a:pt x="114" y="168"/>
                  </a:lnTo>
                  <a:lnTo>
                    <a:pt x="124" y="160"/>
                  </a:lnTo>
                  <a:lnTo>
                    <a:pt x="124" y="160"/>
                  </a:lnTo>
                  <a:lnTo>
                    <a:pt x="144" y="146"/>
                  </a:lnTo>
                  <a:lnTo>
                    <a:pt x="144" y="146"/>
                  </a:lnTo>
                  <a:lnTo>
                    <a:pt x="154" y="138"/>
                  </a:lnTo>
                  <a:lnTo>
                    <a:pt x="162" y="130"/>
                  </a:lnTo>
                  <a:lnTo>
                    <a:pt x="162" y="130"/>
                  </a:lnTo>
                  <a:lnTo>
                    <a:pt x="172" y="120"/>
                  </a:lnTo>
                  <a:lnTo>
                    <a:pt x="178" y="106"/>
                  </a:lnTo>
                  <a:lnTo>
                    <a:pt x="178" y="106"/>
                  </a:lnTo>
                  <a:lnTo>
                    <a:pt x="182" y="90"/>
                  </a:lnTo>
                  <a:lnTo>
                    <a:pt x="184" y="70"/>
                  </a:lnTo>
                  <a:lnTo>
                    <a:pt x="184" y="70"/>
                  </a:lnTo>
                  <a:lnTo>
                    <a:pt x="182" y="54"/>
                  </a:lnTo>
                  <a:lnTo>
                    <a:pt x="178" y="42"/>
                  </a:lnTo>
                  <a:lnTo>
                    <a:pt x="170" y="30"/>
                  </a:lnTo>
                  <a:lnTo>
                    <a:pt x="160" y="18"/>
                  </a:lnTo>
                  <a:lnTo>
                    <a:pt x="160"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9" name="Group 18">
            <a:extLst>
              <a:ext uri="{FF2B5EF4-FFF2-40B4-BE49-F238E27FC236}">
                <a16:creationId xmlns:a16="http://schemas.microsoft.com/office/drawing/2014/main" id="{5CDE4001-E0FA-7345-B23E-1777557F4A29}"/>
              </a:ext>
            </a:extLst>
          </p:cNvPr>
          <p:cNvGrpSpPr/>
          <p:nvPr/>
        </p:nvGrpSpPr>
        <p:grpSpPr>
          <a:xfrm>
            <a:off x="266700" y="992104"/>
            <a:ext cx="420867" cy="515901"/>
            <a:chOff x="1752600" y="533400"/>
            <a:chExt cx="787400" cy="965200"/>
          </a:xfrm>
          <a:solidFill>
            <a:schemeClr val="tx1"/>
          </a:solidFill>
        </p:grpSpPr>
        <p:sp>
          <p:nvSpPr>
            <p:cNvPr id="20" name="Freeform 5">
              <a:extLst>
                <a:ext uri="{FF2B5EF4-FFF2-40B4-BE49-F238E27FC236}">
                  <a16:creationId xmlns:a16="http://schemas.microsoft.com/office/drawing/2014/main" id="{FA420F99-6D34-B042-939D-50514C5176B3}"/>
                </a:ext>
              </a:extLst>
            </p:cNvPr>
            <p:cNvSpPr>
              <a:spLocks noEditPoints="1"/>
            </p:cNvSpPr>
            <p:nvPr/>
          </p:nvSpPr>
          <p:spPr bwMode="auto">
            <a:xfrm>
              <a:off x="1752600" y="533400"/>
              <a:ext cx="787400" cy="965200"/>
            </a:xfrm>
            <a:custGeom>
              <a:avLst/>
              <a:gdLst>
                <a:gd name="T0" fmla="*/ 0 w 496"/>
                <a:gd name="T1" fmla="*/ 390 h 608"/>
                <a:gd name="T2" fmla="*/ 2 w 496"/>
                <a:gd name="T3" fmla="*/ 410 h 608"/>
                <a:gd name="T4" fmla="*/ 18 w 496"/>
                <a:gd name="T5" fmla="*/ 448 h 608"/>
                <a:gd name="T6" fmla="*/ 46 w 496"/>
                <a:gd name="T7" fmla="*/ 476 h 608"/>
                <a:gd name="T8" fmla="*/ 84 w 496"/>
                <a:gd name="T9" fmla="*/ 492 h 608"/>
                <a:gd name="T10" fmla="*/ 198 w 496"/>
                <a:gd name="T11" fmla="*/ 494 h 608"/>
                <a:gd name="T12" fmla="*/ 318 w 496"/>
                <a:gd name="T13" fmla="*/ 598 h 608"/>
                <a:gd name="T14" fmla="*/ 334 w 496"/>
                <a:gd name="T15" fmla="*/ 606 h 608"/>
                <a:gd name="T16" fmla="*/ 346 w 496"/>
                <a:gd name="T17" fmla="*/ 608 h 608"/>
                <a:gd name="T18" fmla="*/ 352 w 496"/>
                <a:gd name="T19" fmla="*/ 608 h 608"/>
                <a:gd name="T20" fmla="*/ 366 w 496"/>
                <a:gd name="T21" fmla="*/ 602 h 608"/>
                <a:gd name="T22" fmla="*/ 376 w 496"/>
                <a:gd name="T23" fmla="*/ 592 h 608"/>
                <a:gd name="T24" fmla="*/ 382 w 496"/>
                <a:gd name="T25" fmla="*/ 576 h 608"/>
                <a:gd name="T26" fmla="*/ 382 w 496"/>
                <a:gd name="T27" fmla="*/ 494 h 608"/>
                <a:gd name="T28" fmla="*/ 390 w 496"/>
                <a:gd name="T29" fmla="*/ 494 h 608"/>
                <a:gd name="T30" fmla="*/ 432 w 496"/>
                <a:gd name="T31" fmla="*/ 486 h 608"/>
                <a:gd name="T32" fmla="*/ 464 w 496"/>
                <a:gd name="T33" fmla="*/ 464 h 608"/>
                <a:gd name="T34" fmla="*/ 488 w 496"/>
                <a:gd name="T35" fmla="*/ 430 h 608"/>
                <a:gd name="T36" fmla="*/ 496 w 496"/>
                <a:gd name="T37" fmla="*/ 390 h 608"/>
                <a:gd name="T38" fmla="*/ 496 w 496"/>
                <a:gd name="T39" fmla="*/ 104 h 608"/>
                <a:gd name="T40" fmla="*/ 488 w 496"/>
                <a:gd name="T41" fmla="*/ 64 h 608"/>
                <a:gd name="T42" fmla="*/ 464 w 496"/>
                <a:gd name="T43" fmla="*/ 30 h 608"/>
                <a:gd name="T44" fmla="*/ 432 w 496"/>
                <a:gd name="T45" fmla="*/ 8 h 608"/>
                <a:gd name="T46" fmla="*/ 390 w 496"/>
                <a:gd name="T47" fmla="*/ 0 h 608"/>
                <a:gd name="T48" fmla="*/ 106 w 496"/>
                <a:gd name="T49" fmla="*/ 0 h 608"/>
                <a:gd name="T50" fmla="*/ 64 w 496"/>
                <a:gd name="T51" fmla="*/ 8 h 608"/>
                <a:gd name="T52" fmla="*/ 32 w 496"/>
                <a:gd name="T53" fmla="*/ 30 h 608"/>
                <a:gd name="T54" fmla="*/ 8 w 496"/>
                <a:gd name="T55" fmla="*/ 64 h 608"/>
                <a:gd name="T56" fmla="*/ 0 w 496"/>
                <a:gd name="T57" fmla="*/ 104 h 608"/>
                <a:gd name="T58" fmla="*/ 54 w 496"/>
                <a:gd name="T59" fmla="*/ 104 h 608"/>
                <a:gd name="T60" fmla="*/ 56 w 496"/>
                <a:gd name="T61" fmla="*/ 94 h 608"/>
                <a:gd name="T62" fmla="*/ 62 w 496"/>
                <a:gd name="T63" fmla="*/ 76 h 608"/>
                <a:gd name="T64" fmla="*/ 76 w 496"/>
                <a:gd name="T65" fmla="*/ 62 h 608"/>
                <a:gd name="T66" fmla="*/ 94 w 496"/>
                <a:gd name="T67" fmla="*/ 54 h 608"/>
                <a:gd name="T68" fmla="*/ 390 w 496"/>
                <a:gd name="T69" fmla="*/ 52 h 608"/>
                <a:gd name="T70" fmla="*/ 402 w 496"/>
                <a:gd name="T71" fmla="*/ 54 h 608"/>
                <a:gd name="T72" fmla="*/ 420 w 496"/>
                <a:gd name="T73" fmla="*/ 62 h 608"/>
                <a:gd name="T74" fmla="*/ 434 w 496"/>
                <a:gd name="T75" fmla="*/ 76 h 608"/>
                <a:gd name="T76" fmla="*/ 440 w 496"/>
                <a:gd name="T77" fmla="*/ 94 h 608"/>
                <a:gd name="T78" fmla="*/ 442 w 496"/>
                <a:gd name="T79" fmla="*/ 390 h 608"/>
                <a:gd name="T80" fmla="*/ 440 w 496"/>
                <a:gd name="T81" fmla="*/ 400 h 608"/>
                <a:gd name="T82" fmla="*/ 434 w 496"/>
                <a:gd name="T83" fmla="*/ 418 h 608"/>
                <a:gd name="T84" fmla="*/ 420 w 496"/>
                <a:gd name="T85" fmla="*/ 432 h 608"/>
                <a:gd name="T86" fmla="*/ 402 w 496"/>
                <a:gd name="T87" fmla="*/ 440 h 608"/>
                <a:gd name="T88" fmla="*/ 328 w 496"/>
                <a:gd name="T89" fmla="*/ 440 h 608"/>
                <a:gd name="T90" fmla="*/ 218 w 496"/>
                <a:gd name="T91" fmla="*/ 440 h 608"/>
                <a:gd name="T92" fmla="*/ 106 w 496"/>
                <a:gd name="T93" fmla="*/ 440 h 608"/>
                <a:gd name="T94" fmla="*/ 86 w 496"/>
                <a:gd name="T95" fmla="*/ 436 h 608"/>
                <a:gd name="T96" fmla="*/ 70 w 496"/>
                <a:gd name="T97" fmla="*/ 426 h 608"/>
                <a:gd name="T98" fmla="*/ 58 w 496"/>
                <a:gd name="T99" fmla="*/ 410 h 608"/>
                <a:gd name="T100" fmla="*/ 54 w 496"/>
                <a:gd name="T101" fmla="*/ 390 h 6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96" h="608">
                  <a:moveTo>
                    <a:pt x="0" y="104"/>
                  </a:moveTo>
                  <a:lnTo>
                    <a:pt x="0" y="390"/>
                  </a:lnTo>
                  <a:lnTo>
                    <a:pt x="0" y="390"/>
                  </a:lnTo>
                  <a:lnTo>
                    <a:pt x="2" y="410"/>
                  </a:lnTo>
                  <a:lnTo>
                    <a:pt x="8" y="430"/>
                  </a:lnTo>
                  <a:lnTo>
                    <a:pt x="18" y="448"/>
                  </a:lnTo>
                  <a:lnTo>
                    <a:pt x="32" y="464"/>
                  </a:lnTo>
                  <a:lnTo>
                    <a:pt x="46" y="476"/>
                  </a:lnTo>
                  <a:lnTo>
                    <a:pt x="64" y="486"/>
                  </a:lnTo>
                  <a:lnTo>
                    <a:pt x="84" y="492"/>
                  </a:lnTo>
                  <a:lnTo>
                    <a:pt x="106" y="494"/>
                  </a:lnTo>
                  <a:lnTo>
                    <a:pt x="198" y="494"/>
                  </a:lnTo>
                  <a:lnTo>
                    <a:pt x="318" y="598"/>
                  </a:lnTo>
                  <a:lnTo>
                    <a:pt x="318" y="598"/>
                  </a:lnTo>
                  <a:lnTo>
                    <a:pt x="326" y="602"/>
                  </a:lnTo>
                  <a:lnTo>
                    <a:pt x="334" y="606"/>
                  </a:lnTo>
                  <a:lnTo>
                    <a:pt x="340" y="608"/>
                  </a:lnTo>
                  <a:lnTo>
                    <a:pt x="346" y="608"/>
                  </a:lnTo>
                  <a:lnTo>
                    <a:pt x="346" y="608"/>
                  </a:lnTo>
                  <a:lnTo>
                    <a:pt x="352" y="608"/>
                  </a:lnTo>
                  <a:lnTo>
                    <a:pt x="360" y="606"/>
                  </a:lnTo>
                  <a:lnTo>
                    <a:pt x="366" y="602"/>
                  </a:lnTo>
                  <a:lnTo>
                    <a:pt x="372" y="598"/>
                  </a:lnTo>
                  <a:lnTo>
                    <a:pt x="376" y="592"/>
                  </a:lnTo>
                  <a:lnTo>
                    <a:pt x="380" y="586"/>
                  </a:lnTo>
                  <a:lnTo>
                    <a:pt x="382" y="576"/>
                  </a:lnTo>
                  <a:lnTo>
                    <a:pt x="382" y="568"/>
                  </a:lnTo>
                  <a:lnTo>
                    <a:pt x="382" y="494"/>
                  </a:lnTo>
                  <a:lnTo>
                    <a:pt x="390" y="494"/>
                  </a:lnTo>
                  <a:lnTo>
                    <a:pt x="390" y="494"/>
                  </a:lnTo>
                  <a:lnTo>
                    <a:pt x="412" y="492"/>
                  </a:lnTo>
                  <a:lnTo>
                    <a:pt x="432" y="486"/>
                  </a:lnTo>
                  <a:lnTo>
                    <a:pt x="450" y="476"/>
                  </a:lnTo>
                  <a:lnTo>
                    <a:pt x="464" y="464"/>
                  </a:lnTo>
                  <a:lnTo>
                    <a:pt x="478" y="448"/>
                  </a:lnTo>
                  <a:lnTo>
                    <a:pt x="488" y="430"/>
                  </a:lnTo>
                  <a:lnTo>
                    <a:pt x="494" y="410"/>
                  </a:lnTo>
                  <a:lnTo>
                    <a:pt x="496" y="390"/>
                  </a:lnTo>
                  <a:lnTo>
                    <a:pt x="496" y="104"/>
                  </a:lnTo>
                  <a:lnTo>
                    <a:pt x="496" y="104"/>
                  </a:lnTo>
                  <a:lnTo>
                    <a:pt x="494" y="82"/>
                  </a:lnTo>
                  <a:lnTo>
                    <a:pt x="488" y="64"/>
                  </a:lnTo>
                  <a:lnTo>
                    <a:pt x="478" y="46"/>
                  </a:lnTo>
                  <a:lnTo>
                    <a:pt x="464" y="30"/>
                  </a:lnTo>
                  <a:lnTo>
                    <a:pt x="450" y="18"/>
                  </a:lnTo>
                  <a:lnTo>
                    <a:pt x="432" y="8"/>
                  </a:lnTo>
                  <a:lnTo>
                    <a:pt x="412" y="2"/>
                  </a:lnTo>
                  <a:lnTo>
                    <a:pt x="390" y="0"/>
                  </a:lnTo>
                  <a:lnTo>
                    <a:pt x="106" y="0"/>
                  </a:lnTo>
                  <a:lnTo>
                    <a:pt x="106" y="0"/>
                  </a:lnTo>
                  <a:lnTo>
                    <a:pt x="84" y="2"/>
                  </a:lnTo>
                  <a:lnTo>
                    <a:pt x="64" y="8"/>
                  </a:lnTo>
                  <a:lnTo>
                    <a:pt x="46" y="18"/>
                  </a:lnTo>
                  <a:lnTo>
                    <a:pt x="32" y="30"/>
                  </a:lnTo>
                  <a:lnTo>
                    <a:pt x="18" y="46"/>
                  </a:lnTo>
                  <a:lnTo>
                    <a:pt x="8" y="64"/>
                  </a:lnTo>
                  <a:lnTo>
                    <a:pt x="2" y="82"/>
                  </a:lnTo>
                  <a:lnTo>
                    <a:pt x="0" y="104"/>
                  </a:lnTo>
                  <a:lnTo>
                    <a:pt x="0" y="104"/>
                  </a:lnTo>
                  <a:close/>
                  <a:moveTo>
                    <a:pt x="54" y="104"/>
                  </a:moveTo>
                  <a:lnTo>
                    <a:pt x="54" y="104"/>
                  </a:lnTo>
                  <a:lnTo>
                    <a:pt x="56" y="94"/>
                  </a:lnTo>
                  <a:lnTo>
                    <a:pt x="58" y="84"/>
                  </a:lnTo>
                  <a:lnTo>
                    <a:pt x="62" y="76"/>
                  </a:lnTo>
                  <a:lnTo>
                    <a:pt x="70" y="68"/>
                  </a:lnTo>
                  <a:lnTo>
                    <a:pt x="76" y="62"/>
                  </a:lnTo>
                  <a:lnTo>
                    <a:pt x="86" y="56"/>
                  </a:lnTo>
                  <a:lnTo>
                    <a:pt x="94" y="54"/>
                  </a:lnTo>
                  <a:lnTo>
                    <a:pt x="106" y="52"/>
                  </a:lnTo>
                  <a:lnTo>
                    <a:pt x="390" y="52"/>
                  </a:lnTo>
                  <a:lnTo>
                    <a:pt x="390" y="52"/>
                  </a:lnTo>
                  <a:lnTo>
                    <a:pt x="402" y="54"/>
                  </a:lnTo>
                  <a:lnTo>
                    <a:pt x="410" y="56"/>
                  </a:lnTo>
                  <a:lnTo>
                    <a:pt x="420" y="62"/>
                  </a:lnTo>
                  <a:lnTo>
                    <a:pt x="426" y="68"/>
                  </a:lnTo>
                  <a:lnTo>
                    <a:pt x="434" y="76"/>
                  </a:lnTo>
                  <a:lnTo>
                    <a:pt x="438" y="84"/>
                  </a:lnTo>
                  <a:lnTo>
                    <a:pt x="440" y="94"/>
                  </a:lnTo>
                  <a:lnTo>
                    <a:pt x="442" y="104"/>
                  </a:lnTo>
                  <a:lnTo>
                    <a:pt x="442" y="390"/>
                  </a:lnTo>
                  <a:lnTo>
                    <a:pt x="442" y="390"/>
                  </a:lnTo>
                  <a:lnTo>
                    <a:pt x="440" y="400"/>
                  </a:lnTo>
                  <a:lnTo>
                    <a:pt x="438" y="410"/>
                  </a:lnTo>
                  <a:lnTo>
                    <a:pt x="434" y="418"/>
                  </a:lnTo>
                  <a:lnTo>
                    <a:pt x="426" y="426"/>
                  </a:lnTo>
                  <a:lnTo>
                    <a:pt x="420" y="432"/>
                  </a:lnTo>
                  <a:lnTo>
                    <a:pt x="410" y="436"/>
                  </a:lnTo>
                  <a:lnTo>
                    <a:pt x="402" y="440"/>
                  </a:lnTo>
                  <a:lnTo>
                    <a:pt x="390" y="440"/>
                  </a:lnTo>
                  <a:lnTo>
                    <a:pt x="328" y="440"/>
                  </a:lnTo>
                  <a:lnTo>
                    <a:pt x="328" y="536"/>
                  </a:lnTo>
                  <a:lnTo>
                    <a:pt x="218" y="440"/>
                  </a:lnTo>
                  <a:lnTo>
                    <a:pt x="106" y="440"/>
                  </a:lnTo>
                  <a:lnTo>
                    <a:pt x="106" y="440"/>
                  </a:lnTo>
                  <a:lnTo>
                    <a:pt x="94" y="440"/>
                  </a:lnTo>
                  <a:lnTo>
                    <a:pt x="86" y="436"/>
                  </a:lnTo>
                  <a:lnTo>
                    <a:pt x="76" y="432"/>
                  </a:lnTo>
                  <a:lnTo>
                    <a:pt x="70" y="426"/>
                  </a:lnTo>
                  <a:lnTo>
                    <a:pt x="62" y="418"/>
                  </a:lnTo>
                  <a:lnTo>
                    <a:pt x="58" y="410"/>
                  </a:lnTo>
                  <a:lnTo>
                    <a:pt x="56" y="400"/>
                  </a:lnTo>
                  <a:lnTo>
                    <a:pt x="54" y="390"/>
                  </a:lnTo>
                  <a:lnTo>
                    <a:pt x="54" y="1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6">
              <a:extLst>
                <a:ext uri="{FF2B5EF4-FFF2-40B4-BE49-F238E27FC236}">
                  <a16:creationId xmlns:a16="http://schemas.microsoft.com/office/drawing/2014/main" id="{850D4248-AF28-F44E-8E85-59298873C49A}"/>
                </a:ext>
              </a:extLst>
            </p:cNvPr>
            <p:cNvSpPr>
              <a:spLocks/>
            </p:cNvSpPr>
            <p:nvPr/>
          </p:nvSpPr>
          <p:spPr bwMode="auto">
            <a:xfrm>
              <a:off x="2073275" y="1073150"/>
              <a:ext cx="117475" cy="104775"/>
            </a:xfrm>
            <a:custGeom>
              <a:avLst/>
              <a:gdLst>
                <a:gd name="T0" fmla="*/ 36 w 74"/>
                <a:gd name="T1" fmla="*/ 0 h 66"/>
                <a:gd name="T2" fmla="*/ 36 w 74"/>
                <a:gd name="T3" fmla="*/ 0 h 66"/>
                <a:gd name="T4" fmla="*/ 22 w 74"/>
                <a:gd name="T5" fmla="*/ 4 h 66"/>
                <a:gd name="T6" fmla="*/ 16 w 74"/>
                <a:gd name="T7" fmla="*/ 6 h 66"/>
                <a:gd name="T8" fmla="*/ 10 w 74"/>
                <a:gd name="T9" fmla="*/ 10 h 66"/>
                <a:gd name="T10" fmla="*/ 10 w 74"/>
                <a:gd name="T11" fmla="*/ 10 h 66"/>
                <a:gd name="T12" fmla="*/ 6 w 74"/>
                <a:gd name="T13" fmla="*/ 14 h 66"/>
                <a:gd name="T14" fmla="*/ 4 w 74"/>
                <a:gd name="T15" fmla="*/ 20 h 66"/>
                <a:gd name="T16" fmla="*/ 2 w 74"/>
                <a:gd name="T17" fmla="*/ 26 h 66"/>
                <a:gd name="T18" fmla="*/ 0 w 74"/>
                <a:gd name="T19" fmla="*/ 34 h 66"/>
                <a:gd name="T20" fmla="*/ 0 w 74"/>
                <a:gd name="T21" fmla="*/ 34 h 66"/>
                <a:gd name="T22" fmla="*/ 2 w 74"/>
                <a:gd name="T23" fmla="*/ 40 h 66"/>
                <a:gd name="T24" fmla="*/ 4 w 74"/>
                <a:gd name="T25" fmla="*/ 46 h 66"/>
                <a:gd name="T26" fmla="*/ 6 w 74"/>
                <a:gd name="T27" fmla="*/ 52 h 66"/>
                <a:gd name="T28" fmla="*/ 10 w 74"/>
                <a:gd name="T29" fmla="*/ 58 h 66"/>
                <a:gd name="T30" fmla="*/ 10 w 74"/>
                <a:gd name="T31" fmla="*/ 58 h 66"/>
                <a:gd name="T32" fmla="*/ 16 w 74"/>
                <a:gd name="T33" fmla="*/ 62 h 66"/>
                <a:gd name="T34" fmla="*/ 22 w 74"/>
                <a:gd name="T35" fmla="*/ 64 h 66"/>
                <a:gd name="T36" fmla="*/ 28 w 74"/>
                <a:gd name="T37" fmla="*/ 66 h 66"/>
                <a:gd name="T38" fmla="*/ 36 w 74"/>
                <a:gd name="T39" fmla="*/ 66 h 66"/>
                <a:gd name="T40" fmla="*/ 36 w 74"/>
                <a:gd name="T41" fmla="*/ 66 h 66"/>
                <a:gd name="T42" fmla="*/ 44 w 74"/>
                <a:gd name="T43" fmla="*/ 66 h 66"/>
                <a:gd name="T44" fmla="*/ 52 w 74"/>
                <a:gd name="T45" fmla="*/ 64 h 66"/>
                <a:gd name="T46" fmla="*/ 58 w 74"/>
                <a:gd name="T47" fmla="*/ 62 h 66"/>
                <a:gd name="T48" fmla="*/ 64 w 74"/>
                <a:gd name="T49" fmla="*/ 58 h 66"/>
                <a:gd name="T50" fmla="*/ 64 w 74"/>
                <a:gd name="T51" fmla="*/ 58 h 66"/>
                <a:gd name="T52" fmla="*/ 68 w 74"/>
                <a:gd name="T53" fmla="*/ 52 h 66"/>
                <a:gd name="T54" fmla="*/ 70 w 74"/>
                <a:gd name="T55" fmla="*/ 46 h 66"/>
                <a:gd name="T56" fmla="*/ 72 w 74"/>
                <a:gd name="T57" fmla="*/ 40 h 66"/>
                <a:gd name="T58" fmla="*/ 74 w 74"/>
                <a:gd name="T59" fmla="*/ 34 h 66"/>
                <a:gd name="T60" fmla="*/ 74 w 74"/>
                <a:gd name="T61" fmla="*/ 34 h 66"/>
                <a:gd name="T62" fmla="*/ 72 w 74"/>
                <a:gd name="T63" fmla="*/ 26 h 66"/>
                <a:gd name="T64" fmla="*/ 70 w 74"/>
                <a:gd name="T65" fmla="*/ 20 h 66"/>
                <a:gd name="T66" fmla="*/ 68 w 74"/>
                <a:gd name="T67" fmla="*/ 14 h 66"/>
                <a:gd name="T68" fmla="*/ 64 w 74"/>
                <a:gd name="T69" fmla="*/ 10 h 66"/>
                <a:gd name="T70" fmla="*/ 64 w 74"/>
                <a:gd name="T71" fmla="*/ 10 h 66"/>
                <a:gd name="T72" fmla="*/ 58 w 74"/>
                <a:gd name="T73" fmla="*/ 6 h 66"/>
                <a:gd name="T74" fmla="*/ 52 w 74"/>
                <a:gd name="T75" fmla="*/ 4 h 66"/>
                <a:gd name="T76" fmla="*/ 36 w 74"/>
                <a:gd name="T77" fmla="*/ 0 h 66"/>
                <a:gd name="T78" fmla="*/ 36 w 74"/>
                <a:gd name="T79"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4" h="66">
                  <a:moveTo>
                    <a:pt x="36" y="0"/>
                  </a:moveTo>
                  <a:lnTo>
                    <a:pt x="36" y="0"/>
                  </a:lnTo>
                  <a:lnTo>
                    <a:pt x="22" y="4"/>
                  </a:lnTo>
                  <a:lnTo>
                    <a:pt x="16" y="6"/>
                  </a:lnTo>
                  <a:lnTo>
                    <a:pt x="10" y="10"/>
                  </a:lnTo>
                  <a:lnTo>
                    <a:pt x="10" y="10"/>
                  </a:lnTo>
                  <a:lnTo>
                    <a:pt x="6" y="14"/>
                  </a:lnTo>
                  <a:lnTo>
                    <a:pt x="4" y="20"/>
                  </a:lnTo>
                  <a:lnTo>
                    <a:pt x="2" y="26"/>
                  </a:lnTo>
                  <a:lnTo>
                    <a:pt x="0" y="34"/>
                  </a:lnTo>
                  <a:lnTo>
                    <a:pt x="0" y="34"/>
                  </a:lnTo>
                  <a:lnTo>
                    <a:pt x="2" y="40"/>
                  </a:lnTo>
                  <a:lnTo>
                    <a:pt x="4" y="46"/>
                  </a:lnTo>
                  <a:lnTo>
                    <a:pt x="6" y="52"/>
                  </a:lnTo>
                  <a:lnTo>
                    <a:pt x="10" y="58"/>
                  </a:lnTo>
                  <a:lnTo>
                    <a:pt x="10" y="58"/>
                  </a:lnTo>
                  <a:lnTo>
                    <a:pt x="16" y="62"/>
                  </a:lnTo>
                  <a:lnTo>
                    <a:pt x="22" y="64"/>
                  </a:lnTo>
                  <a:lnTo>
                    <a:pt x="28" y="66"/>
                  </a:lnTo>
                  <a:lnTo>
                    <a:pt x="36" y="66"/>
                  </a:lnTo>
                  <a:lnTo>
                    <a:pt x="36" y="66"/>
                  </a:lnTo>
                  <a:lnTo>
                    <a:pt x="44" y="66"/>
                  </a:lnTo>
                  <a:lnTo>
                    <a:pt x="52" y="64"/>
                  </a:lnTo>
                  <a:lnTo>
                    <a:pt x="58" y="62"/>
                  </a:lnTo>
                  <a:lnTo>
                    <a:pt x="64" y="58"/>
                  </a:lnTo>
                  <a:lnTo>
                    <a:pt x="64" y="58"/>
                  </a:lnTo>
                  <a:lnTo>
                    <a:pt x="68" y="52"/>
                  </a:lnTo>
                  <a:lnTo>
                    <a:pt x="70" y="46"/>
                  </a:lnTo>
                  <a:lnTo>
                    <a:pt x="72" y="40"/>
                  </a:lnTo>
                  <a:lnTo>
                    <a:pt x="74" y="34"/>
                  </a:lnTo>
                  <a:lnTo>
                    <a:pt x="74" y="34"/>
                  </a:lnTo>
                  <a:lnTo>
                    <a:pt x="72" y="26"/>
                  </a:lnTo>
                  <a:lnTo>
                    <a:pt x="70" y="20"/>
                  </a:lnTo>
                  <a:lnTo>
                    <a:pt x="68" y="14"/>
                  </a:lnTo>
                  <a:lnTo>
                    <a:pt x="64" y="10"/>
                  </a:lnTo>
                  <a:lnTo>
                    <a:pt x="64" y="10"/>
                  </a:lnTo>
                  <a:lnTo>
                    <a:pt x="58" y="6"/>
                  </a:lnTo>
                  <a:lnTo>
                    <a:pt x="52" y="4"/>
                  </a:lnTo>
                  <a:lnTo>
                    <a:pt x="36" y="0"/>
                  </a:lnTo>
                  <a:lnTo>
                    <a:pt x="3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7">
              <a:extLst>
                <a:ext uri="{FF2B5EF4-FFF2-40B4-BE49-F238E27FC236}">
                  <a16:creationId xmlns:a16="http://schemas.microsoft.com/office/drawing/2014/main" id="{0042151F-7895-9543-9C39-9341369A4E41}"/>
                </a:ext>
              </a:extLst>
            </p:cNvPr>
            <p:cNvSpPr>
              <a:spLocks/>
            </p:cNvSpPr>
            <p:nvPr/>
          </p:nvSpPr>
          <p:spPr bwMode="auto">
            <a:xfrm>
              <a:off x="2006600" y="701675"/>
              <a:ext cx="292100" cy="330200"/>
            </a:xfrm>
            <a:custGeom>
              <a:avLst/>
              <a:gdLst>
                <a:gd name="T0" fmla="*/ 160 w 184"/>
                <a:gd name="T1" fmla="*/ 18 h 208"/>
                <a:gd name="T2" fmla="*/ 132 w 184"/>
                <a:gd name="T3" fmla="*/ 4 h 208"/>
                <a:gd name="T4" fmla="*/ 94 w 184"/>
                <a:gd name="T5" fmla="*/ 0 h 208"/>
                <a:gd name="T6" fmla="*/ 64 w 184"/>
                <a:gd name="T7" fmla="*/ 2 h 208"/>
                <a:gd name="T8" fmla="*/ 40 w 184"/>
                <a:gd name="T9" fmla="*/ 8 h 208"/>
                <a:gd name="T10" fmla="*/ 0 w 184"/>
                <a:gd name="T11" fmla="*/ 26 h 208"/>
                <a:gd name="T12" fmla="*/ 24 w 184"/>
                <a:gd name="T13" fmla="*/ 70 h 208"/>
                <a:gd name="T14" fmla="*/ 36 w 184"/>
                <a:gd name="T15" fmla="*/ 62 h 208"/>
                <a:gd name="T16" fmla="*/ 52 w 184"/>
                <a:gd name="T17" fmla="*/ 54 h 208"/>
                <a:gd name="T18" fmla="*/ 68 w 184"/>
                <a:gd name="T19" fmla="*/ 50 h 208"/>
                <a:gd name="T20" fmla="*/ 84 w 184"/>
                <a:gd name="T21" fmla="*/ 48 h 208"/>
                <a:gd name="T22" fmla="*/ 110 w 184"/>
                <a:gd name="T23" fmla="*/ 52 h 208"/>
                <a:gd name="T24" fmla="*/ 116 w 184"/>
                <a:gd name="T25" fmla="*/ 56 h 208"/>
                <a:gd name="T26" fmla="*/ 122 w 184"/>
                <a:gd name="T27" fmla="*/ 66 h 208"/>
                <a:gd name="T28" fmla="*/ 124 w 184"/>
                <a:gd name="T29" fmla="*/ 78 h 208"/>
                <a:gd name="T30" fmla="*/ 118 w 184"/>
                <a:gd name="T31" fmla="*/ 96 h 208"/>
                <a:gd name="T32" fmla="*/ 112 w 184"/>
                <a:gd name="T33" fmla="*/ 104 h 208"/>
                <a:gd name="T34" fmla="*/ 102 w 184"/>
                <a:gd name="T35" fmla="*/ 110 h 208"/>
                <a:gd name="T36" fmla="*/ 84 w 184"/>
                <a:gd name="T37" fmla="*/ 124 h 208"/>
                <a:gd name="T38" fmla="*/ 66 w 184"/>
                <a:gd name="T39" fmla="*/ 142 h 208"/>
                <a:gd name="T40" fmla="*/ 58 w 184"/>
                <a:gd name="T41" fmla="*/ 154 h 208"/>
                <a:gd name="T42" fmla="*/ 54 w 184"/>
                <a:gd name="T43" fmla="*/ 168 h 208"/>
                <a:gd name="T44" fmla="*/ 52 w 184"/>
                <a:gd name="T45" fmla="*/ 208 h 208"/>
                <a:gd name="T46" fmla="*/ 102 w 184"/>
                <a:gd name="T47" fmla="*/ 208 h 208"/>
                <a:gd name="T48" fmla="*/ 108 w 184"/>
                <a:gd name="T49" fmla="*/ 180 h 208"/>
                <a:gd name="T50" fmla="*/ 114 w 184"/>
                <a:gd name="T51" fmla="*/ 168 h 208"/>
                <a:gd name="T52" fmla="*/ 124 w 184"/>
                <a:gd name="T53" fmla="*/ 160 h 208"/>
                <a:gd name="T54" fmla="*/ 144 w 184"/>
                <a:gd name="T55" fmla="*/ 146 h 208"/>
                <a:gd name="T56" fmla="*/ 162 w 184"/>
                <a:gd name="T57" fmla="*/ 130 h 208"/>
                <a:gd name="T58" fmla="*/ 172 w 184"/>
                <a:gd name="T59" fmla="*/ 120 h 208"/>
                <a:gd name="T60" fmla="*/ 178 w 184"/>
                <a:gd name="T61" fmla="*/ 106 h 208"/>
                <a:gd name="T62" fmla="*/ 184 w 184"/>
                <a:gd name="T63" fmla="*/ 70 h 208"/>
                <a:gd name="T64" fmla="*/ 182 w 184"/>
                <a:gd name="T65" fmla="*/ 54 h 208"/>
                <a:gd name="T66" fmla="*/ 170 w 184"/>
                <a:gd name="T67" fmla="*/ 30 h 208"/>
                <a:gd name="T68" fmla="*/ 160 w 184"/>
                <a:gd name="T69" fmla="*/ 18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84" h="208">
                  <a:moveTo>
                    <a:pt x="160" y="18"/>
                  </a:moveTo>
                  <a:lnTo>
                    <a:pt x="160" y="18"/>
                  </a:lnTo>
                  <a:lnTo>
                    <a:pt x="146" y="10"/>
                  </a:lnTo>
                  <a:lnTo>
                    <a:pt x="132" y="4"/>
                  </a:lnTo>
                  <a:lnTo>
                    <a:pt x="114" y="0"/>
                  </a:lnTo>
                  <a:lnTo>
                    <a:pt x="94" y="0"/>
                  </a:lnTo>
                  <a:lnTo>
                    <a:pt x="94" y="0"/>
                  </a:lnTo>
                  <a:lnTo>
                    <a:pt x="64" y="2"/>
                  </a:lnTo>
                  <a:lnTo>
                    <a:pt x="40" y="8"/>
                  </a:lnTo>
                  <a:lnTo>
                    <a:pt x="40" y="8"/>
                  </a:lnTo>
                  <a:lnTo>
                    <a:pt x="18" y="16"/>
                  </a:lnTo>
                  <a:lnTo>
                    <a:pt x="0" y="26"/>
                  </a:lnTo>
                  <a:lnTo>
                    <a:pt x="24" y="70"/>
                  </a:lnTo>
                  <a:lnTo>
                    <a:pt x="24" y="70"/>
                  </a:lnTo>
                  <a:lnTo>
                    <a:pt x="36" y="62"/>
                  </a:lnTo>
                  <a:lnTo>
                    <a:pt x="36" y="62"/>
                  </a:lnTo>
                  <a:lnTo>
                    <a:pt x="52" y="54"/>
                  </a:lnTo>
                  <a:lnTo>
                    <a:pt x="52" y="54"/>
                  </a:lnTo>
                  <a:lnTo>
                    <a:pt x="68" y="50"/>
                  </a:lnTo>
                  <a:lnTo>
                    <a:pt x="68" y="50"/>
                  </a:lnTo>
                  <a:lnTo>
                    <a:pt x="84" y="48"/>
                  </a:lnTo>
                  <a:lnTo>
                    <a:pt x="84" y="48"/>
                  </a:lnTo>
                  <a:lnTo>
                    <a:pt x="104" y="50"/>
                  </a:lnTo>
                  <a:lnTo>
                    <a:pt x="110" y="52"/>
                  </a:lnTo>
                  <a:lnTo>
                    <a:pt x="116" y="56"/>
                  </a:lnTo>
                  <a:lnTo>
                    <a:pt x="116" y="56"/>
                  </a:lnTo>
                  <a:lnTo>
                    <a:pt x="120" y="60"/>
                  </a:lnTo>
                  <a:lnTo>
                    <a:pt x="122" y="66"/>
                  </a:lnTo>
                  <a:lnTo>
                    <a:pt x="124" y="78"/>
                  </a:lnTo>
                  <a:lnTo>
                    <a:pt x="124" y="78"/>
                  </a:lnTo>
                  <a:lnTo>
                    <a:pt x="122" y="88"/>
                  </a:lnTo>
                  <a:lnTo>
                    <a:pt x="118" y="96"/>
                  </a:lnTo>
                  <a:lnTo>
                    <a:pt x="118" y="96"/>
                  </a:lnTo>
                  <a:lnTo>
                    <a:pt x="112" y="104"/>
                  </a:lnTo>
                  <a:lnTo>
                    <a:pt x="102" y="110"/>
                  </a:lnTo>
                  <a:lnTo>
                    <a:pt x="102" y="110"/>
                  </a:lnTo>
                  <a:lnTo>
                    <a:pt x="84" y="124"/>
                  </a:lnTo>
                  <a:lnTo>
                    <a:pt x="84" y="124"/>
                  </a:lnTo>
                  <a:lnTo>
                    <a:pt x="74" y="132"/>
                  </a:lnTo>
                  <a:lnTo>
                    <a:pt x="66" y="142"/>
                  </a:lnTo>
                  <a:lnTo>
                    <a:pt x="66" y="142"/>
                  </a:lnTo>
                  <a:lnTo>
                    <a:pt x="58" y="154"/>
                  </a:lnTo>
                  <a:lnTo>
                    <a:pt x="54" y="168"/>
                  </a:lnTo>
                  <a:lnTo>
                    <a:pt x="54" y="168"/>
                  </a:lnTo>
                  <a:lnTo>
                    <a:pt x="50" y="186"/>
                  </a:lnTo>
                  <a:lnTo>
                    <a:pt x="52" y="208"/>
                  </a:lnTo>
                  <a:lnTo>
                    <a:pt x="102" y="208"/>
                  </a:lnTo>
                  <a:lnTo>
                    <a:pt x="102" y="208"/>
                  </a:lnTo>
                  <a:lnTo>
                    <a:pt x="104" y="192"/>
                  </a:lnTo>
                  <a:lnTo>
                    <a:pt x="108" y="180"/>
                  </a:lnTo>
                  <a:lnTo>
                    <a:pt x="108" y="180"/>
                  </a:lnTo>
                  <a:lnTo>
                    <a:pt x="114" y="168"/>
                  </a:lnTo>
                  <a:lnTo>
                    <a:pt x="124" y="160"/>
                  </a:lnTo>
                  <a:lnTo>
                    <a:pt x="124" y="160"/>
                  </a:lnTo>
                  <a:lnTo>
                    <a:pt x="144" y="146"/>
                  </a:lnTo>
                  <a:lnTo>
                    <a:pt x="144" y="146"/>
                  </a:lnTo>
                  <a:lnTo>
                    <a:pt x="154" y="138"/>
                  </a:lnTo>
                  <a:lnTo>
                    <a:pt x="162" y="130"/>
                  </a:lnTo>
                  <a:lnTo>
                    <a:pt x="162" y="130"/>
                  </a:lnTo>
                  <a:lnTo>
                    <a:pt x="172" y="120"/>
                  </a:lnTo>
                  <a:lnTo>
                    <a:pt x="178" y="106"/>
                  </a:lnTo>
                  <a:lnTo>
                    <a:pt x="178" y="106"/>
                  </a:lnTo>
                  <a:lnTo>
                    <a:pt x="182" y="90"/>
                  </a:lnTo>
                  <a:lnTo>
                    <a:pt x="184" y="70"/>
                  </a:lnTo>
                  <a:lnTo>
                    <a:pt x="184" y="70"/>
                  </a:lnTo>
                  <a:lnTo>
                    <a:pt x="182" y="54"/>
                  </a:lnTo>
                  <a:lnTo>
                    <a:pt x="178" y="42"/>
                  </a:lnTo>
                  <a:lnTo>
                    <a:pt x="170" y="30"/>
                  </a:lnTo>
                  <a:lnTo>
                    <a:pt x="160" y="18"/>
                  </a:lnTo>
                  <a:lnTo>
                    <a:pt x="160"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4239712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Chart Placeholder 11">
            <a:extLst>
              <a:ext uri="{FF2B5EF4-FFF2-40B4-BE49-F238E27FC236}">
                <a16:creationId xmlns:a16="http://schemas.microsoft.com/office/drawing/2014/main" id="{99E588BD-4B75-2445-B78F-1778DC4D33E1}"/>
              </a:ext>
            </a:extLst>
          </p:cNvPr>
          <p:cNvGraphicFramePr>
            <a:graphicFrameLocks noGrp="1"/>
          </p:cNvGraphicFramePr>
          <p:nvPr>
            <p:ph type="chart" sz="quarter" idx="19"/>
            <p:extLst>
              <p:ext uri="{D42A27DB-BD31-4B8C-83A1-F6EECF244321}">
                <p14:modId xmlns:p14="http://schemas.microsoft.com/office/powerpoint/2010/main" val="1460723893"/>
              </p:ext>
            </p:extLst>
          </p:nvPr>
        </p:nvGraphicFramePr>
        <p:xfrm>
          <a:off x="266700" y="1866900"/>
          <a:ext cx="8694420" cy="3754864"/>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FC324D9A-9E12-B341-BD05-C1815A9BA5B3}"/>
              </a:ext>
            </a:extLst>
          </p:cNvPr>
          <p:cNvSpPr>
            <a:spLocks noGrp="1"/>
          </p:cNvSpPr>
          <p:nvPr>
            <p:ph type="ctrTitle"/>
          </p:nvPr>
        </p:nvSpPr>
        <p:spPr>
          <a:xfrm>
            <a:off x="73152" y="0"/>
            <a:ext cx="9001000" cy="628410"/>
          </a:xfrm>
        </p:spPr>
        <p:txBody>
          <a:bodyPr/>
          <a:lstStyle/>
          <a:p>
            <a:r>
              <a:rPr lang="en-US" dirty="0"/>
              <a:t>One-Third of Adults Who Lost Coverage and Were Previously Covered Through the Individual Market Cited Affordability Concerns</a:t>
            </a:r>
          </a:p>
        </p:txBody>
      </p:sp>
      <p:sp>
        <p:nvSpPr>
          <p:cNvPr id="11" name="Text Placeholder 10">
            <a:extLst>
              <a:ext uri="{FF2B5EF4-FFF2-40B4-BE49-F238E27FC236}">
                <a16:creationId xmlns:a16="http://schemas.microsoft.com/office/drawing/2014/main" id="{4162E9CC-6D44-ED4B-A062-F5EC9FC3836F}"/>
              </a:ext>
            </a:extLst>
          </p:cNvPr>
          <p:cNvSpPr>
            <a:spLocks noGrp="1"/>
          </p:cNvSpPr>
          <p:nvPr>
            <p:ph type="body" sz="quarter" idx="22"/>
          </p:nvPr>
        </p:nvSpPr>
        <p:spPr>
          <a:xfrm>
            <a:off x="71500" y="5334000"/>
            <a:ext cx="9001063" cy="859086"/>
          </a:xfrm>
        </p:spPr>
        <p:txBody>
          <a:bodyPr/>
          <a:lstStyle/>
          <a:p>
            <a:r>
              <a:rPr lang="en-US" dirty="0"/>
              <a:t>* 4% percent of adults ages 19 to 64 who were uninsured at the time of the survey or uninsured in the past 12 months and were previously covered by a plan bought on their own or through the marketplace reported they lost or dropped their marketplace coverage because they couldn’t get the health care they needed, 2% reported it was because they didn’t think they needed it, and </a:t>
            </a:r>
            <a:br>
              <a:rPr lang="en-US" dirty="0"/>
            </a:br>
            <a:r>
              <a:rPr lang="en-US" dirty="0"/>
              <a:t>1% reported it was because they moved. Respondents who reported “some other reason” cited lack of knowledge about their coverage options, among other reasons.</a:t>
            </a:r>
          </a:p>
          <a:p>
            <a:r>
              <a:rPr lang="en-US" dirty="0"/>
              <a:t>Data: Commonwealth Fund Biennial Health Insurance Survey (2018).</a:t>
            </a:r>
          </a:p>
        </p:txBody>
      </p:sp>
      <p:sp>
        <p:nvSpPr>
          <p:cNvPr id="13" name="TextBox 12">
            <a:extLst>
              <a:ext uri="{FF2B5EF4-FFF2-40B4-BE49-F238E27FC236}">
                <a16:creationId xmlns:a16="http://schemas.microsoft.com/office/drawing/2014/main" id="{13BDA3FD-4F5F-6849-A613-88297B373ABB}"/>
              </a:ext>
            </a:extLst>
          </p:cNvPr>
          <p:cNvSpPr txBox="1"/>
          <p:nvPr/>
        </p:nvSpPr>
        <p:spPr>
          <a:xfrm>
            <a:off x="182880" y="1645920"/>
            <a:ext cx="8255941" cy="523220"/>
          </a:xfrm>
          <a:prstGeom prst="rect">
            <a:avLst/>
          </a:prstGeom>
          <a:noFill/>
        </p:spPr>
        <p:txBody>
          <a:bodyPr wrap="square" rtlCol="0">
            <a:spAutoFit/>
          </a:bodyPr>
          <a:lstStyle/>
          <a:p>
            <a:r>
              <a:rPr lang="en-US" sz="1400" i="1" dirty="0">
                <a:latin typeface="+mn-lt"/>
              </a:rPr>
              <a:t>Percent of adults ages 19–64 who were uninsured at the time of the survey or uninsured in the past 12 months and were previously covered by a plan bought through the marketplace or from an insurance company</a:t>
            </a:r>
          </a:p>
        </p:txBody>
      </p:sp>
      <p:sp>
        <p:nvSpPr>
          <p:cNvPr id="3" name="TextBox 2">
            <a:extLst>
              <a:ext uri="{FF2B5EF4-FFF2-40B4-BE49-F238E27FC236}">
                <a16:creationId xmlns:a16="http://schemas.microsoft.com/office/drawing/2014/main" id="{4FD2FCFF-5C80-4E96-88C7-C5646FADB9AE}"/>
              </a:ext>
            </a:extLst>
          </p:cNvPr>
          <p:cNvSpPr txBox="1"/>
          <p:nvPr/>
        </p:nvSpPr>
        <p:spPr>
          <a:xfrm>
            <a:off x="729993" y="914400"/>
            <a:ext cx="8418153" cy="369332"/>
          </a:xfrm>
          <a:prstGeom prst="rect">
            <a:avLst/>
          </a:prstGeom>
          <a:noFill/>
        </p:spPr>
        <p:txBody>
          <a:bodyPr wrap="square" rtlCol="0">
            <a:spAutoFit/>
          </a:bodyPr>
          <a:lstStyle/>
          <a:p>
            <a:r>
              <a:rPr lang="en-US" dirty="0">
                <a:latin typeface="+mn-lt"/>
              </a:rPr>
              <a:t>What was the </a:t>
            </a:r>
            <a:r>
              <a:rPr lang="en-US" i="1" dirty="0">
                <a:latin typeface="+mn-lt"/>
              </a:rPr>
              <a:t>main</a:t>
            </a:r>
            <a:r>
              <a:rPr lang="en-US" dirty="0">
                <a:latin typeface="+mn-lt"/>
              </a:rPr>
              <a:t> reason you lost or dropped your coverage?</a:t>
            </a:r>
          </a:p>
        </p:txBody>
      </p:sp>
      <p:grpSp>
        <p:nvGrpSpPr>
          <p:cNvPr id="7" name="Group 6">
            <a:extLst>
              <a:ext uri="{FF2B5EF4-FFF2-40B4-BE49-F238E27FC236}">
                <a16:creationId xmlns:a16="http://schemas.microsoft.com/office/drawing/2014/main" id="{3CF475DB-2EB9-BC46-B250-F6645012DD4C}"/>
              </a:ext>
            </a:extLst>
          </p:cNvPr>
          <p:cNvGrpSpPr/>
          <p:nvPr/>
        </p:nvGrpSpPr>
        <p:grpSpPr>
          <a:xfrm>
            <a:off x="266700" y="876300"/>
            <a:ext cx="420867" cy="515901"/>
            <a:chOff x="1752600" y="533400"/>
            <a:chExt cx="787400" cy="965200"/>
          </a:xfrm>
          <a:solidFill>
            <a:schemeClr val="tx1"/>
          </a:solidFill>
        </p:grpSpPr>
        <p:sp>
          <p:nvSpPr>
            <p:cNvPr id="8" name="Freeform 5">
              <a:extLst>
                <a:ext uri="{FF2B5EF4-FFF2-40B4-BE49-F238E27FC236}">
                  <a16:creationId xmlns:a16="http://schemas.microsoft.com/office/drawing/2014/main" id="{CB00CBBD-E8FB-1A47-997E-A5CAD0A44A00}"/>
                </a:ext>
              </a:extLst>
            </p:cNvPr>
            <p:cNvSpPr>
              <a:spLocks noEditPoints="1"/>
            </p:cNvSpPr>
            <p:nvPr/>
          </p:nvSpPr>
          <p:spPr bwMode="auto">
            <a:xfrm>
              <a:off x="1752600" y="533400"/>
              <a:ext cx="787400" cy="965200"/>
            </a:xfrm>
            <a:custGeom>
              <a:avLst/>
              <a:gdLst>
                <a:gd name="T0" fmla="*/ 0 w 496"/>
                <a:gd name="T1" fmla="*/ 390 h 608"/>
                <a:gd name="T2" fmla="*/ 2 w 496"/>
                <a:gd name="T3" fmla="*/ 410 h 608"/>
                <a:gd name="T4" fmla="*/ 18 w 496"/>
                <a:gd name="T5" fmla="*/ 448 h 608"/>
                <a:gd name="T6" fmla="*/ 46 w 496"/>
                <a:gd name="T7" fmla="*/ 476 h 608"/>
                <a:gd name="T8" fmla="*/ 84 w 496"/>
                <a:gd name="T9" fmla="*/ 492 h 608"/>
                <a:gd name="T10" fmla="*/ 198 w 496"/>
                <a:gd name="T11" fmla="*/ 494 h 608"/>
                <a:gd name="T12" fmla="*/ 318 w 496"/>
                <a:gd name="T13" fmla="*/ 598 h 608"/>
                <a:gd name="T14" fmla="*/ 334 w 496"/>
                <a:gd name="T15" fmla="*/ 606 h 608"/>
                <a:gd name="T16" fmla="*/ 346 w 496"/>
                <a:gd name="T17" fmla="*/ 608 h 608"/>
                <a:gd name="T18" fmla="*/ 352 w 496"/>
                <a:gd name="T19" fmla="*/ 608 h 608"/>
                <a:gd name="T20" fmla="*/ 366 w 496"/>
                <a:gd name="T21" fmla="*/ 602 h 608"/>
                <a:gd name="T22" fmla="*/ 376 w 496"/>
                <a:gd name="T23" fmla="*/ 592 h 608"/>
                <a:gd name="T24" fmla="*/ 382 w 496"/>
                <a:gd name="T25" fmla="*/ 576 h 608"/>
                <a:gd name="T26" fmla="*/ 382 w 496"/>
                <a:gd name="T27" fmla="*/ 494 h 608"/>
                <a:gd name="T28" fmla="*/ 390 w 496"/>
                <a:gd name="T29" fmla="*/ 494 h 608"/>
                <a:gd name="T30" fmla="*/ 432 w 496"/>
                <a:gd name="T31" fmla="*/ 486 h 608"/>
                <a:gd name="T32" fmla="*/ 464 w 496"/>
                <a:gd name="T33" fmla="*/ 464 h 608"/>
                <a:gd name="T34" fmla="*/ 488 w 496"/>
                <a:gd name="T35" fmla="*/ 430 h 608"/>
                <a:gd name="T36" fmla="*/ 496 w 496"/>
                <a:gd name="T37" fmla="*/ 390 h 608"/>
                <a:gd name="T38" fmla="*/ 496 w 496"/>
                <a:gd name="T39" fmla="*/ 104 h 608"/>
                <a:gd name="T40" fmla="*/ 488 w 496"/>
                <a:gd name="T41" fmla="*/ 64 h 608"/>
                <a:gd name="T42" fmla="*/ 464 w 496"/>
                <a:gd name="T43" fmla="*/ 30 h 608"/>
                <a:gd name="T44" fmla="*/ 432 w 496"/>
                <a:gd name="T45" fmla="*/ 8 h 608"/>
                <a:gd name="T46" fmla="*/ 390 w 496"/>
                <a:gd name="T47" fmla="*/ 0 h 608"/>
                <a:gd name="T48" fmla="*/ 106 w 496"/>
                <a:gd name="T49" fmla="*/ 0 h 608"/>
                <a:gd name="T50" fmla="*/ 64 w 496"/>
                <a:gd name="T51" fmla="*/ 8 h 608"/>
                <a:gd name="T52" fmla="*/ 32 w 496"/>
                <a:gd name="T53" fmla="*/ 30 h 608"/>
                <a:gd name="T54" fmla="*/ 8 w 496"/>
                <a:gd name="T55" fmla="*/ 64 h 608"/>
                <a:gd name="T56" fmla="*/ 0 w 496"/>
                <a:gd name="T57" fmla="*/ 104 h 608"/>
                <a:gd name="T58" fmla="*/ 54 w 496"/>
                <a:gd name="T59" fmla="*/ 104 h 608"/>
                <a:gd name="T60" fmla="*/ 56 w 496"/>
                <a:gd name="T61" fmla="*/ 94 h 608"/>
                <a:gd name="T62" fmla="*/ 62 w 496"/>
                <a:gd name="T63" fmla="*/ 76 h 608"/>
                <a:gd name="T64" fmla="*/ 76 w 496"/>
                <a:gd name="T65" fmla="*/ 62 h 608"/>
                <a:gd name="T66" fmla="*/ 94 w 496"/>
                <a:gd name="T67" fmla="*/ 54 h 608"/>
                <a:gd name="T68" fmla="*/ 390 w 496"/>
                <a:gd name="T69" fmla="*/ 52 h 608"/>
                <a:gd name="T70" fmla="*/ 402 w 496"/>
                <a:gd name="T71" fmla="*/ 54 h 608"/>
                <a:gd name="T72" fmla="*/ 420 w 496"/>
                <a:gd name="T73" fmla="*/ 62 h 608"/>
                <a:gd name="T74" fmla="*/ 434 w 496"/>
                <a:gd name="T75" fmla="*/ 76 h 608"/>
                <a:gd name="T76" fmla="*/ 440 w 496"/>
                <a:gd name="T77" fmla="*/ 94 h 608"/>
                <a:gd name="T78" fmla="*/ 442 w 496"/>
                <a:gd name="T79" fmla="*/ 390 h 608"/>
                <a:gd name="T80" fmla="*/ 440 w 496"/>
                <a:gd name="T81" fmla="*/ 400 h 608"/>
                <a:gd name="T82" fmla="*/ 434 w 496"/>
                <a:gd name="T83" fmla="*/ 418 h 608"/>
                <a:gd name="T84" fmla="*/ 420 w 496"/>
                <a:gd name="T85" fmla="*/ 432 h 608"/>
                <a:gd name="T86" fmla="*/ 402 w 496"/>
                <a:gd name="T87" fmla="*/ 440 h 608"/>
                <a:gd name="T88" fmla="*/ 328 w 496"/>
                <a:gd name="T89" fmla="*/ 440 h 608"/>
                <a:gd name="T90" fmla="*/ 218 w 496"/>
                <a:gd name="T91" fmla="*/ 440 h 608"/>
                <a:gd name="T92" fmla="*/ 106 w 496"/>
                <a:gd name="T93" fmla="*/ 440 h 608"/>
                <a:gd name="T94" fmla="*/ 86 w 496"/>
                <a:gd name="T95" fmla="*/ 436 h 608"/>
                <a:gd name="T96" fmla="*/ 70 w 496"/>
                <a:gd name="T97" fmla="*/ 426 h 608"/>
                <a:gd name="T98" fmla="*/ 58 w 496"/>
                <a:gd name="T99" fmla="*/ 410 h 608"/>
                <a:gd name="T100" fmla="*/ 54 w 496"/>
                <a:gd name="T101" fmla="*/ 390 h 6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96" h="608">
                  <a:moveTo>
                    <a:pt x="0" y="104"/>
                  </a:moveTo>
                  <a:lnTo>
                    <a:pt x="0" y="390"/>
                  </a:lnTo>
                  <a:lnTo>
                    <a:pt x="0" y="390"/>
                  </a:lnTo>
                  <a:lnTo>
                    <a:pt x="2" y="410"/>
                  </a:lnTo>
                  <a:lnTo>
                    <a:pt x="8" y="430"/>
                  </a:lnTo>
                  <a:lnTo>
                    <a:pt x="18" y="448"/>
                  </a:lnTo>
                  <a:lnTo>
                    <a:pt x="32" y="464"/>
                  </a:lnTo>
                  <a:lnTo>
                    <a:pt x="46" y="476"/>
                  </a:lnTo>
                  <a:lnTo>
                    <a:pt x="64" y="486"/>
                  </a:lnTo>
                  <a:lnTo>
                    <a:pt x="84" y="492"/>
                  </a:lnTo>
                  <a:lnTo>
                    <a:pt x="106" y="494"/>
                  </a:lnTo>
                  <a:lnTo>
                    <a:pt x="198" y="494"/>
                  </a:lnTo>
                  <a:lnTo>
                    <a:pt x="318" y="598"/>
                  </a:lnTo>
                  <a:lnTo>
                    <a:pt x="318" y="598"/>
                  </a:lnTo>
                  <a:lnTo>
                    <a:pt x="326" y="602"/>
                  </a:lnTo>
                  <a:lnTo>
                    <a:pt x="334" y="606"/>
                  </a:lnTo>
                  <a:lnTo>
                    <a:pt x="340" y="608"/>
                  </a:lnTo>
                  <a:lnTo>
                    <a:pt x="346" y="608"/>
                  </a:lnTo>
                  <a:lnTo>
                    <a:pt x="346" y="608"/>
                  </a:lnTo>
                  <a:lnTo>
                    <a:pt x="352" y="608"/>
                  </a:lnTo>
                  <a:lnTo>
                    <a:pt x="360" y="606"/>
                  </a:lnTo>
                  <a:lnTo>
                    <a:pt x="366" y="602"/>
                  </a:lnTo>
                  <a:lnTo>
                    <a:pt x="372" y="598"/>
                  </a:lnTo>
                  <a:lnTo>
                    <a:pt x="376" y="592"/>
                  </a:lnTo>
                  <a:lnTo>
                    <a:pt x="380" y="586"/>
                  </a:lnTo>
                  <a:lnTo>
                    <a:pt x="382" y="576"/>
                  </a:lnTo>
                  <a:lnTo>
                    <a:pt x="382" y="568"/>
                  </a:lnTo>
                  <a:lnTo>
                    <a:pt x="382" y="494"/>
                  </a:lnTo>
                  <a:lnTo>
                    <a:pt x="390" y="494"/>
                  </a:lnTo>
                  <a:lnTo>
                    <a:pt x="390" y="494"/>
                  </a:lnTo>
                  <a:lnTo>
                    <a:pt x="412" y="492"/>
                  </a:lnTo>
                  <a:lnTo>
                    <a:pt x="432" y="486"/>
                  </a:lnTo>
                  <a:lnTo>
                    <a:pt x="450" y="476"/>
                  </a:lnTo>
                  <a:lnTo>
                    <a:pt x="464" y="464"/>
                  </a:lnTo>
                  <a:lnTo>
                    <a:pt x="478" y="448"/>
                  </a:lnTo>
                  <a:lnTo>
                    <a:pt x="488" y="430"/>
                  </a:lnTo>
                  <a:lnTo>
                    <a:pt x="494" y="410"/>
                  </a:lnTo>
                  <a:lnTo>
                    <a:pt x="496" y="390"/>
                  </a:lnTo>
                  <a:lnTo>
                    <a:pt x="496" y="104"/>
                  </a:lnTo>
                  <a:lnTo>
                    <a:pt x="496" y="104"/>
                  </a:lnTo>
                  <a:lnTo>
                    <a:pt x="494" y="82"/>
                  </a:lnTo>
                  <a:lnTo>
                    <a:pt x="488" y="64"/>
                  </a:lnTo>
                  <a:lnTo>
                    <a:pt x="478" y="46"/>
                  </a:lnTo>
                  <a:lnTo>
                    <a:pt x="464" y="30"/>
                  </a:lnTo>
                  <a:lnTo>
                    <a:pt x="450" y="18"/>
                  </a:lnTo>
                  <a:lnTo>
                    <a:pt x="432" y="8"/>
                  </a:lnTo>
                  <a:lnTo>
                    <a:pt x="412" y="2"/>
                  </a:lnTo>
                  <a:lnTo>
                    <a:pt x="390" y="0"/>
                  </a:lnTo>
                  <a:lnTo>
                    <a:pt x="106" y="0"/>
                  </a:lnTo>
                  <a:lnTo>
                    <a:pt x="106" y="0"/>
                  </a:lnTo>
                  <a:lnTo>
                    <a:pt x="84" y="2"/>
                  </a:lnTo>
                  <a:lnTo>
                    <a:pt x="64" y="8"/>
                  </a:lnTo>
                  <a:lnTo>
                    <a:pt x="46" y="18"/>
                  </a:lnTo>
                  <a:lnTo>
                    <a:pt x="32" y="30"/>
                  </a:lnTo>
                  <a:lnTo>
                    <a:pt x="18" y="46"/>
                  </a:lnTo>
                  <a:lnTo>
                    <a:pt x="8" y="64"/>
                  </a:lnTo>
                  <a:lnTo>
                    <a:pt x="2" y="82"/>
                  </a:lnTo>
                  <a:lnTo>
                    <a:pt x="0" y="104"/>
                  </a:lnTo>
                  <a:lnTo>
                    <a:pt x="0" y="104"/>
                  </a:lnTo>
                  <a:close/>
                  <a:moveTo>
                    <a:pt x="54" y="104"/>
                  </a:moveTo>
                  <a:lnTo>
                    <a:pt x="54" y="104"/>
                  </a:lnTo>
                  <a:lnTo>
                    <a:pt x="56" y="94"/>
                  </a:lnTo>
                  <a:lnTo>
                    <a:pt x="58" y="84"/>
                  </a:lnTo>
                  <a:lnTo>
                    <a:pt x="62" y="76"/>
                  </a:lnTo>
                  <a:lnTo>
                    <a:pt x="70" y="68"/>
                  </a:lnTo>
                  <a:lnTo>
                    <a:pt x="76" y="62"/>
                  </a:lnTo>
                  <a:lnTo>
                    <a:pt x="86" y="56"/>
                  </a:lnTo>
                  <a:lnTo>
                    <a:pt x="94" y="54"/>
                  </a:lnTo>
                  <a:lnTo>
                    <a:pt x="106" y="52"/>
                  </a:lnTo>
                  <a:lnTo>
                    <a:pt x="390" y="52"/>
                  </a:lnTo>
                  <a:lnTo>
                    <a:pt x="390" y="52"/>
                  </a:lnTo>
                  <a:lnTo>
                    <a:pt x="402" y="54"/>
                  </a:lnTo>
                  <a:lnTo>
                    <a:pt x="410" y="56"/>
                  </a:lnTo>
                  <a:lnTo>
                    <a:pt x="420" y="62"/>
                  </a:lnTo>
                  <a:lnTo>
                    <a:pt x="426" y="68"/>
                  </a:lnTo>
                  <a:lnTo>
                    <a:pt x="434" y="76"/>
                  </a:lnTo>
                  <a:lnTo>
                    <a:pt x="438" y="84"/>
                  </a:lnTo>
                  <a:lnTo>
                    <a:pt x="440" y="94"/>
                  </a:lnTo>
                  <a:lnTo>
                    <a:pt x="442" y="104"/>
                  </a:lnTo>
                  <a:lnTo>
                    <a:pt x="442" y="390"/>
                  </a:lnTo>
                  <a:lnTo>
                    <a:pt x="442" y="390"/>
                  </a:lnTo>
                  <a:lnTo>
                    <a:pt x="440" y="400"/>
                  </a:lnTo>
                  <a:lnTo>
                    <a:pt x="438" y="410"/>
                  </a:lnTo>
                  <a:lnTo>
                    <a:pt x="434" y="418"/>
                  </a:lnTo>
                  <a:lnTo>
                    <a:pt x="426" y="426"/>
                  </a:lnTo>
                  <a:lnTo>
                    <a:pt x="420" y="432"/>
                  </a:lnTo>
                  <a:lnTo>
                    <a:pt x="410" y="436"/>
                  </a:lnTo>
                  <a:lnTo>
                    <a:pt x="402" y="440"/>
                  </a:lnTo>
                  <a:lnTo>
                    <a:pt x="390" y="440"/>
                  </a:lnTo>
                  <a:lnTo>
                    <a:pt x="328" y="440"/>
                  </a:lnTo>
                  <a:lnTo>
                    <a:pt x="328" y="536"/>
                  </a:lnTo>
                  <a:lnTo>
                    <a:pt x="218" y="440"/>
                  </a:lnTo>
                  <a:lnTo>
                    <a:pt x="106" y="440"/>
                  </a:lnTo>
                  <a:lnTo>
                    <a:pt x="106" y="440"/>
                  </a:lnTo>
                  <a:lnTo>
                    <a:pt x="94" y="440"/>
                  </a:lnTo>
                  <a:lnTo>
                    <a:pt x="86" y="436"/>
                  </a:lnTo>
                  <a:lnTo>
                    <a:pt x="76" y="432"/>
                  </a:lnTo>
                  <a:lnTo>
                    <a:pt x="70" y="426"/>
                  </a:lnTo>
                  <a:lnTo>
                    <a:pt x="62" y="418"/>
                  </a:lnTo>
                  <a:lnTo>
                    <a:pt x="58" y="410"/>
                  </a:lnTo>
                  <a:lnTo>
                    <a:pt x="56" y="400"/>
                  </a:lnTo>
                  <a:lnTo>
                    <a:pt x="54" y="390"/>
                  </a:lnTo>
                  <a:lnTo>
                    <a:pt x="54" y="1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6">
              <a:extLst>
                <a:ext uri="{FF2B5EF4-FFF2-40B4-BE49-F238E27FC236}">
                  <a16:creationId xmlns:a16="http://schemas.microsoft.com/office/drawing/2014/main" id="{7B093FC9-EFFB-6742-A0DB-B5D976E7741D}"/>
                </a:ext>
              </a:extLst>
            </p:cNvPr>
            <p:cNvSpPr>
              <a:spLocks/>
            </p:cNvSpPr>
            <p:nvPr/>
          </p:nvSpPr>
          <p:spPr bwMode="auto">
            <a:xfrm>
              <a:off x="2073275" y="1073150"/>
              <a:ext cx="117475" cy="104775"/>
            </a:xfrm>
            <a:custGeom>
              <a:avLst/>
              <a:gdLst>
                <a:gd name="T0" fmla="*/ 36 w 74"/>
                <a:gd name="T1" fmla="*/ 0 h 66"/>
                <a:gd name="T2" fmla="*/ 36 w 74"/>
                <a:gd name="T3" fmla="*/ 0 h 66"/>
                <a:gd name="T4" fmla="*/ 22 w 74"/>
                <a:gd name="T5" fmla="*/ 4 h 66"/>
                <a:gd name="T6" fmla="*/ 16 w 74"/>
                <a:gd name="T7" fmla="*/ 6 h 66"/>
                <a:gd name="T8" fmla="*/ 10 w 74"/>
                <a:gd name="T9" fmla="*/ 10 h 66"/>
                <a:gd name="T10" fmla="*/ 10 w 74"/>
                <a:gd name="T11" fmla="*/ 10 h 66"/>
                <a:gd name="T12" fmla="*/ 6 w 74"/>
                <a:gd name="T13" fmla="*/ 14 h 66"/>
                <a:gd name="T14" fmla="*/ 4 w 74"/>
                <a:gd name="T15" fmla="*/ 20 h 66"/>
                <a:gd name="T16" fmla="*/ 2 w 74"/>
                <a:gd name="T17" fmla="*/ 26 h 66"/>
                <a:gd name="T18" fmla="*/ 0 w 74"/>
                <a:gd name="T19" fmla="*/ 34 h 66"/>
                <a:gd name="T20" fmla="*/ 0 w 74"/>
                <a:gd name="T21" fmla="*/ 34 h 66"/>
                <a:gd name="T22" fmla="*/ 2 w 74"/>
                <a:gd name="T23" fmla="*/ 40 h 66"/>
                <a:gd name="T24" fmla="*/ 4 w 74"/>
                <a:gd name="T25" fmla="*/ 46 h 66"/>
                <a:gd name="T26" fmla="*/ 6 w 74"/>
                <a:gd name="T27" fmla="*/ 52 h 66"/>
                <a:gd name="T28" fmla="*/ 10 w 74"/>
                <a:gd name="T29" fmla="*/ 58 h 66"/>
                <a:gd name="T30" fmla="*/ 10 w 74"/>
                <a:gd name="T31" fmla="*/ 58 h 66"/>
                <a:gd name="T32" fmla="*/ 16 w 74"/>
                <a:gd name="T33" fmla="*/ 62 h 66"/>
                <a:gd name="T34" fmla="*/ 22 w 74"/>
                <a:gd name="T35" fmla="*/ 64 h 66"/>
                <a:gd name="T36" fmla="*/ 28 w 74"/>
                <a:gd name="T37" fmla="*/ 66 h 66"/>
                <a:gd name="T38" fmla="*/ 36 w 74"/>
                <a:gd name="T39" fmla="*/ 66 h 66"/>
                <a:gd name="T40" fmla="*/ 36 w 74"/>
                <a:gd name="T41" fmla="*/ 66 h 66"/>
                <a:gd name="T42" fmla="*/ 44 w 74"/>
                <a:gd name="T43" fmla="*/ 66 h 66"/>
                <a:gd name="T44" fmla="*/ 52 w 74"/>
                <a:gd name="T45" fmla="*/ 64 h 66"/>
                <a:gd name="T46" fmla="*/ 58 w 74"/>
                <a:gd name="T47" fmla="*/ 62 h 66"/>
                <a:gd name="T48" fmla="*/ 64 w 74"/>
                <a:gd name="T49" fmla="*/ 58 h 66"/>
                <a:gd name="T50" fmla="*/ 64 w 74"/>
                <a:gd name="T51" fmla="*/ 58 h 66"/>
                <a:gd name="T52" fmla="*/ 68 w 74"/>
                <a:gd name="T53" fmla="*/ 52 h 66"/>
                <a:gd name="T54" fmla="*/ 70 w 74"/>
                <a:gd name="T55" fmla="*/ 46 h 66"/>
                <a:gd name="T56" fmla="*/ 72 w 74"/>
                <a:gd name="T57" fmla="*/ 40 h 66"/>
                <a:gd name="T58" fmla="*/ 74 w 74"/>
                <a:gd name="T59" fmla="*/ 34 h 66"/>
                <a:gd name="T60" fmla="*/ 74 w 74"/>
                <a:gd name="T61" fmla="*/ 34 h 66"/>
                <a:gd name="T62" fmla="*/ 72 w 74"/>
                <a:gd name="T63" fmla="*/ 26 h 66"/>
                <a:gd name="T64" fmla="*/ 70 w 74"/>
                <a:gd name="T65" fmla="*/ 20 h 66"/>
                <a:gd name="T66" fmla="*/ 68 w 74"/>
                <a:gd name="T67" fmla="*/ 14 h 66"/>
                <a:gd name="T68" fmla="*/ 64 w 74"/>
                <a:gd name="T69" fmla="*/ 10 h 66"/>
                <a:gd name="T70" fmla="*/ 64 w 74"/>
                <a:gd name="T71" fmla="*/ 10 h 66"/>
                <a:gd name="T72" fmla="*/ 58 w 74"/>
                <a:gd name="T73" fmla="*/ 6 h 66"/>
                <a:gd name="T74" fmla="*/ 52 w 74"/>
                <a:gd name="T75" fmla="*/ 4 h 66"/>
                <a:gd name="T76" fmla="*/ 36 w 74"/>
                <a:gd name="T77" fmla="*/ 0 h 66"/>
                <a:gd name="T78" fmla="*/ 36 w 74"/>
                <a:gd name="T79"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4" h="66">
                  <a:moveTo>
                    <a:pt x="36" y="0"/>
                  </a:moveTo>
                  <a:lnTo>
                    <a:pt x="36" y="0"/>
                  </a:lnTo>
                  <a:lnTo>
                    <a:pt x="22" y="4"/>
                  </a:lnTo>
                  <a:lnTo>
                    <a:pt x="16" y="6"/>
                  </a:lnTo>
                  <a:lnTo>
                    <a:pt x="10" y="10"/>
                  </a:lnTo>
                  <a:lnTo>
                    <a:pt x="10" y="10"/>
                  </a:lnTo>
                  <a:lnTo>
                    <a:pt x="6" y="14"/>
                  </a:lnTo>
                  <a:lnTo>
                    <a:pt x="4" y="20"/>
                  </a:lnTo>
                  <a:lnTo>
                    <a:pt x="2" y="26"/>
                  </a:lnTo>
                  <a:lnTo>
                    <a:pt x="0" y="34"/>
                  </a:lnTo>
                  <a:lnTo>
                    <a:pt x="0" y="34"/>
                  </a:lnTo>
                  <a:lnTo>
                    <a:pt x="2" y="40"/>
                  </a:lnTo>
                  <a:lnTo>
                    <a:pt x="4" y="46"/>
                  </a:lnTo>
                  <a:lnTo>
                    <a:pt x="6" y="52"/>
                  </a:lnTo>
                  <a:lnTo>
                    <a:pt x="10" y="58"/>
                  </a:lnTo>
                  <a:lnTo>
                    <a:pt x="10" y="58"/>
                  </a:lnTo>
                  <a:lnTo>
                    <a:pt x="16" y="62"/>
                  </a:lnTo>
                  <a:lnTo>
                    <a:pt x="22" y="64"/>
                  </a:lnTo>
                  <a:lnTo>
                    <a:pt x="28" y="66"/>
                  </a:lnTo>
                  <a:lnTo>
                    <a:pt x="36" y="66"/>
                  </a:lnTo>
                  <a:lnTo>
                    <a:pt x="36" y="66"/>
                  </a:lnTo>
                  <a:lnTo>
                    <a:pt x="44" y="66"/>
                  </a:lnTo>
                  <a:lnTo>
                    <a:pt x="52" y="64"/>
                  </a:lnTo>
                  <a:lnTo>
                    <a:pt x="58" y="62"/>
                  </a:lnTo>
                  <a:lnTo>
                    <a:pt x="64" y="58"/>
                  </a:lnTo>
                  <a:lnTo>
                    <a:pt x="64" y="58"/>
                  </a:lnTo>
                  <a:lnTo>
                    <a:pt x="68" y="52"/>
                  </a:lnTo>
                  <a:lnTo>
                    <a:pt x="70" y="46"/>
                  </a:lnTo>
                  <a:lnTo>
                    <a:pt x="72" y="40"/>
                  </a:lnTo>
                  <a:lnTo>
                    <a:pt x="74" y="34"/>
                  </a:lnTo>
                  <a:lnTo>
                    <a:pt x="74" y="34"/>
                  </a:lnTo>
                  <a:lnTo>
                    <a:pt x="72" y="26"/>
                  </a:lnTo>
                  <a:lnTo>
                    <a:pt x="70" y="20"/>
                  </a:lnTo>
                  <a:lnTo>
                    <a:pt x="68" y="14"/>
                  </a:lnTo>
                  <a:lnTo>
                    <a:pt x="64" y="10"/>
                  </a:lnTo>
                  <a:lnTo>
                    <a:pt x="64" y="10"/>
                  </a:lnTo>
                  <a:lnTo>
                    <a:pt x="58" y="6"/>
                  </a:lnTo>
                  <a:lnTo>
                    <a:pt x="52" y="4"/>
                  </a:lnTo>
                  <a:lnTo>
                    <a:pt x="36" y="0"/>
                  </a:lnTo>
                  <a:lnTo>
                    <a:pt x="3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7">
              <a:extLst>
                <a:ext uri="{FF2B5EF4-FFF2-40B4-BE49-F238E27FC236}">
                  <a16:creationId xmlns:a16="http://schemas.microsoft.com/office/drawing/2014/main" id="{CE29BBBC-7FCD-1949-A6F4-63B2D19C0B0A}"/>
                </a:ext>
              </a:extLst>
            </p:cNvPr>
            <p:cNvSpPr>
              <a:spLocks/>
            </p:cNvSpPr>
            <p:nvPr/>
          </p:nvSpPr>
          <p:spPr bwMode="auto">
            <a:xfrm>
              <a:off x="2006600" y="701675"/>
              <a:ext cx="292100" cy="330200"/>
            </a:xfrm>
            <a:custGeom>
              <a:avLst/>
              <a:gdLst>
                <a:gd name="T0" fmla="*/ 160 w 184"/>
                <a:gd name="T1" fmla="*/ 18 h 208"/>
                <a:gd name="T2" fmla="*/ 132 w 184"/>
                <a:gd name="T3" fmla="*/ 4 h 208"/>
                <a:gd name="T4" fmla="*/ 94 w 184"/>
                <a:gd name="T5" fmla="*/ 0 h 208"/>
                <a:gd name="T6" fmla="*/ 64 w 184"/>
                <a:gd name="T7" fmla="*/ 2 h 208"/>
                <a:gd name="T8" fmla="*/ 40 w 184"/>
                <a:gd name="T9" fmla="*/ 8 h 208"/>
                <a:gd name="T10" fmla="*/ 0 w 184"/>
                <a:gd name="T11" fmla="*/ 26 h 208"/>
                <a:gd name="T12" fmla="*/ 24 w 184"/>
                <a:gd name="T13" fmla="*/ 70 h 208"/>
                <a:gd name="T14" fmla="*/ 36 w 184"/>
                <a:gd name="T15" fmla="*/ 62 h 208"/>
                <a:gd name="T16" fmla="*/ 52 w 184"/>
                <a:gd name="T17" fmla="*/ 54 h 208"/>
                <a:gd name="T18" fmla="*/ 68 w 184"/>
                <a:gd name="T19" fmla="*/ 50 h 208"/>
                <a:gd name="T20" fmla="*/ 84 w 184"/>
                <a:gd name="T21" fmla="*/ 48 h 208"/>
                <a:gd name="T22" fmla="*/ 110 w 184"/>
                <a:gd name="T23" fmla="*/ 52 h 208"/>
                <a:gd name="T24" fmla="*/ 116 w 184"/>
                <a:gd name="T25" fmla="*/ 56 h 208"/>
                <a:gd name="T26" fmla="*/ 122 w 184"/>
                <a:gd name="T27" fmla="*/ 66 h 208"/>
                <a:gd name="T28" fmla="*/ 124 w 184"/>
                <a:gd name="T29" fmla="*/ 78 h 208"/>
                <a:gd name="T30" fmla="*/ 118 w 184"/>
                <a:gd name="T31" fmla="*/ 96 h 208"/>
                <a:gd name="T32" fmla="*/ 112 w 184"/>
                <a:gd name="T33" fmla="*/ 104 h 208"/>
                <a:gd name="T34" fmla="*/ 102 w 184"/>
                <a:gd name="T35" fmla="*/ 110 h 208"/>
                <a:gd name="T36" fmla="*/ 84 w 184"/>
                <a:gd name="T37" fmla="*/ 124 h 208"/>
                <a:gd name="T38" fmla="*/ 66 w 184"/>
                <a:gd name="T39" fmla="*/ 142 h 208"/>
                <a:gd name="T40" fmla="*/ 58 w 184"/>
                <a:gd name="T41" fmla="*/ 154 h 208"/>
                <a:gd name="T42" fmla="*/ 54 w 184"/>
                <a:gd name="T43" fmla="*/ 168 h 208"/>
                <a:gd name="T44" fmla="*/ 52 w 184"/>
                <a:gd name="T45" fmla="*/ 208 h 208"/>
                <a:gd name="T46" fmla="*/ 102 w 184"/>
                <a:gd name="T47" fmla="*/ 208 h 208"/>
                <a:gd name="T48" fmla="*/ 108 w 184"/>
                <a:gd name="T49" fmla="*/ 180 h 208"/>
                <a:gd name="T50" fmla="*/ 114 w 184"/>
                <a:gd name="T51" fmla="*/ 168 h 208"/>
                <a:gd name="T52" fmla="*/ 124 w 184"/>
                <a:gd name="T53" fmla="*/ 160 h 208"/>
                <a:gd name="T54" fmla="*/ 144 w 184"/>
                <a:gd name="T55" fmla="*/ 146 h 208"/>
                <a:gd name="T56" fmla="*/ 162 w 184"/>
                <a:gd name="T57" fmla="*/ 130 h 208"/>
                <a:gd name="T58" fmla="*/ 172 w 184"/>
                <a:gd name="T59" fmla="*/ 120 h 208"/>
                <a:gd name="T60" fmla="*/ 178 w 184"/>
                <a:gd name="T61" fmla="*/ 106 h 208"/>
                <a:gd name="T62" fmla="*/ 184 w 184"/>
                <a:gd name="T63" fmla="*/ 70 h 208"/>
                <a:gd name="T64" fmla="*/ 182 w 184"/>
                <a:gd name="T65" fmla="*/ 54 h 208"/>
                <a:gd name="T66" fmla="*/ 170 w 184"/>
                <a:gd name="T67" fmla="*/ 30 h 208"/>
                <a:gd name="T68" fmla="*/ 160 w 184"/>
                <a:gd name="T69" fmla="*/ 18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84" h="208">
                  <a:moveTo>
                    <a:pt x="160" y="18"/>
                  </a:moveTo>
                  <a:lnTo>
                    <a:pt x="160" y="18"/>
                  </a:lnTo>
                  <a:lnTo>
                    <a:pt x="146" y="10"/>
                  </a:lnTo>
                  <a:lnTo>
                    <a:pt x="132" y="4"/>
                  </a:lnTo>
                  <a:lnTo>
                    <a:pt x="114" y="0"/>
                  </a:lnTo>
                  <a:lnTo>
                    <a:pt x="94" y="0"/>
                  </a:lnTo>
                  <a:lnTo>
                    <a:pt x="94" y="0"/>
                  </a:lnTo>
                  <a:lnTo>
                    <a:pt x="64" y="2"/>
                  </a:lnTo>
                  <a:lnTo>
                    <a:pt x="40" y="8"/>
                  </a:lnTo>
                  <a:lnTo>
                    <a:pt x="40" y="8"/>
                  </a:lnTo>
                  <a:lnTo>
                    <a:pt x="18" y="16"/>
                  </a:lnTo>
                  <a:lnTo>
                    <a:pt x="0" y="26"/>
                  </a:lnTo>
                  <a:lnTo>
                    <a:pt x="24" y="70"/>
                  </a:lnTo>
                  <a:lnTo>
                    <a:pt x="24" y="70"/>
                  </a:lnTo>
                  <a:lnTo>
                    <a:pt x="36" y="62"/>
                  </a:lnTo>
                  <a:lnTo>
                    <a:pt x="36" y="62"/>
                  </a:lnTo>
                  <a:lnTo>
                    <a:pt x="52" y="54"/>
                  </a:lnTo>
                  <a:lnTo>
                    <a:pt x="52" y="54"/>
                  </a:lnTo>
                  <a:lnTo>
                    <a:pt x="68" y="50"/>
                  </a:lnTo>
                  <a:lnTo>
                    <a:pt x="68" y="50"/>
                  </a:lnTo>
                  <a:lnTo>
                    <a:pt x="84" y="48"/>
                  </a:lnTo>
                  <a:lnTo>
                    <a:pt x="84" y="48"/>
                  </a:lnTo>
                  <a:lnTo>
                    <a:pt x="104" y="50"/>
                  </a:lnTo>
                  <a:lnTo>
                    <a:pt x="110" y="52"/>
                  </a:lnTo>
                  <a:lnTo>
                    <a:pt x="116" y="56"/>
                  </a:lnTo>
                  <a:lnTo>
                    <a:pt x="116" y="56"/>
                  </a:lnTo>
                  <a:lnTo>
                    <a:pt x="120" y="60"/>
                  </a:lnTo>
                  <a:lnTo>
                    <a:pt x="122" y="66"/>
                  </a:lnTo>
                  <a:lnTo>
                    <a:pt x="124" y="78"/>
                  </a:lnTo>
                  <a:lnTo>
                    <a:pt x="124" y="78"/>
                  </a:lnTo>
                  <a:lnTo>
                    <a:pt x="122" y="88"/>
                  </a:lnTo>
                  <a:lnTo>
                    <a:pt x="118" y="96"/>
                  </a:lnTo>
                  <a:lnTo>
                    <a:pt x="118" y="96"/>
                  </a:lnTo>
                  <a:lnTo>
                    <a:pt x="112" y="104"/>
                  </a:lnTo>
                  <a:lnTo>
                    <a:pt x="102" y="110"/>
                  </a:lnTo>
                  <a:lnTo>
                    <a:pt x="102" y="110"/>
                  </a:lnTo>
                  <a:lnTo>
                    <a:pt x="84" y="124"/>
                  </a:lnTo>
                  <a:lnTo>
                    <a:pt x="84" y="124"/>
                  </a:lnTo>
                  <a:lnTo>
                    <a:pt x="74" y="132"/>
                  </a:lnTo>
                  <a:lnTo>
                    <a:pt x="66" y="142"/>
                  </a:lnTo>
                  <a:lnTo>
                    <a:pt x="66" y="142"/>
                  </a:lnTo>
                  <a:lnTo>
                    <a:pt x="58" y="154"/>
                  </a:lnTo>
                  <a:lnTo>
                    <a:pt x="54" y="168"/>
                  </a:lnTo>
                  <a:lnTo>
                    <a:pt x="54" y="168"/>
                  </a:lnTo>
                  <a:lnTo>
                    <a:pt x="50" y="186"/>
                  </a:lnTo>
                  <a:lnTo>
                    <a:pt x="52" y="208"/>
                  </a:lnTo>
                  <a:lnTo>
                    <a:pt x="102" y="208"/>
                  </a:lnTo>
                  <a:lnTo>
                    <a:pt x="102" y="208"/>
                  </a:lnTo>
                  <a:lnTo>
                    <a:pt x="104" y="192"/>
                  </a:lnTo>
                  <a:lnTo>
                    <a:pt x="108" y="180"/>
                  </a:lnTo>
                  <a:lnTo>
                    <a:pt x="108" y="180"/>
                  </a:lnTo>
                  <a:lnTo>
                    <a:pt x="114" y="168"/>
                  </a:lnTo>
                  <a:lnTo>
                    <a:pt x="124" y="160"/>
                  </a:lnTo>
                  <a:lnTo>
                    <a:pt x="124" y="160"/>
                  </a:lnTo>
                  <a:lnTo>
                    <a:pt x="144" y="146"/>
                  </a:lnTo>
                  <a:lnTo>
                    <a:pt x="144" y="146"/>
                  </a:lnTo>
                  <a:lnTo>
                    <a:pt x="154" y="138"/>
                  </a:lnTo>
                  <a:lnTo>
                    <a:pt x="162" y="130"/>
                  </a:lnTo>
                  <a:lnTo>
                    <a:pt x="162" y="130"/>
                  </a:lnTo>
                  <a:lnTo>
                    <a:pt x="172" y="120"/>
                  </a:lnTo>
                  <a:lnTo>
                    <a:pt x="178" y="106"/>
                  </a:lnTo>
                  <a:lnTo>
                    <a:pt x="178" y="106"/>
                  </a:lnTo>
                  <a:lnTo>
                    <a:pt x="182" y="90"/>
                  </a:lnTo>
                  <a:lnTo>
                    <a:pt x="184" y="70"/>
                  </a:lnTo>
                  <a:lnTo>
                    <a:pt x="184" y="70"/>
                  </a:lnTo>
                  <a:lnTo>
                    <a:pt x="182" y="54"/>
                  </a:lnTo>
                  <a:lnTo>
                    <a:pt x="178" y="42"/>
                  </a:lnTo>
                  <a:lnTo>
                    <a:pt x="170" y="30"/>
                  </a:lnTo>
                  <a:lnTo>
                    <a:pt x="160" y="18"/>
                  </a:lnTo>
                  <a:lnTo>
                    <a:pt x="160"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14488394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Chart Placeholder 11">
            <a:extLst>
              <a:ext uri="{FF2B5EF4-FFF2-40B4-BE49-F238E27FC236}">
                <a16:creationId xmlns:a16="http://schemas.microsoft.com/office/drawing/2014/main" id="{99E588BD-4B75-2445-B78F-1778DC4D33E1}"/>
              </a:ext>
            </a:extLst>
          </p:cNvPr>
          <p:cNvGraphicFramePr>
            <a:graphicFrameLocks noGrp="1"/>
          </p:cNvGraphicFramePr>
          <p:nvPr>
            <p:ph type="chart" sz="quarter" idx="19"/>
            <p:extLst>
              <p:ext uri="{D42A27DB-BD31-4B8C-83A1-F6EECF244321}">
                <p14:modId xmlns:p14="http://schemas.microsoft.com/office/powerpoint/2010/main" val="3650209947"/>
              </p:ext>
            </p:extLst>
          </p:nvPr>
        </p:nvGraphicFramePr>
        <p:xfrm>
          <a:off x="293334" y="1752600"/>
          <a:ext cx="8667786" cy="3755356"/>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FC324D9A-9E12-B341-BD05-C1815A9BA5B3}"/>
              </a:ext>
            </a:extLst>
          </p:cNvPr>
          <p:cNvSpPr>
            <a:spLocks noGrp="1"/>
          </p:cNvSpPr>
          <p:nvPr>
            <p:ph type="ctrTitle"/>
          </p:nvPr>
        </p:nvSpPr>
        <p:spPr>
          <a:xfrm>
            <a:off x="73152" y="0"/>
            <a:ext cx="9001000" cy="628410"/>
          </a:xfrm>
        </p:spPr>
        <p:txBody>
          <a:bodyPr/>
          <a:lstStyle/>
          <a:p>
            <a:r>
              <a:rPr lang="en-US" dirty="0"/>
              <a:t>Majority of Adults Who Had Lost Coverage and Were Previously Covered by Medicaid </a:t>
            </a:r>
            <a:br>
              <a:rPr lang="en-US" dirty="0"/>
            </a:br>
            <a:r>
              <a:rPr lang="en-US" dirty="0"/>
              <a:t>Said They Were No Longer Eligible</a:t>
            </a:r>
          </a:p>
        </p:txBody>
      </p:sp>
      <p:sp>
        <p:nvSpPr>
          <p:cNvPr id="11" name="Text Placeholder 10">
            <a:extLst>
              <a:ext uri="{FF2B5EF4-FFF2-40B4-BE49-F238E27FC236}">
                <a16:creationId xmlns:a16="http://schemas.microsoft.com/office/drawing/2014/main" id="{4162E9CC-6D44-ED4B-A062-F5EC9FC3836F}"/>
              </a:ext>
            </a:extLst>
          </p:cNvPr>
          <p:cNvSpPr>
            <a:spLocks noGrp="1"/>
          </p:cNvSpPr>
          <p:nvPr>
            <p:ph type="body" sz="quarter" idx="22"/>
          </p:nvPr>
        </p:nvSpPr>
        <p:spPr>
          <a:xfrm>
            <a:off x="71500" y="5507956"/>
            <a:ext cx="9001063" cy="685130"/>
          </a:xfrm>
        </p:spPr>
        <p:txBody>
          <a:bodyPr/>
          <a:lstStyle/>
          <a:p>
            <a:r>
              <a:rPr lang="en-US" dirty="0"/>
              <a:t>* 4% percent of adults ages 19 to 64 who were uninsured at the time of the survey or uninsured in the past 12 months and were previously covered by Medicaid reported losing or dropping their Medicaid coverage because they couldn’t afford to pay for it and 3% reported it was because they couldn’t get the health care they needed. Respondents who reported “some other reason” cited a lack of knowledge about their coverage options and the complexity of the enrollment process, among other reasons. </a:t>
            </a:r>
          </a:p>
          <a:p>
            <a:r>
              <a:rPr lang="en-US" dirty="0"/>
              <a:t>Data: Commonwealth Fund Biennial Health Insurance Survey (2018).</a:t>
            </a:r>
          </a:p>
        </p:txBody>
      </p:sp>
      <p:sp>
        <p:nvSpPr>
          <p:cNvPr id="13" name="TextBox 12">
            <a:extLst>
              <a:ext uri="{FF2B5EF4-FFF2-40B4-BE49-F238E27FC236}">
                <a16:creationId xmlns:a16="http://schemas.microsoft.com/office/drawing/2014/main" id="{13BDA3FD-4F5F-6849-A613-88297B373ABB}"/>
              </a:ext>
            </a:extLst>
          </p:cNvPr>
          <p:cNvSpPr txBox="1"/>
          <p:nvPr/>
        </p:nvSpPr>
        <p:spPr>
          <a:xfrm>
            <a:off x="182880" y="1645920"/>
            <a:ext cx="8275320" cy="523220"/>
          </a:xfrm>
          <a:prstGeom prst="rect">
            <a:avLst/>
          </a:prstGeom>
          <a:noFill/>
        </p:spPr>
        <p:txBody>
          <a:bodyPr wrap="square" rtlCol="0">
            <a:spAutoFit/>
          </a:bodyPr>
          <a:lstStyle/>
          <a:p>
            <a:r>
              <a:rPr lang="en-US" sz="1400" i="1" dirty="0">
                <a:latin typeface="+mn-lt"/>
              </a:rPr>
              <a:t>Percent of adults ages 19–64 who were uninsured at the time of the survey or uninsured in the past 12 months and were previously covered by Medicaid</a:t>
            </a:r>
          </a:p>
        </p:txBody>
      </p:sp>
      <p:sp>
        <p:nvSpPr>
          <p:cNvPr id="3" name="TextBox 2">
            <a:extLst>
              <a:ext uri="{FF2B5EF4-FFF2-40B4-BE49-F238E27FC236}">
                <a16:creationId xmlns:a16="http://schemas.microsoft.com/office/drawing/2014/main" id="{4FD2FCFF-5C80-4E96-88C7-C5646FADB9AE}"/>
              </a:ext>
            </a:extLst>
          </p:cNvPr>
          <p:cNvSpPr txBox="1"/>
          <p:nvPr/>
        </p:nvSpPr>
        <p:spPr>
          <a:xfrm>
            <a:off x="729992" y="914400"/>
            <a:ext cx="7922553" cy="369332"/>
          </a:xfrm>
          <a:prstGeom prst="rect">
            <a:avLst/>
          </a:prstGeom>
          <a:noFill/>
        </p:spPr>
        <p:txBody>
          <a:bodyPr wrap="square" rtlCol="0">
            <a:spAutoFit/>
          </a:bodyPr>
          <a:lstStyle/>
          <a:p>
            <a:r>
              <a:rPr lang="en-US" dirty="0">
                <a:latin typeface="+mn-lt"/>
              </a:rPr>
              <a:t>What was the </a:t>
            </a:r>
            <a:r>
              <a:rPr lang="en-US" i="1" dirty="0">
                <a:latin typeface="+mn-lt"/>
              </a:rPr>
              <a:t>main</a:t>
            </a:r>
            <a:r>
              <a:rPr lang="en-US" dirty="0">
                <a:latin typeface="+mn-lt"/>
              </a:rPr>
              <a:t> reason you lost or dropped your Medicaid coverage?</a:t>
            </a:r>
          </a:p>
        </p:txBody>
      </p:sp>
      <p:grpSp>
        <p:nvGrpSpPr>
          <p:cNvPr id="7" name="Group 6">
            <a:extLst>
              <a:ext uri="{FF2B5EF4-FFF2-40B4-BE49-F238E27FC236}">
                <a16:creationId xmlns:a16="http://schemas.microsoft.com/office/drawing/2014/main" id="{04376611-FBCD-A647-8915-764B5170CDD5}"/>
              </a:ext>
            </a:extLst>
          </p:cNvPr>
          <p:cNvGrpSpPr/>
          <p:nvPr/>
        </p:nvGrpSpPr>
        <p:grpSpPr>
          <a:xfrm>
            <a:off x="266700" y="876300"/>
            <a:ext cx="420867" cy="515901"/>
            <a:chOff x="1752600" y="533400"/>
            <a:chExt cx="787400" cy="965200"/>
          </a:xfrm>
          <a:solidFill>
            <a:schemeClr val="tx1"/>
          </a:solidFill>
        </p:grpSpPr>
        <p:sp>
          <p:nvSpPr>
            <p:cNvPr id="8" name="Freeform 5">
              <a:extLst>
                <a:ext uri="{FF2B5EF4-FFF2-40B4-BE49-F238E27FC236}">
                  <a16:creationId xmlns:a16="http://schemas.microsoft.com/office/drawing/2014/main" id="{C9F17B8C-9FB5-7547-9D6B-15B8B7CE9FCF}"/>
                </a:ext>
              </a:extLst>
            </p:cNvPr>
            <p:cNvSpPr>
              <a:spLocks noEditPoints="1"/>
            </p:cNvSpPr>
            <p:nvPr/>
          </p:nvSpPr>
          <p:spPr bwMode="auto">
            <a:xfrm>
              <a:off x="1752600" y="533400"/>
              <a:ext cx="787400" cy="965200"/>
            </a:xfrm>
            <a:custGeom>
              <a:avLst/>
              <a:gdLst>
                <a:gd name="T0" fmla="*/ 0 w 496"/>
                <a:gd name="T1" fmla="*/ 390 h 608"/>
                <a:gd name="T2" fmla="*/ 2 w 496"/>
                <a:gd name="T3" fmla="*/ 410 h 608"/>
                <a:gd name="T4" fmla="*/ 18 w 496"/>
                <a:gd name="T5" fmla="*/ 448 h 608"/>
                <a:gd name="T6" fmla="*/ 46 w 496"/>
                <a:gd name="T7" fmla="*/ 476 h 608"/>
                <a:gd name="T8" fmla="*/ 84 w 496"/>
                <a:gd name="T9" fmla="*/ 492 h 608"/>
                <a:gd name="T10" fmla="*/ 198 w 496"/>
                <a:gd name="T11" fmla="*/ 494 h 608"/>
                <a:gd name="T12" fmla="*/ 318 w 496"/>
                <a:gd name="T13" fmla="*/ 598 h 608"/>
                <a:gd name="T14" fmla="*/ 334 w 496"/>
                <a:gd name="T15" fmla="*/ 606 h 608"/>
                <a:gd name="T16" fmla="*/ 346 w 496"/>
                <a:gd name="T17" fmla="*/ 608 h 608"/>
                <a:gd name="T18" fmla="*/ 352 w 496"/>
                <a:gd name="T19" fmla="*/ 608 h 608"/>
                <a:gd name="T20" fmla="*/ 366 w 496"/>
                <a:gd name="T21" fmla="*/ 602 h 608"/>
                <a:gd name="T22" fmla="*/ 376 w 496"/>
                <a:gd name="T23" fmla="*/ 592 h 608"/>
                <a:gd name="T24" fmla="*/ 382 w 496"/>
                <a:gd name="T25" fmla="*/ 576 h 608"/>
                <a:gd name="T26" fmla="*/ 382 w 496"/>
                <a:gd name="T27" fmla="*/ 494 h 608"/>
                <a:gd name="T28" fmla="*/ 390 w 496"/>
                <a:gd name="T29" fmla="*/ 494 h 608"/>
                <a:gd name="T30" fmla="*/ 432 w 496"/>
                <a:gd name="T31" fmla="*/ 486 h 608"/>
                <a:gd name="T32" fmla="*/ 464 w 496"/>
                <a:gd name="T33" fmla="*/ 464 h 608"/>
                <a:gd name="T34" fmla="*/ 488 w 496"/>
                <a:gd name="T35" fmla="*/ 430 h 608"/>
                <a:gd name="T36" fmla="*/ 496 w 496"/>
                <a:gd name="T37" fmla="*/ 390 h 608"/>
                <a:gd name="T38" fmla="*/ 496 w 496"/>
                <a:gd name="T39" fmla="*/ 104 h 608"/>
                <a:gd name="T40" fmla="*/ 488 w 496"/>
                <a:gd name="T41" fmla="*/ 64 h 608"/>
                <a:gd name="T42" fmla="*/ 464 w 496"/>
                <a:gd name="T43" fmla="*/ 30 h 608"/>
                <a:gd name="T44" fmla="*/ 432 w 496"/>
                <a:gd name="T45" fmla="*/ 8 h 608"/>
                <a:gd name="T46" fmla="*/ 390 w 496"/>
                <a:gd name="T47" fmla="*/ 0 h 608"/>
                <a:gd name="T48" fmla="*/ 106 w 496"/>
                <a:gd name="T49" fmla="*/ 0 h 608"/>
                <a:gd name="T50" fmla="*/ 64 w 496"/>
                <a:gd name="T51" fmla="*/ 8 h 608"/>
                <a:gd name="T52" fmla="*/ 32 w 496"/>
                <a:gd name="T53" fmla="*/ 30 h 608"/>
                <a:gd name="T54" fmla="*/ 8 w 496"/>
                <a:gd name="T55" fmla="*/ 64 h 608"/>
                <a:gd name="T56" fmla="*/ 0 w 496"/>
                <a:gd name="T57" fmla="*/ 104 h 608"/>
                <a:gd name="T58" fmla="*/ 54 w 496"/>
                <a:gd name="T59" fmla="*/ 104 h 608"/>
                <a:gd name="T60" fmla="*/ 56 w 496"/>
                <a:gd name="T61" fmla="*/ 94 h 608"/>
                <a:gd name="T62" fmla="*/ 62 w 496"/>
                <a:gd name="T63" fmla="*/ 76 h 608"/>
                <a:gd name="T64" fmla="*/ 76 w 496"/>
                <a:gd name="T65" fmla="*/ 62 h 608"/>
                <a:gd name="T66" fmla="*/ 94 w 496"/>
                <a:gd name="T67" fmla="*/ 54 h 608"/>
                <a:gd name="T68" fmla="*/ 390 w 496"/>
                <a:gd name="T69" fmla="*/ 52 h 608"/>
                <a:gd name="T70" fmla="*/ 402 w 496"/>
                <a:gd name="T71" fmla="*/ 54 h 608"/>
                <a:gd name="T72" fmla="*/ 420 w 496"/>
                <a:gd name="T73" fmla="*/ 62 h 608"/>
                <a:gd name="T74" fmla="*/ 434 w 496"/>
                <a:gd name="T75" fmla="*/ 76 h 608"/>
                <a:gd name="T76" fmla="*/ 440 w 496"/>
                <a:gd name="T77" fmla="*/ 94 h 608"/>
                <a:gd name="T78" fmla="*/ 442 w 496"/>
                <a:gd name="T79" fmla="*/ 390 h 608"/>
                <a:gd name="T80" fmla="*/ 440 w 496"/>
                <a:gd name="T81" fmla="*/ 400 h 608"/>
                <a:gd name="T82" fmla="*/ 434 w 496"/>
                <a:gd name="T83" fmla="*/ 418 h 608"/>
                <a:gd name="T84" fmla="*/ 420 w 496"/>
                <a:gd name="T85" fmla="*/ 432 h 608"/>
                <a:gd name="T86" fmla="*/ 402 w 496"/>
                <a:gd name="T87" fmla="*/ 440 h 608"/>
                <a:gd name="T88" fmla="*/ 328 w 496"/>
                <a:gd name="T89" fmla="*/ 440 h 608"/>
                <a:gd name="T90" fmla="*/ 218 w 496"/>
                <a:gd name="T91" fmla="*/ 440 h 608"/>
                <a:gd name="T92" fmla="*/ 106 w 496"/>
                <a:gd name="T93" fmla="*/ 440 h 608"/>
                <a:gd name="T94" fmla="*/ 86 w 496"/>
                <a:gd name="T95" fmla="*/ 436 h 608"/>
                <a:gd name="T96" fmla="*/ 70 w 496"/>
                <a:gd name="T97" fmla="*/ 426 h 608"/>
                <a:gd name="T98" fmla="*/ 58 w 496"/>
                <a:gd name="T99" fmla="*/ 410 h 608"/>
                <a:gd name="T100" fmla="*/ 54 w 496"/>
                <a:gd name="T101" fmla="*/ 390 h 6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96" h="608">
                  <a:moveTo>
                    <a:pt x="0" y="104"/>
                  </a:moveTo>
                  <a:lnTo>
                    <a:pt x="0" y="390"/>
                  </a:lnTo>
                  <a:lnTo>
                    <a:pt x="0" y="390"/>
                  </a:lnTo>
                  <a:lnTo>
                    <a:pt x="2" y="410"/>
                  </a:lnTo>
                  <a:lnTo>
                    <a:pt x="8" y="430"/>
                  </a:lnTo>
                  <a:lnTo>
                    <a:pt x="18" y="448"/>
                  </a:lnTo>
                  <a:lnTo>
                    <a:pt x="32" y="464"/>
                  </a:lnTo>
                  <a:lnTo>
                    <a:pt x="46" y="476"/>
                  </a:lnTo>
                  <a:lnTo>
                    <a:pt x="64" y="486"/>
                  </a:lnTo>
                  <a:lnTo>
                    <a:pt x="84" y="492"/>
                  </a:lnTo>
                  <a:lnTo>
                    <a:pt x="106" y="494"/>
                  </a:lnTo>
                  <a:lnTo>
                    <a:pt x="198" y="494"/>
                  </a:lnTo>
                  <a:lnTo>
                    <a:pt x="318" y="598"/>
                  </a:lnTo>
                  <a:lnTo>
                    <a:pt x="318" y="598"/>
                  </a:lnTo>
                  <a:lnTo>
                    <a:pt x="326" y="602"/>
                  </a:lnTo>
                  <a:lnTo>
                    <a:pt x="334" y="606"/>
                  </a:lnTo>
                  <a:lnTo>
                    <a:pt x="340" y="608"/>
                  </a:lnTo>
                  <a:lnTo>
                    <a:pt x="346" y="608"/>
                  </a:lnTo>
                  <a:lnTo>
                    <a:pt x="346" y="608"/>
                  </a:lnTo>
                  <a:lnTo>
                    <a:pt x="352" y="608"/>
                  </a:lnTo>
                  <a:lnTo>
                    <a:pt x="360" y="606"/>
                  </a:lnTo>
                  <a:lnTo>
                    <a:pt x="366" y="602"/>
                  </a:lnTo>
                  <a:lnTo>
                    <a:pt x="372" y="598"/>
                  </a:lnTo>
                  <a:lnTo>
                    <a:pt x="376" y="592"/>
                  </a:lnTo>
                  <a:lnTo>
                    <a:pt x="380" y="586"/>
                  </a:lnTo>
                  <a:lnTo>
                    <a:pt x="382" y="576"/>
                  </a:lnTo>
                  <a:lnTo>
                    <a:pt x="382" y="568"/>
                  </a:lnTo>
                  <a:lnTo>
                    <a:pt x="382" y="494"/>
                  </a:lnTo>
                  <a:lnTo>
                    <a:pt x="390" y="494"/>
                  </a:lnTo>
                  <a:lnTo>
                    <a:pt x="390" y="494"/>
                  </a:lnTo>
                  <a:lnTo>
                    <a:pt x="412" y="492"/>
                  </a:lnTo>
                  <a:lnTo>
                    <a:pt x="432" y="486"/>
                  </a:lnTo>
                  <a:lnTo>
                    <a:pt x="450" y="476"/>
                  </a:lnTo>
                  <a:lnTo>
                    <a:pt x="464" y="464"/>
                  </a:lnTo>
                  <a:lnTo>
                    <a:pt x="478" y="448"/>
                  </a:lnTo>
                  <a:lnTo>
                    <a:pt x="488" y="430"/>
                  </a:lnTo>
                  <a:lnTo>
                    <a:pt x="494" y="410"/>
                  </a:lnTo>
                  <a:lnTo>
                    <a:pt x="496" y="390"/>
                  </a:lnTo>
                  <a:lnTo>
                    <a:pt x="496" y="104"/>
                  </a:lnTo>
                  <a:lnTo>
                    <a:pt x="496" y="104"/>
                  </a:lnTo>
                  <a:lnTo>
                    <a:pt x="494" y="82"/>
                  </a:lnTo>
                  <a:lnTo>
                    <a:pt x="488" y="64"/>
                  </a:lnTo>
                  <a:lnTo>
                    <a:pt x="478" y="46"/>
                  </a:lnTo>
                  <a:lnTo>
                    <a:pt x="464" y="30"/>
                  </a:lnTo>
                  <a:lnTo>
                    <a:pt x="450" y="18"/>
                  </a:lnTo>
                  <a:lnTo>
                    <a:pt x="432" y="8"/>
                  </a:lnTo>
                  <a:lnTo>
                    <a:pt x="412" y="2"/>
                  </a:lnTo>
                  <a:lnTo>
                    <a:pt x="390" y="0"/>
                  </a:lnTo>
                  <a:lnTo>
                    <a:pt x="106" y="0"/>
                  </a:lnTo>
                  <a:lnTo>
                    <a:pt x="106" y="0"/>
                  </a:lnTo>
                  <a:lnTo>
                    <a:pt x="84" y="2"/>
                  </a:lnTo>
                  <a:lnTo>
                    <a:pt x="64" y="8"/>
                  </a:lnTo>
                  <a:lnTo>
                    <a:pt x="46" y="18"/>
                  </a:lnTo>
                  <a:lnTo>
                    <a:pt x="32" y="30"/>
                  </a:lnTo>
                  <a:lnTo>
                    <a:pt x="18" y="46"/>
                  </a:lnTo>
                  <a:lnTo>
                    <a:pt x="8" y="64"/>
                  </a:lnTo>
                  <a:lnTo>
                    <a:pt x="2" y="82"/>
                  </a:lnTo>
                  <a:lnTo>
                    <a:pt x="0" y="104"/>
                  </a:lnTo>
                  <a:lnTo>
                    <a:pt x="0" y="104"/>
                  </a:lnTo>
                  <a:close/>
                  <a:moveTo>
                    <a:pt x="54" y="104"/>
                  </a:moveTo>
                  <a:lnTo>
                    <a:pt x="54" y="104"/>
                  </a:lnTo>
                  <a:lnTo>
                    <a:pt x="56" y="94"/>
                  </a:lnTo>
                  <a:lnTo>
                    <a:pt x="58" y="84"/>
                  </a:lnTo>
                  <a:lnTo>
                    <a:pt x="62" y="76"/>
                  </a:lnTo>
                  <a:lnTo>
                    <a:pt x="70" y="68"/>
                  </a:lnTo>
                  <a:lnTo>
                    <a:pt x="76" y="62"/>
                  </a:lnTo>
                  <a:lnTo>
                    <a:pt x="86" y="56"/>
                  </a:lnTo>
                  <a:lnTo>
                    <a:pt x="94" y="54"/>
                  </a:lnTo>
                  <a:lnTo>
                    <a:pt x="106" y="52"/>
                  </a:lnTo>
                  <a:lnTo>
                    <a:pt x="390" y="52"/>
                  </a:lnTo>
                  <a:lnTo>
                    <a:pt x="390" y="52"/>
                  </a:lnTo>
                  <a:lnTo>
                    <a:pt x="402" y="54"/>
                  </a:lnTo>
                  <a:lnTo>
                    <a:pt x="410" y="56"/>
                  </a:lnTo>
                  <a:lnTo>
                    <a:pt x="420" y="62"/>
                  </a:lnTo>
                  <a:lnTo>
                    <a:pt x="426" y="68"/>
                  </a:lnTo>
                  <a:lnTo>
                    <a:pt x="434" y="76"/>
                  </a:lnTo>
                  <a:lnTo>
                    <a:pt x="438" y="84"/>
                  </a:lnTo>
                  <a:lnTo>
                    <a:pt x="440" y="94"/>
                  </a:lnTo>
                  <a:lnTo>
                    <a:pt x="442" y="104"/>
                  </a:lnTo>
                  <a:lnTo>
                    <a:pt x="442" y="390"/>
                  </a:lnTo>
                  <a:lnTo>
                    <a:pt x="442" y="390"/>
                  </a:lnTo>
                  <a:lnTo>
                    <a:pt x="440" y="400"/>
                  </a:lnTo>
                  <a:lnTo>
                    <a:pt x="438" y="410"/>
                  </a:lnTo>
                  <a:lnTo>
                    <a:pt x="434" y="418"/>
                  </a:lnTo>
                  <a:lnTo>
                    <a:pt x="426" y="426"/>
                  </a:lnTo>
                  <a:lnTo>
                    <a:pt x="420" y="432"/>
                  </a:lnTo>
                  <a:lnTo>
                    <a:pt x="410" y="436"/>
                  </a:lnTo>
                  <a:lnTo>
                    <a:pt x="402" y="440"/>
                  </a:lnTo>
                  <a:lnTo>
                    <a:pt x="390" y="440"/>
                  </a:lnTo>
                  <a:lnTo>
                    <a:pt x="328" y="440"/>
                  </a:lnTo>
                  <a:lnTo>
                    <a:pt x="328" y="536"/>
                  </a:lnTo>
                  <a:lnTo>
                    <a:pt x="218" y="440"/>
                  </a:lnTo>
                  <a:lnTo>
                    <a:pt x="106" y="440"/>
                  </a:lnTo>
                  <a:lnTo>
                    <a:pt x="106" y="440"/>
                  </a:lnTo>
                  <a:lnTo>
                    <a:pt x="94" y="440"/>
                  </a:lnTo>
                  <a:lnTo>
                    <a:pt x="86" y="436"/>
                  </a:lnTo>
                  <a:lnTo>
                    <a:pt x="76" y="432"/>
                  </a:lnTo>
                  <a:lnTo>
                    <a:pt x="70" y="426"/>
                  </a:lnTo>
                  <a:lnTo>
                    <a:pt x="62" y="418"/>
                  </a:lnTo>
                  <a:lnTo>
                    <a:pt x="58" y="410"/>
                  </a:lnTo>
                  <a:lnTo>
                    <a:pt x="56" y="400"/>
                  </a:lnTo>
                  <a:lnTo>
                    <a:pt x="54" y="390"/>
                  </a:lnTo>
                  <a:lnTo>
                    <a:pt x="54" y="1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6">
              <a:extLst>
                <a:ext uri="{FF2B5EF4-FFF2-40B4-BE49-F238E27FC236}">
                  <a16:creationId xmlns:a16="http://schemas.microsoft.com/office/drawing/2014/main" id="{D1B14DB4-0A3B-384E-9256-C6A6601D2AC9}"/>
                </a:ext>
              </a:extLst>
            </p:cNvPr>
            <p:cNvSpPr>
              <a:spLocks/>
            </p:cNvSpPr>
            <p:nvPr/>
          </p:nvSpPr>
          <p:spPr bwMode="auto">
            <a:xfrm>
              <a:off x="2073275" y="1073150"/>
              <a:ext cx="117475" cy="104775"/>
            </a:xfrm>
            <a:custGeom>
              <a:avLst/>
              <a:gdLst>
                <a:gd name="T0" fmla="*/ 36 w 74"/>
                <a:gd name="T1" fmla="*/ 0 h 66"/>
                <a:gd name="T2" fmla="*/ 36 w 74"/>
                <a:gd name="T3" fmla="*/ 0 h 66"/>
                <a:gd name="T4" fmla="*/ 22 w 74"/>
                <a:gd name="T5" fmla="*/ 4 h 66"/>
                <a:gd name="T6" fmla="*/ 16 w 74"/>
                <a:gd name="T7" fmla="*/ 6 h 66"/>
                <a:gd name="T8" fmla="*/ 10 w 74"/>
                <a:gd name="T9" fmla="*/ 10 h 66"/>
                <a:gd name="T10" fmla="*/ 10 w 74"/>
                <a:gd name="T11" fmla="*/ 10 h 66"/>
                <a:gd name="T12" fmla="*/ 6 w 74"/>
                <a:gd name="T13" fmla="*/ 14 h 66"/>
                <a:gd name="T14" fmla="*/ 4 w 74"/>
                <a:gd name="T15" fmla="*/ 20 h 66"/>
                <a:gd name="T16" fmla="*/ 2 w 74"/>
                <a:gd name="T17" fmla="*/ 26 h 66"/>
                <a:gd name="T18" fmla="*/ 0 w 74"/>
                <a:gd name="T19" fmla="*/ 34 h 66"/>
                <a:gd name="T20" fmla="*/ 0 w 74"/>
                <a:gd name="T21" fmla="*/ 34 h 66"/>
                <a:gd name="T22" fmla="*/ 2 w 74"/>
                <a:gd name="T23" fmla="*/ 40 h 66"/>
                <a:gd name="T24" fmla="*/ 4 w 74"/>
                <a:gd name="T25" fmla="*/ 46 h 66"/>
                <a:gd name="T26" fmla="*/ 6 w 74"/>
                <a:gd name="T27" fmla="*/ 52 h 66"/>
                <a:gd name="T28" fmla="*/ 10 w 74"/>
                <a:gd name="T29" fmla="*/ 58 h 66"/>
                <a:gd name="T30" fmla="*/ 10 w 74"/>
                <a:gd name="T31" fmla="*/ 58 h 66"/>
                <a:gd name="T32" fmla="*/ 16 w 74"/>
                <a:gd name="T33" fmla="*/ 62 h 66"/>
                <a:gd name="T34" fmla="*/ 22 w 74"/>
                <a:gd name="T35" fmla="*/ 64 h 66"/>
                <a:gd name="T36" fmla="*/ 28 w 74"/>
                <a:gd name="T37" fmla="*/ 66 h 66"/>
                <a:gd name="T38" fmla="*/ 36 w 74"/>
                <a:gd name="T39" fmla="*/ 66 h 66"/>
                <a:gd name="T40" fmla="*/ 36 w 74"/>
                <a:gd name="T41" fmla="*/ 66 h 66"/>
                <a:gd name="T42" fmla="*/ 44 w 74"/>
                <a:gd name="T43" fmla="*/ 66 h 66"/>
                <a:gd name="T44" fmla="*/ 52 w 74"/>
                <a:gd name="T45" fmla="*/ 64 h 66"/>
                <a:gd name="T46" fmla="*/ 58 w 74"/>
                <a:gd name="T47" fmla="*/ 62 h 66"/>
                <a:gd name="T48" fmla="*/ 64 w 74"/>
                <a:gd name="T49" fmla="*/ 58 h 66"/>
                <a:gd name="T50" fmla="*/ 64 w 74"/>
                <a:gd name="T51" fmla="*/ 58 h 66"/>
                <a:gd name="T52" fmla="*/ 68 w 74"/>
                <a:gd name="T53" fmla="*/ 52 h 66"/>
                <a:gd name="T54" fmla="*/ 70 w 74"/>
                <a:gd name="T55" fmla="*/ 46 h 66"/>
                <a:gd name="T56" fmla="*/ 72 w 74"/>
                <a:gd name="T57" fmla="*/ 40 h 66"/>
                <a:gd name="T58" fmla="*/ 74 w 74"/>
                <a:gd name="T59" fmla="*/ 34 h 66"/>
                <a:gd name="T60" fmla="*/ 74 w 74"/>
                <a:gd name="T61" fmla="*/ 34 h 66"/>
                <a:gd name="T62" fmla="*/ 72 w 74"/>
                <a:gd name="T63" fmla="*/ 26 h 66"/>
                <a:gd name="T64" fmla="*/ 70 w 74"/>
                <a:gd name="T65" fmla="*/ 20 h 66"/>
                <a:gd name="T66" fmla="*/ 68 w 74"/>
                <a:gd name="T67" fmla="*/ 14 h 66"/>
                <a:gd name="T68" fmla="*/ 64 w 74"/>
                <a:gd name="T69" fmla="*/ 10 h 66"/>
                <a:gd name="T70" fmla="*/ 64 w 74"/>
                <a:gd name="T71" fmla="*/ 10 h 66"/>
                <a:gd name="T72" fmla="*/ 58 w 74"/>
                <a:gd name="T73" fmla="*/ 6 h 66"/>
                <a:gd name="T74" fmla="*/ 52 w 74"/>
                <a:gd name="T75" fmla="*/ 4 h 66"/>
                <a:gd name="T76" fmla="*/ 36 w 74"/>
                <a:gd name="T77" fmla="*/ 0 h 66"/>
                <a:gd name="T78" fmla="*/ 36 w 74"/>
                <a:gd name="T79"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4" h="66">
                  <a:moveTo>
                    <a:pt x="36" y="0"/>
                  </a:moveTo>
                  <a:lnTo>
                    <a:pt x="36" y="0"/>
                  </a:lnTo>
                  <a:lnTo>
                    <a:pt x="22" y="4"/>
                  </a:lnTo>
                  <a:lnTo>
                    <a:pt x="16" y="6"/>
                  </a:lnTo>
                  <a:lnTo>
                    <a:pt x="10" y="10"/>
                  </a:lnTo>
                  <a:lnTo>
                    <a:pt x="10" y="10"/>
                  </a:lnTo>
                  <a:lnTo>
                    <a:pt x="6" y="14"/>
                  </a:lnTo>
                  <a:lnTo>
                    <a:pt x="4" y="20"/>
                  </a:lnTo>
                  <a:lnTo>
                    <a:pt x="2" y="26"/>
                  </a:lnTo>
                  <a:lnTo>
                    <a:pt x="0" y="34"/>
                  </a:lnTo>
                  <a:lnTo>
                    <a:pt x="0" y="34"/>
                  </a:lnTo>
                  <a:lnTo>
                    <a:pt x="2" y="40"/>
                  </a:lnTo>
                  <a:lnTo>
                    <a:pt x="4" y="46"/>
                  </a:lnTo>
                  <a:lnTo>
                    <a:pt x="6" y="52"/>
                  </a:lnTo>
                  <a:lnTo>
                    <a:pt x="10" y="58"/>
                  </a:lnTo>
                  <a:lnTo>
                    <a:pt x="10" y="58"/>
                  </a:lnTo>
                  <a:lnTo>
                    <a:pt x="16" y="62"/>
                  </a:lnTo>
                  <a:lnTo>
                    <a:pt x="22" y="64"/>
                  </a:lnTo>
                  <a:lnTo>
                    <a:pt x="28" y="66"/>
                  </a:lnTo>
                  <a:lnTo>
                    <a:pt x="36" y="66"/>
                  </a:lnTo>
                  <a:lnTo>
                    <a:pt x="36" y="66"/>
                  </a:lnTo>
                  <a:lnTo>
                    <a:pt x="44" y="66"/>
                  </a:lnTo>
                  <a:lnTo>
                    <a:pt x="52" y="64"/>
                  </a:lnTo>
                  <a:lnTo>
                    <a:pt x="58" y="62"/>
                  </a:lnTo>
                  <a:lnTo>
                    <a:pt x="64" y="58"/>
                  </a:lnTo>
                  <a:lnTo>
                    <a:pt x="64" y="58"/>
                  </a:lnTo>
                  <a:lnTo>
                    <a:pt x="68" y="52"/>
                  </a:lnTo>
                  <a:lnTo>
                    <a:pt x="70" y="46"/>
                  </a:lnTo>
                  <a:lnTo>
                    <a:pt x="72" y="40"/>
                  </a:lnTo>
                  <a:lnTo>
                    <a:pt x="74" y="34"/>
                  </a:lnTo>
                  <a:lnTo>
                    <a:pt x="74" y="34"/>
                  </a:lnTo>
                  <a:lnTo>
                    <a:pt x="72" y="26"/>
                  </a:lnTo>
                  <a:lnTo>
                    <a:pt x="70" y="20"/>
                  </a:lnTo>
                  <a:lnTo>
                    <a:pt x="68" y="14"/>
                  </a:lnTo>
                  <a:lnTo>
                    <a:pt x="64" y="10"/>
                  </a:lnTo>
                  <a:lnTo>
                    <a:pt x="64" y="10"/>
                  </a:lnTo>
                  <a:lnTo>
                    <a:pt x="58" y="6"/>
                  </a:lnTo>
                  <a:lnTo>
                    <a:pt x="52" y="4"/>
                  </a:lnTo>
                  <a:lnTo>
                    <a:pt x="36" y="0"/>
                  </a:lnTo>
                  <a:lnTo>
                    <a:pt x="3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7">
              <a:extLst>
                <a:ext uri="{FF2B5EF4-FFF2-40B4-BE49-F238E27FC236}">
                  <a16:creationId xmlns:a16="http://schemas.microsoft.com/office/drawing/2014/main" id="{7C73DE48-6239-3147-BF54-57D27779AC68}"/>
                </a:ext>
              </a:extLst>
            </p:cNvPr>
            <p:cNvSpPr>
              <a:spLocks/>
            </p:cNvSpPr>
            <p:nvPr/>
          </p:nvSpPr>
          <p:spPr bwMode="auto">
            <a:xfrm>
              <a:off x="2006600" y="701675"/>
              <a:ext cx="292100" cy="330200"/>
            </a:xfrm>
            <a:custGeom>
              <a:avLst/>
              <a:gdLst>
                <a:gd name="T0" fmla="*/ 160 w 184"/>
                <a:gd name="T1" fmla="*/ 18 h 208"/>
                <a:gd name="T2" fmla="*/ 132 w 184"/>
                <a:gd name="T3" fmla="*/ 4 h 208"/>
                <a:gd name="T4" fmla="*/ 94 w 184"/>
                <a:gd name="T5" fmla="*/ 0 h 208"/>
                <a:gd name="T6" fmla="*/ 64 w 184"/>
                <a:gd name="T7" fmla="*/ 2 h 208"/>
                <a:gd name="T8" fmla="*/ 40 w 184"/>
                <a:gd name="T9" fmla="*/ 8 h 208"/>
                <a:gd name="T10" fmla="*/ 0 w 184"/>
                <a:gd name="T11" fmla="*/ 26 h 208"/>
                <a:gd name="T12" fmla="*/ 24 w 184"/>
                <a:gd name="T13" fmla="*/ 70 h 208"/>
                <a:gd name="T14" fmla="*/ 36 w 184"/>
                <a:gd name="T15" fmla="*/ 62 h 208"/>
                <a:gd name="T16" fmla="*/ 52 w 184"/>
                <a:gd name="T17" fmla="*/ 54 h 208"/>
                <a:gd name="T18" fmla="*/ 68 w 184"/>
                <a:gd name="T19" fmla="*/ 50 h 208"/>
                <a:gd name="T20" fmla="*/ 84 w 184"/>
                <a:gd name="T21" fmla="*/ 48 h 208"/>
                <a:gd name="T22" fmla="*/ 110 w 184"/>
                <a:gd name="T23" fmla="*/ 52 h 208"/>
                <a:gd name="T24" fmla="*/ 116 w 184"/>
                <a:gd name="T25" fmla="*/ 56 h 208"/>
                <a:gd name="T26" fmla="*/ 122 w 184"/>
                <a:gd name="T27" fmla="*/ 66 h 208"/>
                <a:gd name="T28" fmla="*/ 124 w 184"/>
                <a:gd name="T29" fmla="*/ 78 h 208"/>
                <a:gd name="T30" fmla="*/ 118 w 184"/>
                <a:gd name="T31" fmla="*/ 96 h 208"/>
                <a:gd name="T32" fmla="*/ 112 w 184"/>
                <a:gd name="T33" fmla="*/ 104 h 208"/>
                <a:gd name="T34" fmla="*/ 102 w 184"/>
                <a:gd name="T35" fmla="*/ 110 h 208"/>
                <a:gd name="T36" fmla="*/ 84 w 184"/>
                <a:gd name="T37" fmla="*/ 124 h 208"/>
                <a:gd name="T38" fmla="*/ 66 w 184"/>
                <a:gd name="T39" fmla="*/ 142 h 208"/>
                <a:gd name="T40" fmla="*/ 58 w 184"/>
                <a:gd name="T41" fmla="*/ 154 h 208"/>
                <a:gd name="T42" fmla="*/ 54 w 184"/>
                <a:gd name="T43" fmla="*/ 168 h 208"/>
                <a:gd name="T44" fmla="*/ 52 w 184"/>
                <a:gd name="T45" fmla="*/ 208 h 208"/>
                <a:gd name="T46" fmla="*/ 102 w 184"/>
                <a:gd name="T47" fmla="*/ 208 h 208"/>
                <a:gd name="T48" fmla="*/ 108 w 184"/>
                <a:gd name="T49" fmla="*/ 180 h 208"/>
                <a:gd name="T50" fmla="*/ 114 w 184"/>
                <a:gd name="T51" fmla="*/ 168 h 208"/>
                <a:gd name="T52" fmla="*/ 124 w 184"/>
                <a:gd name="T53" fmla="*/ 160 h 208"/>
                <a:gd name="T54" fmla="*/ 144 w 184"/>
                <a:gd name="T55" fmla="*/ 146 h 208"/>
                <a:gd name="T56" fmla="*/ 162 w 184"/>
                <a:gd name="T57" fmla="*/ 130 h 208"/>
                <a:gd name="T58" fmla="*/ 172 w 184"/>
                <a:gd name="T59" fmla="*/ 120 h 208"/>
                <a:gd name="T60" fmla="*/ 178 w 184"/>
                <a:gd name="T61" fmla="*/ 106 h 208"/>
                <a:gd name="T62" fmla="*/ 184 w 184"/>
                <a:gd name="T63" fmla="*/ 70 h 208"/>
                <a:gd name="T64" fmla="*/ 182 w 184"/>
                <a:gd name="T65" fmla="*/ 54 h 208"/>
                <a:gd name="T66" fmla="*/ 170 w 184"/>
                <a:gd name="T67" fmla="*/ 30 h 208"/>
                <a:gd name="T68" fmla="*/ 160 w 184"/>
                <a:gd name="T69" fmla="*/ 18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84" h="208">
                  <a:moveTo>
                    <a:pt x="160" y="18"/>
                  </a:moveTo>
                  <a:lnTo>
                    <a:pt x="160" y="18"/>
                  </a:lnTo>
                  <a:lnTo>
                    <a:pt x="146" y="10"/>
                  </a:lnTo>
                  <a:lnTo>
                    <a:pt x="132" y="4"/>
                  </a:lnTo>
                  <a:lnTo>
                    <a:pt x="114" y="0"/>
                  </a:lnTo>
                  <a:lnTo>
                    <a:pt x="94" y="0"/>
                  </a:lnTo>
                  <a:lnTo>
                    <a:pt x="94" y="0"/>
                  </a:lnTo>
                  <a:lnTo>
                    <a:pt x="64" y="2"/>
                  </a:lnTo>
                  <a:lnTo>
                    <a:pt x="40" y="8"/>
                  </a:lnTo>
                  <a:lnTo>
                    <a:pt x="40" y="8"/>
                  </a:lnTo>
                  <a:lnTo>
                    <a:pt x="18" y="16"/>
                  </a:lnTo>
                  <a:lnTo>
                    <a:pt x="0" y="26"/>
                  </a:lnTo>
                  <a:lnTo>
                    <a:pt x="24" y="70"/>
                  </a:lnTo>
                  <a:lnTo>
                    <a:pt x="24" y="70"/>
                  </a:lnTo>
                  <a:lnTo>
                    <a:pt x="36" y="62"/>
                  </a:lnTo>
                  <a:lnTo>
                    <a:pt x="36" y="62"/>
                  </a:lnTo>
                  <a:lnTo>
                    <a:pt x="52" y="54"/>
                  </a:lnTo>
                  <a:lnTo>
                    <a:pt x="52" y="54"/>
                  </a:lnTo>
                  <a:lnTo>
                    <a:pt x="68" y="50"/>
                  </a:lnTo>
                  <a:lnTo>
                    <a:pt x="68" y="50"/>
                  </a:lnTo>
                  <a:lnTo>
                    <a:pt x="84" y="48"/>
                  </a:lnTo>
                  <a:lnTo>
                    <a:pt x="84" y="48"/>
                  </a:lnTo>
                  <a:lnTo>
                    <a:pt x="104" y="50"/>
                  </a:lnTo>
                  <a:lnTo>
                    <a:pt x="110" y="52"/>
                  </a:lnTo>
                  <a:lnTo>
                    <a:pt x="116" y="56"/>
                  </a:lnTo>
                  <a:lnTo>
                    <a:pt x="116" y="56"/>
                  </a:lnTo>
                  <a:lnTo>
                    <a:pt x="120" y="60"/>
                  </a:lnTo>
                  <a:lnTo>
                    <a:pt x="122" y="66"/>
                  </a:lnTo>
                  <a:lnTo>
                    <a:pt x="124" y="78"/>
                  </a:lnTo>
                  <a:lnTo>
                    <a:pt x="124" y="78"/>
                  </a:lnTo>
                  <a:lnTo>
                    <a:pt x="122" y="88"/>
                  </a:lnTo>
                  <a:lnTo>
                    <a:pt x="118" y="96"/>
                  </a:lnTo>
                  <a:lnTo>
                    <a:pt x="118" y="96"/>
                  </a:lnTo>
                  <a:lnTo>
                    <a:pt x="112" y="104"/>
                  </a:lnTo>
                  <a:lnTo>
                    <a:pt x="102" y="110"/>
                  </a:lnTo>
                  <a:lnTo>
                    <a:pt x="102" y="110"/>
                  </a:lnTo>
                  <a:lnTo>
                    <a:pt x="84" y="124"/>
                  </a:lnTo>
                  <a:lnTo>
                    <a:pt x="84" y="124"/>
                  </a:lnTo>
                  <a:lnTo>
                    <a:pt x="74" y="132"/>
                  </a:lnTo>
                  <a:lnTo>
                    <a:pt x="66" y="142"/>
                  </a:lnTo>
                  <a:lnTo>
                    <a:pt x="66" y="142"/>
                  </a:lnTo>
                  <a:lnTo>
                    <a:pt x="58" y="154"/>
                  </a:lnTo>
                  <a:lnTo>
                    <a:pt x="54" y="168"/>
                  </a:lnTo>
                  <a:lnTo>
                    <a:pt x="54" y="168"/>
                  </a:lnTo>
                  <a:lnTo>
                    <a:pt x="50" y="186"/>
                  </a:lnTo>
                  <a:lnTo>
                    <a:pt x="52" y="208"/>
                  </a:lnTo>
                  <a:lnTo>
                    <a:pt x="102" y="208"/>
                  </a:lnTo>
                  <a:lnTo>
                    <a:pt x="102" y="208"/>
                  </a:lnTo>
                  <a:lnTo>
                    <a:pt x="104" y="192"/>
                  </a:lnTo>
                  <a:lnTo>
                    <a:pt x="108" y="180"/>
                  </a:lnTo>
                  <a:lnTo>
                    <a:pt x="108" y="180"/>
                  </a:lnTo>
                  <a:lnTo>
                    <a:pt x="114" y="168"/>
                  </a:lnTo>
                  <a:lnTo>
                    <a:pt x="124" y="160"/>
                  </a:lnTo>
                  <a:lnTo>
                    <a:pt x="124" y="160"/>
                  </a:lnTo>
                  <a:lnTo>
                    <a:pt x="144" y="146"/>
                  </a:lnTo>
                  <a:lnTo>
                    <a:pt x="144" y="146"/>
                  </a:lnTo>
                  <a:lnTo>
                    <a:pt x="154" y="138"/>
                  </a:lnTo>
                  <a:lnTo>
                    <a:pt x="162" y="130"/>
                  </a:lnTo>
                  <a:lnTo>
                    <a:pt x="162" y="130"/>
                  </a:lnTo>
                  <a:lnTo>
                    <a:pt x="172" y="120"/>
                  </a:lnTo>
                  <a:lnTo>
                    <a:pt x="178" y="106"/>
                  </a:lnTo>
                  <a:lnTo>
                    <a:pt x="178" y="106"/>
                  </a:lnTo>
                  <a:lnTo>
                    <a:pt x="182" y="90"/>
                  </a:lnTo>
                  <a:lnTo>
                    <a:pt x="184" y="70"/>
                  </a:lnTo>
                  <a:lnTo>
                    <a:pt x="184" y="70"/>
                  </a:lnTo>
                  <a:lnTo>
                    <a:pt x="182" y="54"/>
                  </a:lnTo>
                  <a:lnTo>
                    <a:pt x="178" y="42"/>
                  </a:lnTo>
                  <a:lnTo>
                    <a:pt x="170" y="30"/>
                  </a:lnTo>
                  <a:lnTo>
                    <a:pt x="160" y="18"/>
                  </a:lnTo>
                  <a:lnTo>
                    <a:pt x="160"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41811376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4294967295"/>
          </p:nvPr>
        </p:nvSpPr>
        <p:spPr>
          <a:xfrm>
            <a:off x="73152" y="0"/>
            <a:ext cx="8997696" cy="630936"/>
          </a:xfrm>
          <a:prstGeom prst="rect">
            <a:avLst/>
          </a:prstGeom>
        </p:spPr>
        <p:txBody>
          <a:bodyPr lIns="0" tIns="0" rIns="0" bIns="0" anchor="ctr" anchorCtr="0"/>
          <a:lstStyle/>
          <a:p>
            <a:pPr marL="0" indent="0">
              <a:buNone/>
            </a:pPr>
            <a:r>
              <a:rPr lang="en-US" sz="1800" b="1" dirty="0">
                <a:solidFill>
                  <a:schemeClr val="bg1"/>
                </a:solidFill>
                <a:latin typeface="InterFace"/>
              </a:rPr>
              <a:t>More Adults Had Difficulty Finding Affordable Coverage in the Individual Market in 2018 vs. 2016</a:t>
            </a:r>
          </a:p>
        </p:txBody>
      </p:sp>
      <p:sp>
        <p:nvSpPr>
          <p:cNvPr id="4" name="Text Placeholder 3"/>
          <p:cNvSpPr>
            <a:spLocks noGrp="1"/>
          </p:cNvSpPr>
          <p:nvPr>
            <p:ph type="body" sz="quarter" idx="12"/>
          </p:nvPr>
        </p:nvSpPr>
        <p:spPr>
          <a:xfrm>
            <a:off x="73152" y="5440680"/>
            <a:ext cx="8997696" cy="756664"/>
          </a:xfrm>
        </p:spPr>
        <p:txBody>
          <a:bodyPr lIns="0" tIns="0" rIns="0" bIns="0"/>
          <a:lstStyle/>
          <a:p>
            <a:pPr>
              <a:lnSpc>
                <a:spcPct val="90000"/>
              </a:lnSpc>
              <a:spcBef>
                <a:spcPts val="0"/>
              </a:spcBef>
              <a:spcAft>
                <a:spcPts val="600"/>
              </a:spcAft>
            </a:pPr>
            <a:r>
              <a:rPr lang="en-US" sz="900" dirty="0">
                <a:solidFill>
                  <a:srgbClr val="4C515A"/>
                </a:solidFill>
                <a:latin typeface="InterFace" panose="020B0503030203020204" pitchFamily="34" charset="0"/>
              </a:rPr>
              <a:t>Note: FPL = federal poverty level. * Bought in the past three years. ** Respondent rated their health status as fair or poor, or has any of the following chronic conditions: hypertension or high blood pressure; heart disease, including heart attack; diabetes; asthma, emphysema, or lung disease; high cholesterol. ^ Among those who ever tried buying health insurance on their own in the past three years.</a:t>
            </a:r>
          </a:p>
          <a:p>
            <a:pPr>
              <a:lnSpc>
                <a:spcPct val="90000"/>
              </a:lnSpc>
              <a:spcBef>
                <a:spcPts val="0"/>
              </a:spcBef>
              <a:spcAft>
                <a:spcPts val="600"/>
              </a:spcAft>
            </a:pPr>
            <a:r>
              <a:rPr lang="en-US" sz="900" dirty="0">
                <a:solidFill>
                  <a:srgbClr val="4C515A"/>
                </a:solidFill>
                <a:latin typeface="InterFace" panose="020B0503030203020204" pitchFamily="34" charset="0"/>
              </a:rPr>
              <a:t>Data: Commonwealth Fund Biennial Health Insurance Surveys (2010, 2016, 2018).</a:t>
            </a:r>
          </a:p>
        </p:txBody>
      </p:sp>
      <p:graphicFrame>
        <p:nvGraphicFramePr>
          <p:cNvPr id="6" name="Group 575"/>
          <p:cNvGraphicFramePr>
            <a:graphicFrameLocks/>
          </p:cNvGraphicFramePr>
          <p:nvPr>
            <p:extLst>
              <p:ext uri="{D42A27DB-BD31-4B8C-83A1-F6EECF244321}">
                <p14:modId xmlns:p14="http://schemas.microsoft.com/office/powerpoint/2010/main" val="396897203"/>
              </p:ext>
            </p:extLst>
          </p:nvPr>
        </p:nvGraphicFramePr>
        <p:xfrm>
          <a:off x="73153" y="762001"/>
          <a:ext cx="8997699" cy="4678678"/>
        </p:xfrm>
        <a:graphic>
          <a:graphicData uri="http://schemas.openxmlformats.org/drawingml/2006/table">
            <a:tbl>
              <a:tblPr/>
              <a:tblGrid>
                <a:gridCol w="2031063">
                  <a:extLst>
                    <a:ext uri="{9D8B030D-6E8A-4147-A177-3AD203B41FA5}">
                      <a16:colId xmlns:a16="http://schemas.microsoft.com/office/drawing/2014/main" val="20000"/>
                    </a:ext>
                  </a:extLst>
                </a:gridCol>
                <a:gridCol w="749774">
                  <a:extLst>
                    <a:ext uri="{9D8B030D-6E8A-4147-A177-3AD203B41FA5}">
                      <a16:colId xmlns:a16="http://schemas.microsoft.com/office/drawing/2014/main" val="20001"/>
                    </a:ext>
                  </a:extLst>
                </a:gridCol>
                <a:gridCol w="749774">
                  <a:extLst>
                    <a:ext uri="{9D8B030D-6E8A-4147-A177-3AD203B41FA5}">
                      <a16:colId xmlns:a16="http://schemas.microsoft.com/office/drawing/2014/main" val="2700766575"/>
                    </a:ext>
                  </a:extLst>
                </a:gridCol>
                <a:gridCol w="749774">
                  <a:extLst>
                    <a:ext uri="{9D8B030D-6E8A-4147-A177-3AD203B41FA5}">
                      <a16:colId xmlns:a16="http://schemas.microsoft.com/office/drawing/2014/main" val="20006"/>
                    </a:ext>
                  </a:extLst>
                </a:gridCol>
                <a:gridCol w="524146">
                  <a:extLst>
                    <a:ext uri="{9D8B030D-6E8A-4147-A177-3AD203B41FA5}">
                      <a16:colId xmlns:a16="http://schemas.microsoft.com/office/drawing/2014/main" val="20002"/>
                    </a:ext>
                  </a:extLst>
                </a:gridCol>
                <a:gridCol w="524146">
                  <a:extLst>
                    <a:ext uri="{9D8B030D-6E8A-4147-A177-3AD203B41FA5}">
                      <a16:colId xmlns:a16="http://schemas.microsoft.com/office/drawing/2014/main" val="3276559370"/>
                    </a:ext>
                  </a:extLst>
                </a:gridCol>
                <a:gridCol w="524146">
                  <a:extLst>
                    <a:ext uri="{9D8B030D-6E8A-4147-A177-3AD203B41FA5}">
                      <a16:colId xmlns:a16="http://schemas.microsoft.com/office/drawing/2014/main" val="20003"/>
                    </a:ext>
                  </a:extLst>
                </a:gridCol>
                <a:gridCol w="524146">
                  <a:extLst>
                    <a:ext uri="{9D8B030D-6E8A-4147-A177-3AD203B41FA5}">
                      <a16:colId xmlns:a16="http://schemas.microsoft.com/office/drawing/2014/main" val="20004"/>
                    </a:ext>
                  </a:extLst>
                </a:gridCol>
                <a:gridCol w="524146">
                  <a:extLst>
                    <a:ext uri="{9D8B030D-6E8A-4147-A177-3AD203B41FA5}">
                      <a16:colId xmlns:a16="http://schemas.microsoft.com/office/drawing/2014/main" val="2689836346"/>
                    </a:ext>
                  </a:extLst>
                </a:gridCol>
                <a:gridCol w="524146">
                  <a:extLst>
                    <a:ext uri="{9D8B030D-6E8A-4147-A177-3AD203B41FA5}">
                      <a16:colId xmlns:a16="http://schemas.microsoft.com/office/drawing/2014/main" val="20007"/>
                    </a:ext>
                  </a:extLst>
                </a:gridCol>
                <a:gridCol w="524146">
                  <a:extLst>
                    <a:ext uri="{9D8B030D-6E8A-4147-A177-3AD203B41FA5}">
                      <a16:colId xmlns:a16="http://schemas.microsoft.com/office/drawing/2014/main" val="20005"/>
                    </a:ext>
                  </a:extLst>
                </a:gridCol>
                <a:gridCol w="524146">
                  <a:extLst>
                    <a:ext uri="{9D8B030D-6E8A-4147-A177-3AD203B41FA5}">
                      <a16:colId xmlns:a16="http://schemas.microsoft.com/office/drawing/2014/main" val="2205729328"/>
                    </a:ext>
                  </a:extLst>
                </a:gridCol>
                <a:gridCol w="524146">
                  <a:extLst>
                    <a:ext uri="{9D8B030D-6E8A-4147-A177-3AD203B41FA5}">
                      <a16:colId xmlns:a16="http://schemas.microsoft.com/office/drawing/2014/main" val="20008"/>
                    </a:ext>
                  </a:extLst>
                </a:gridCol>
              </a:tblGrid>
              <a:tr h="423371">
                <a:tc>
                  <a:txBody>
                    <a:bodyPr/>
                    <a:lstStyle/>
                    <a:p>
                      <a:pPr marL="0" marR="0" lvl="0" indent="0" algn="l" defTabSz="914400" rtl="0" eaLnBrk="1" fontAlgn="base" latinLnBrk="0" hangingPunct="1">
                        <a:lnSpc>
                          <a:spcPct val="100000"/>
                        </a:lnSpc>
                        <a:spcBef>
                          <a:spcPct val="10000"/>
                        </a:spcBef>
                        <a:spcAft>
                          <a:spcPct val="10000"/>
                        </a:spcAft>
                        <a:buClrTx/>
                        <a:buSzTx/>
                        <a:buFontTx/>
                        <a:buNone/>
                        <a:tabLst/>
                      </a:pPr>
                      <a:endParaRPr kumimoji="0" lang="en-US" altLang="en-US" sz="1200" b="1" i="0" u="none" strike="noStrike" cap="none" normalizeH="0" baseline="0" dirty="0">
                        <a:ln>
                          <a:noFill/>
                        </a:ln>
                        <a:solidFill>
                          <a:schemeClr val="accent6"/>
                        </a:solidFill>
                        <a:effectLst/>
                        <a:latin typeface="InterFace" panose="020B0503030203020204" pitchFamily="34" charset="0"/>
                        <a:ea typeface="ＭＳ Ｐゴシック" panose="020B0600070205080204" pitchFamily="34" charset="-128"/>
                        <a:cs typeface="Arial" panose="020B0604020202020204" pitchFamily="34" charset="0"/>
                      </a:endParaRPr>
                    </a:p>
                  </a:txBody>
                  <a:tcPr marL="68580" marR="68580" marT="34290" marB="34290" anchor="ctr" horzOverflow="overflow">
                    <a:lnL>
                      <a:noFill/>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altLang="en-US" sz="1600" b="1" i="0" u="none" strike="noStrike" cap="none" normalizeH="0" baseline="0" dirty="0">
                          <a:ln>
                            <a:noFill/>
                          </a:ln>
                          <a:solidFill>
                            <a:schemeClr val="accent6"/>
                          </a:solidFill>
                          <a:effectLst/>
                          <a:latin typeface="InterFace" panose="020B0503030203020204" pitchFamily="34" charset="0"/>
                          <a:ea typeface="ＭＳ Ｐゴシック" panose="020B0600070205080204" pitchFamily="34" charset="-128"/>
                          <a:cs typeface="Arial" panose="020B0604020202020204" pitchFamily="34" charset="0"/>
                        </a:rPr>
                        <a:t>Total</a:t>
                      </a:r>
                    </a:p>
                  </a:txBody>
                  <a:tcPr marL="68580" marR="68580" marT="34290" marB="3429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endParaRPr kumimoji="0" lang="en-US" altLang="en-US" sz="1600" b="1" i="0" u="none" strike="noStrike" cap="none" normalizeH="0" baseline="0" dirty="0">
                        <a:ln>
                          <a:noFill/>
                        </a:ln>
                        <a:solidFill>
                          <a:schemeClr val="tx1"/>
                        </a:solidFill>
                        <a:effectLst/>
                        <a:latin typeface="Calibri" panose="020F0502020204030204" pitchFamily="34" charset="0"/>
                        <a:ea typeface="ＭＳ Ｐゴシック" panose="020B0600070205080204" pitchFamily="34" charset="-128"/>
                        <a:cs typeface="Arial" panose="020B0604020202020204" pitchFamily="34" charset="0"/>
                      </a:endParaRPr>
                    </a:p>
                  </a:txBody>
                  <a:tcPr anchor="b" horzOverflow="overflow">
                    <a:lnL>
                      <a:noFill/>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altLang="en-US" sz="1200" b="1" i="0" u="none" strike="noStrike" cap="none" normalizeH="0" baseline="0" dirty="0">
                          <a:ln>
                            <a:noFill/>
                          </a:ln>
                          <a:solidFill>
                            <a:schemeClr val="accent6"/>
                          </a:solidFill>
                          <a:effectLst/>
                          <a:latin typeface="InterFace" panose="020B0503030203020204" pitchFamily="34" charset="0"/>
                          <a:ea typeface="ＭＳ Ｐゴシック" panose="020B0600070205080204" pitchFamily="34" charset="-128"/>
                          <a:cs typeface="Arial" panose="020B0604020202020204" pitchFamily="34" charset="0"/>
                        </a:rPr>
                        <a:t>Health problem**</a:t>
                      </a:r>
                    </a:p>
                  </a:txBody>
                  <a:tcPr marL="68580" marR="68580" marT="34290" marB="3429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endParaRPr kumimoji="0" lang="en-US" altLang="en-US" sz="1600" b="1" i="0" u="none" strike="noStrike" cap="none" normalizeH="0" baseline="0" dirty="0">
                        <a:ln>
                          <a:noFill/>
                        </a:ln>
                        <a:solidFill>
                          <a:schemeClr val="tx1"/>
                        </a:solidFill>
                        <a:effectLst/>
                        <a:latin typeface="Calibri" panose="020F0502020204030204" pitchFamily="34" charset="0"/>
                        <a:ea typeface="ＭＳ Ｐゴシック" panose="020B0600070205080204" pitchFamily="34" charset="-128"/>
                        <a:cs typeface="Arial" panose="020B0604020202020204" pitchFamily="34" charset="0"/>
                      </a:endParaRPr>
                    </a:p>
                  </a:txBody>
                  <a:tcPr anchor="b" horzOverflow="overflow">
                    <a:lnL>
                      <a:noFill/>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altLang="en-US" sz="1200" b="1" i="0" u="none" strike="noStrike" cap="none" normalizeH="0" baseline="0" dirty="0">
                          <a:ln>
                            <a:noFill/>
                          </a:ln>
                          <a:solidFill>
                            <a:schemeClr val="accent6"/>
                          </a:solidFill>
                          <a:effectLst/>
                          <a:latin typeface="InterFace" panose="020B0503030203020204" pitchFamily="34" charset="0"/>
                          <a:ea typeface="ＭＳ Ｐゴシック" panose="020B0600070205080204" pitchFamily="34" charset="-128"/>
                          <a:cs typeface="Arial" panose="020B0604020202020204" pitchFamily="34" charset="0"/>
                        </a:rPr>
                        <a:t>&lt;200% FPL</a:t>
                      </a:r>
                    </a:p>
                  </a:txBody>
                  <a:tcPr marL="68580" marR="68580" marT="34290" marB="3429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endParaRPr kumimoji="0" lang="en-US" altLang="en-US" sz="1600" b="1" i="0" u="none" strike="noStrike" cap="none" normalizeH="0" baseline="0" dirty="0">
                        <a:ln>
                          <a:noFill/>
                        </a:ln>
                        <a:solidFill>
                          <a:schemeClr val="tx1"/>
                        </a:solidFill>
                        <a:effectLst/>
                        <a:latin typeface="Calibri" panose="020F0502020204030204" pitchFamily="34" charset="0"/>
                        <a:ea typeface="ＭＳ Ｐゴシック" panose="020B0600070205080204" pitchFamily="34" charset="-128"/>
                        <a:cs typeface="Arial" panose="020B0604020202020204" pitchFamily="34" charset="0"/>
                      </a:endParaRPr>
                    </a:p>
                  </a:txBody>
                  <a:tcPr anchor="b" horzOverflow="overflow">
                    <a:lnL>
                      <a:noFill/>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altLang="en-US" sz="1200" b="1" i="0" u="none" strike="noStrike" cap="none" normalizeH="0" baseline="0" dirty="0">
                          <a:ln>
                            <a:noFill/>
                          </a:ln>
                          <a:solidFill>
                            <a:schemeClr val="accent6"/>
                          </a:solidFill>
                          <a:effectLst/>
                          <a:latin typeface="InterFace" panose="020B0503030203020204" pitchFamily="34" charset="0"/>
                          <a:ea typeface="ＭＳ Ｐゴシック" panose="020B0600070205080204" pitchFamily="34" charset="-128"/>
                          <a:cs typeface="Arial" panose="020B0604020202020204" pitchFamily="34" charset="0"/>
                        </a:rPr>
                        <a:t>200%+ FPL</a:t>
                      </a:r>
                    </a:p>
                  </a:txBody>
                  <a:tcPr marL="68580" marR="68580" marT="34290" marB="34290" anchor="ctr" horzOverflow="overflow">
                    <a:lnL w="12700"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endParaRPr kumimoji="0" lang="en-US" altLang="en-US" sz="1600" b="1" i="0" u="none" strike="noStrike" cap="none" normalizeH="0" baseline="0" dirty="0">
                        <a:ln>
                          <a:noFill/>
                        </a:ln>
                        <a:solidFill>
                          <a:schemeClr val="tx1"/>
                        </a:solidFill>
                        <a:effectLst/>
                        <a:latin typeface="Calibri" panose="020F0502020204030204" pitchFamily="34" charset="0"/>
                        <a:ea typeface="ＭＳ Ｐゴシック" panose="020B0600070205080204" pitchFamily="34" charset="-128"/>
                        <a:cs typeface="Arial" panose="020B0604020202020204" pitchFamily="34" charset="0"/>
                      </a:endParaRPr>
                    </a:p>
                  </a:txBody>
                  <a:tcPr anchor="b" horzOverflow="overflow">
                    <a:lnL>
                      <a:noFill/>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51516">
                <a:tc>
                  <a:txBody>
                    <a:bodyPr/>
                    <a:lstStyle/>
                    <a:p>
                      <a:pPr marL="0" marR="0" lvl="0" indent="0" algn="l" defTabSz="914400" rtl="0" eaLnBrk="1" fontAlgn="base" latinLnBrk="0" hangingPunct="1">
                        <a:lnSpc>
                          <a:spcPct val="100000"/>
                        </a:lnSpc>
                        <a:spcBef>
                          <a:spcPct val="10000"/>
                        </a:spcBef>
                        <a:spcAft>
                          <a:spcPct val="10000"/>
                        </a:spcAft>
                        <a:buClrTx/>
                        <a:buSzTx/>
                        <a:buFontTx/>
                        <a:buNone/>
                        <a:tabLst/>
                      </a:pPr>
                      <a:endParaRPr kumimoji="0" lang="en-US" altLang="en-US" sz="1200" b="1" i="0" u="none" strike="noStrike" cap="none" normalizeH="0" baseline="0" dirty="0">
                        <a:ln>
                          <a:noFill/>
                        </a:ln>
                        <a:solidFill>
                          <a:schemeClr val="accent6"/>
                        </a:solidFill>
                        <a:effectLst/>
                        <a:latin typeface="InterFace" panose="020B0503030203020204" pitchFamily="34" charset="0"/>
                        <a:ea typeface="ＭＳ Ｐゴシック" panose="020B0600070205080204" pitchFamily="34" charset="-128"/>
                        <a:cs typeface="Arial" panose="020B0604020202020204" pitchFamily="34" charset="0"/>
                      </a:endParaRPr>
                    </a:p>
                  </a:txBody>
                  <a:tcPr marL="68580" marR="68580" marT="34290" marB="34290"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altLang="en-US" sz="1200" b="1" i="0" u="none" strike="noStrike" cap="none" normalizeH="0" baseline="0" dirty="0">
                          <a:ln>
                            <a:noFill/>
                          </a:ln>
                          <a:solidFill>
                            <a:schemeClr val="accent6"/>
                          </a:solidFill>
                          <a:effectLst/>
                          <a:latin typeface="InterFace" panose="020B0503030203020204" pitchFamily="34" charset="0"/>
                          <a:ea typeface="ＭＳ Ｐゴシック" panose="020B0600070205080204" pitchFamily="34" charset="-128"/>
                          <a:cs typeface="Arial" panose="020B0604020202020204" pitchFamily="34" charset="0"/>
                        </a:rPr>
                        <a:t>2010</a:t>
                      </a:r>
                    </a:p>
                  </a:txBody>
                  <a:tcPr marL="68580" marR="68580" marT="34290" marB="34290" anchor="ct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altLang="en-US" sz="1200" b="1" i="0" u="none" strike="noStrike" cap="none" normalizeH="0" baseline="0" dirty="0">
                          <a:ln>
                            <a:noFill/>
                          </a:ln>
                          <a:solidFill>
                            <a:schemeClr val="accent6"/>
                          </a:solidFill>
                          <a:effectLst/>
                          <a:latin typeface="InterFace" panose="020B0503030203020204" pitchFamily="34" charset="0"/>
                          <a:ea typeface="ＭＳ Ｐゴシック" panose="020B0600070205080204" pitchFamily="34" charset="-128"/>
                          <a:cs typeface="Arial" panose="020B0604020202020204" pitchFamily="34" charset="0"/>
                        </a:rPr>
                        <a:t>2016</a:t>
                      </a:r>
                    </a:p>
                  </a:txBody>
                  <a:tcPr marL="68580" marR="68580" marT="34290" marB="34290" anchor="ctr" horzOverflow="overflow">
                    <a:lnL>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altLang="en-US" sz="1200" b="1" i="0" u="none" strike="noStrike" cap="none" normalizeH="0" baseline="0" dirty="0">
                          <a:ln>
                            <a:noFill/>
                          </a:ln>
                          <a:solidFill>
                            <a:schemeClr val="accent6"/>
                          </a:solidFill>
                          <a:effectLst/>
                          <a:latin typeface="InterFace" panose="020B0503030203020204" pitchFamily="34" charset="0"/>
                          <a:ea typeface="ＭＳ Ｐゴシック" panose="020B0600070205080204" pitchFamily="34" charset="-128"/>
                          <a:cs typeface="Arial" panose="020B0604020202020204" pitchFamily="34" charset="0"/>
                        </a:rPr>
                        <a:t>2018</a:t>
                      </a:r>
                    </a:p>
                  </a:txBody>
                  <a:tcPr marL="68580" marR="68580" marT="34290" marB="34290"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altLang="en-US" sz="1200" b="1" i="0" u="none" strike="noStrike" cap="none" normalizeH="0" baseline="0" dirty="0">
                          <a:ln>
                            <a:noFill/>
                          </a:ln>
                          <a:solidFill>
                            <a:schemeClr val="accent6"/>
                          </a:solidFill>
                          <a:effectLst/>
                          <a:latin typeface="InterFace" panose="020B0503030203020204" pitchFamily="34" charset="0"/>
                          <a:ea typeface="ＭＳ Ｐゴシック" panose="020B0600070205080204" pitchFamily="34" charset="-128"/>
                          <a:cs typeface="Arial" panose="020B0604020202020204" pitchFamily="34" charset="0"/>
                        </a:rPr>
                        <a:t>2010</a:t>
                      </a:r>
                    </a:p>
                  </a:txBody>
                  <a:tcPr marL="68580" marR="68580" marT="34290" marB="34290" anchor="ct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altLang="en-US" sz="1200" b="1" i="0" u="none" strike="noStrike" cap="none" normalizeH="0" baseline="0" dirty="0">
                          <a:ln>
                            <a:noFill/>
                          </a:ln>
                          <a:solidFill>
                            <a:schemeClr val="accent6"/>
                          </a:solidFill>
                          <a:effectLst/>
                          <a:latin typeface="InterFace" panose="020B0503030203020204" pitchFamily="34" charset="0"/>
                          <a:ea typeface="ＭＳ Ｐゴシック" panose="020B0600070205080204" pitchFamily="34" charset="-128"/>
                          <a:cs typeface="Arial" panose="020B0604020202020204" pitchFamily="34" charset="0"/>
                        </a:rPr>
                        <a:t>2016</a:t>
                      </a:r>
                    </a:p>
                  </a:txBody>
                  <a:tcPr marL="68580" marR="68580" marT="34290" marB="34290" anchor="ctr" horzOverflow="overflow">
                    <a:lnL>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altLang="en-US" sz="1200" b="1" i="0" u="none" strike="noStrike" cap="none" normalizeH="0" baseline="0" dirty="0">
                          <a:ln>
                            <a:noFill/>
                          </a:ln>
                          <a:solidFill>
                            <a:schemeClr val="accent6"/>
                          </a:solidFill>
                          <a:effectLst/>
                          <a:latin typeface="InterFace" panose="020B0503030203020204" pitchFamily="34" charset="0"/>
                          <a:ea typeface="ＭＳ Ｐゴシック" panose="020B0600070205080204" pitchFamily="34" charset="-128"/>
                          <a:cs typeface="Arial" panose="020B0604020202020204" pitchFamily="34" charset="0"/>
                        </a:rPr>
                        <a:t>2018</a:t>
                      </a:r>
                    </a:p>
                  </a:txBody>
                  <a:tcPr marL="68580" marR="68580" marT="34290" marB="34290"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altLang="en-US" sz="1200" b="1" i="0" u="none" strike="noStrike" cap="none" normalizeH="0" baseline="0" dirty="0">
                          <a:ln>
                            <a:noFill/>
                          </a:ln>
                          <a:solidFill>
                            <a:schemeClr val="accent6"/>
                          </a:solidFill>
                          <a:effectLst/>
                          <a:latin typeface="InterFace" panose="020B0503030203020204" pitchFamily="34" charset="0"/>
                          <a:ea typeface="ＭＳ Ｐゴシック" panose="020B0600070205080204" pitchFamily="34" charset="-128"/>
                          <a:cs typeface="Arial" panose="020B0604020202020204" pitchFamily="34" charset="0"/>
                        </a:rPr>
                        <a:t>2010</a:t>
                      </a:r>
                    </a:p>
                  </a:txBody>
                  <a:tcPr marL="68580" marR="68580" marT="34290" marB="34290" anchor="ct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altLang="en-US" sz="1200" b="1" i="0" u="none" strike="noStrike" cap="none" normalizeH="0" baseline="0" dirty="0">
                          <a:ln>
                            <a:noFill/>
                          </a:ln>
                          <a:solidFill>
                            <a:schemeClr val="accent6"/>
                          </a:solidFill>
                          <a:effectLst/>
                          <a:latin typeface="InterFace" panose="020B0503030203020204" pitchFamily="34" charset="0"/>
                          <a:ea typeface="ＭＳ Ｐゴシック" panose="020B0600070205080204" pitchFamily="34" charset="-128"/>
                          <a:cs typeface="Arial" panose="020B0604020202020204" pitchFamily="34" charset="0"/>
                        </a:rPr>
                        <a:t>2016</a:t>
                      </a:r>
                    </a:p>
                  </a:txBody>
                  <a:tcPr marL="68580" marR="68580" marT="34290" marB="34290" anchor="ctr" horzOverflow="overflow">
                    <a:lnL>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altLang="en-US" sz="1200" b="1" i="0" u="none" strike="noStrike" cap="none" normalizeH="0" baseline="0" dirty="0">
                          <a:ln>
                            <a:noFill/>
                          </a:ln>
                          <a:solidFill>
                            <a:schemeClr val="accent6"/>
                          </a:solidFill>
                          <a:effectLst/>
                          <a:latin typeface="InterFace" panose="020B0503030203020204" pitchFamily="34" charset="0"/>
                          <a:ea typeface="ＭＳ Ｐゴシック" panose="020B0600070205080204" pitchFamily="34" charset="-128"/>
                          <a:cs typeface="Arial" panose="020B0604020202020204" pitchFamily="34" charset="0"/>
                        </a:rPr>
                        <a:t>2018</a:t>
                      </a:r>
                    </a:p>
                  </a:txBody>
                  <a:tcPr marL="68580" marR="68580" marT="34290" marB="34290"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altLang="en-US" sz="1200" b="1" i="0" u="none" strike="noStrike" cap="none" normalizeH="0" baseline="0" dirty="0">
                          <a:ln>
                            <a:noFill/>
                          </a:ln>
                          <a:solidFill>
                            <a:schemeClr val="accent6"/>
                          </a:solidFill>
                          <a:effectLst/>
                          <a:latin typeface="InterFace" panose="020B0503030203020204" pitchFamily="34" charset="0"/>
                          <a:ea typeface="ＭＳ Ｐゴシック" panose="020B0600070205080204" pitchFamily="34" charset="-128"/>
                          <a:cs typeface="Arial" panose="020B0604020202020204" pitchFamily="34" charset="0"/>
                        </a:rPr>
                        <a:t>2010</a:t>
                      </a:r>
                    </a:p>
                  </a:txBody>
                  <a:tcPr marL="68580" marR="68580" marT="34290" marB="34290" anchor="ct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altLang="en-US" sz="1200" b="1" i="0" u="none" strike="noStrike" cap="none" normalizeH="0" baseline="0" dirty="0">
                          <a:ln>
                            <a:noFill/>
                          </a:ln>
                          <a:solidFill>
                            <a:schemeClr val="accent6"/>
                          </a:solidFill>
                          <a:effectLst/>
                          <a:latin typeface="InterFace" panose="020B0503030203020204" pitchFamily="34" charset="0"/>
                          <a:ea typeface="ＭＳ Ｐゴシック" panose="020B0600070205080204" pitchFamily="34" charset="-128"/>
                          <a:cs typeface="Arial" panose="020B0604020202020204" pitchFamily="34" charset="0"/>
                        </a:rPr>
                        <a:t>2016</a:t>
                      </a:r>
                    </a:p>
                  </a:txBody>
                  <a:tcPr marL="68580" marR="68580" marT="34290" marB="34290" anchor="ct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altLang="en-US" sz="1200" b="1" i="0" u="none" strike="noStrike" cap="none" normalizeH="0" baseline="0" dirty="0">
                          <a:ln>
                            <a:noFill/>
                          </a:ln>
                          <a:solidFill>
                            <a:schemeClr val="accent6"/>
                          </a:solidFill>
                          <a:effectLst/>
                          <a:latin typeface="InterFace" panose="020B0503030203020204" pitchFamily="34" charset="0"/>
                          <a:ea typeface="ＭＳ Ｐゴシック" panose="020B0600070205080204" pitchFamily="34" charset="-128"/>
                          <a:cs typeface="Arial" panose="020B0604020202020204" pitchFamily="34" charset="0"/>
                        </a:rPr>
                        <a:t>2018</a:t>
                      </a:r>
                    </a:p>
                  </a:txBody>
                  <a:tcPr marL="68580" marR="68580" marT="34290" marB="34290" anchor="ct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1092767">
                <a:tc>
                  <a:txBody>
                    <a:bodyPr/>
                    <a:lstStyle>
                      <a:lvl1pPr eaLnBrk="0" hangingPunct="0">
                        <a:spcBef>
                          <a:spcPct val="20000"/>
                        </a:spcBef>
                        <a:defRPr sz="2800">
                          <a:solidFill>
                            <a:schemeClr val="tx1"/>
                          </a:solidFill>
                          <a:latin typeface="Arial Black" panose="020B0A040201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Black" panose="020B0A04020102020204" pitchFamily="34" charset="0"/>
                          <a:cs typeface="Arial" panose="020B0604020202020204" pitchFamily="34" charset="0"/>
                        </a:defRPr>
                      </a:lvl2pPr>
                      <a:lvl3pPr eaLnBrk="0" hangingPunct="0">
                        <a:spcBef>
                          <a:spcPct val="20000"/>
                        </a:spcBef>
                        <a:defRPr sz="2000">
                          <a:solidFill>
                            <a:schemeClr val="tx1"/>
                          </a:solidFill>
                          <a:latin typeface="Arial Black" panose="020B0A04020102020204" pitchFamily="34" charset="0"/>
                          <a:cs typeface="Arial" panose="020B0604020202020204" pitchFamily="34" charset="0"/>
                        </a:defRPr>
                      </a:lvl3pPr>
                      <a:lvl4pPr eaLnBrk="0" hangingPunct="0">
                        <a:spcBef>
                          <a:spcPct val="20000"/>
                        </a:spcBef>
                        <a:defRPr>
                          <a:solidFill>
                            <a:schemeClr val="tx1"/>
                          </a:solidFill>
                          <a:latin typeface="Arial Black" panose="020B0A04020102020204" pitchFamily="34" charset="0"/>
                          <a:cs typeface="Arial" panose="020B0604020202020204" pitchFamily="34" charset="0"/>
                        </a:defRPr>
                      </a:lvl4pPr>
                      <a:lvl5pPr eaLnBrk="0" hangingPunct="0">
                        <a:spcBef>
                          <a:spcPct val="20000"/>
                        </a:spcBef>
                        <a:defRPr>
                          <a:solidFill>
                            <a:schemeClr val="tx1"/>
                          </a:solidFill>
                          <a:latin typeface="Arial Black" panose="020B0A040201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10000"/>
                        </a:spcBef>
                        <a:spcAft>
                          <a:spcPct val="10000"/>
                        </a:spcAft>
                        <a:buClrTx/>
                        <a:buSzTx/>
                        <a:buFontTx/>
                        <a:buNone/>
                        <a:tabLst/>
                      </a:pPr>
                      <a:r>
                        <a:rPr kumimoji="0" lang="en-US" altLang="en-US" sz="1200" b="1" i="0" u="none" strike="noStrike" cap="none" normalizeH="0" baseline="0" dirty="0">
                          <a:ln>
                            <a:noFill/>
                          </a:ln>
                          <a:solidFill>
                            <a:schemeClr val="accent6"/>
                          </a:solidFill>
                          <a:effectLst/>
                          <a:latin typeface="InterFace" panose="020B0503030203020204" pitchFamily="34" charset="0"/>
                          <a:ea typeface="ＭＳ Ｐゴシック" panose="020B0600070205080204" pitchFamily="34" charset="-128"/>
                          <a:cs typeface="Arial" panose="020B0604020202020204" pitchFamily="34" charset="0"/>
                        </a:rPr>
                        <a:t>Adults ages 19–64 with individual coverage* or </a:t>
                      </a:r>
                      <a:br>
                        <a:rPr kumimoji="0" lang="en-US" altLang="en-US" sz="1200" b="1" i="0" u="none" strike="noStrike" cap="none" normalizeH="0" baseline="0" dirty="0">
                          <a:ln>
                            <a:noFill/>
                          </a:ln>
                          <a:solidFill>
                            <a:schemeClr val="accent6"/>
                          </a:solidFill>
                          <a:effectLst/>
                          <a:latin typeface="InterFace" panose="020B0503030203020204" pitchFamily="34" charset="0"/>
                          <a:ea typeface="ＭＳ Ｐゴシック" panose="020B0600070205080204" pitchFamily="34" charset="-128"/>
                          <a:cs typeface="Arial" panose="020B0604020202020204" pitchFamily="34" charset="0"/>
                        </a:rPr>
                      </a:br>
                      <a:r>
                        <a:rPr kumimoji="0" lang="en-US" altLang="en-US" sz="1200" b="1" i="0" u="none" strike="noStrike" cap="none" normalizeH="0" baseline="0" dirty="0">
                          <a:ln>
                            <a:noFill/>
                          </a:ln>
                          <a:solidFill>
                            <a:schemeClr val="accent6"/>
                          </a:solidFill>
                          <a:effectLst/>
                          <a:latin typeface="InterFace" panose="020B0503030203020204" pitchFamily="34" charset="0"/>
                          <a:ea typeface="ＭＳ Ｐゴシック" panose="020B0600070205080204" pitchFamily="34" charset="-128"/>
                          <a:cs typeface="Arial" panose="020B0604020202020204" pitchFamily="34" charset="0"/>
                        </a:rPr>
                        <a:t>who tried to buy it </a:t>
                      </a:r>
                      <a:br>
                        <a:rPr kumimoji="0" lang="en-US" altLang="en-US" sz="1200" b="1" i="0" u="none" strike="noStrike" cap="none" normalizeH="0" baseline="0" dirty="0">
                          <a:ln>
                            <a:noFill/>
                          </a:ln>
                          <a:solidFill>
                            <a:schemeClr val="accent6"/>
                          </a:solidFill>
                          <a:effectLst/>
                          <a:latin typeface="InterFace" panose="020B0503030203020204" pitchFamily="34" charset="0"/>
                          <a:ea typeface="ＭＳ Ｐゴシック" panose="020B0600070205080204" pitchFamily="34" charset="-128"/>
                          <a:cs typeface="Arial" panose="020B0604020202020204" pitchFamily="34" charset="0"/>
                        </a:rPr>
                      </a:br>
                      <a:r>
                        <a:rPr kumimoji="0" lang="en-US" altLang="en-US" sz="1200" b="1" i="0" u="none" strike="noStrike" cap="none" normalizeH="0" baseline="0" dirty="0">
                          <a:ln>
                            <a:noFill/>
                          </a:ln>
                          <a:solidFill>
                            <a:schemeClr val="accent6"/>
                          </a:solidFill>
                          <a:effectLst/>
                          <a:latin typeface="InterFace" panose="020B0503030203020204" pitchFamily="34" charset="0"/>
                          <a:ea typeface="ＭＳ Ｐゴシック" panose="020B0600070205080204" pitchFamily="34" charset="-128"/>
                          <a:cs typeface="Arial" panose="020B0604020202020204" pitchFamily="34" charset="0"/>
                        </a:rPr>
                        <a:t>in past three years who:</a:t>
                      </a:r>
                    </a:p>
                  </a:txBody>
                  <a:tcPr marL="68580" marR="68580" marT="34290" marB="34290"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Black" panose="020B0A040201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Black" panose="020B0A04020102020204" pitchFamily="34" charset="0"/>
                          <a:cs typeface="Arial" panose="020B0604020202020204" pitchFamily="34" charset="0"/>
                        </a:defRPr>
                      </a:lvl2pPr>
                      <a:lvl3pPr eaLnBrk="0" hangingPunct="0">
                        <a:spcBef>
                          <a:spcPct val="20000"/>
                        </a:spcBef>
                        <a:defRPr sz="2000">
                          <a:solidFill>
                            <a:schemeClr val="tx1"/>
                          </a:solidFill>
                          <a:latin typeface="Arial Black" panose="020B0A04020102020204" pitchFamily="34" charset="0"/>
                          <a:cs typeface="Arial" panose="020B0604020202020204" pitchFamily="34" charset="0"/>
                        </a:defRPr>
                      </a:lvl3pPr>
                      <a:lvl4pPr eaLnBrk="0" hangingPunct="0">
                        <a:spcBef>
                          <a:spcPct val="20000"/>
                        </a:spcBef>
                        <a:defRPr>
                          <a:solidFill>
                            <a:schemeClr val="tx1"/>
                          </a:solidFill>
                          <a:latin typeface="Arial Black" panose="020B0A04020102020204" pitchFamily="34" charset="0"/>
                          <a:cs typeface="Arial" panose="020B0604020202020204" pitchFamily="34" charset="0"/>
                        </a:defRPr>
                      </a:lvl4pPr>
                      <a:lvl5pPr eaLnBrk="0" hangingPunct="0">
                        <a:spcBef>
                          <a:spcPct val="20000"/>
                        </a:spcBef>
                        <a:defRPr>
                          <a:solidFill>
                            <a:schemeClr val="tx1"/>
                          </a:solidFill>
                          <a:latin typeface="Arial Black" panose="020B0A040201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altLang="en-US" sz="1400" b="1"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rPr>
                        <a:t>26 million</a:t>
                      </a:r>
                    </a:p>
                  </a:txBody>
                  <a:tcPr marL="68580" marR="68580" marT="34290" marB="34290" anchor="ct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defRPr/>
                      </a:pPr>
                      <a:r>
                        <a:rPr kumimoji="0" lang="en-US" altLang="en-US" sz="1400" b="1"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rPr>
                        <a:t>44 million</a:t>
                      </a:r>
                    </a:p>
                  </a:txBody>
                  <a:tcPr marL="68580" marR="68580" marT="34290" marB="34290" anchor="ctr" horzOverflow="overflow">
                    <a:lnL>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altLang="en-US" sz="1400" b="1"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rPr>
                        <a:t>45 million</a:t>
                      </a:r>
                    </a:p>
                  </a:txBody>
                  <a:tcPr marL="68580" marR="68580" marT="34290" marB="34290"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Black" panose="020B0A040201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Black" panose="020B0A04020102020204" pitchFamily="34" charset="0"/>
                          <a:cs typeface="Arial" panose="020B0604020202020204" pitchFamily="34" charset="0"/>
                        </a:defRPr>
                      </a:lvl2pPr>
                      <a:lvl3pPr eaLnBrk="0" hangingPunct="0">
                        <a:spcBef>
                          <a:spcPct val="20000"/>
                        </a:spcBef>
                        <a:defRPr sz="2000">
                          <a:solidFill>
                            <a:schemeClr val="tx1"/>
                          </a:solidFill>
                          <a:latin typeface="Arial Black" panose="020B0A04020102020204" pitchFamily="34" charset="0"/>
                          <a:cs typeface="Arial" panose="020B0604020202020204" pitchFamily="34" charset="0"/>
                        </a:defRPr>
                      </a:lvl3pPr>
                      <a:lvl4pPr eaLnBrk="0" hangingPunct="0">
                        <a:spcBef>
                          <a:spcPct val="20000"/>
                        </a:spcBef>
                        <a:defRPr>
                          <a:solidFill>
                            <a:schemeClr val="tx1"/>
                          </a:solidFill>
                          <a:latin typeface="Arial Black" panose="020B0A04020102020204" pitchFamily="34" charset="0"/>
                          <a:cs typeface="Arial" panose="020B0604020202020204" pitchFamily="34" charset="0"/>
                        </a:defRPr>
                      </a:lvl4pPr>
                      <a:lvl5pPr eaLnBrk="0" hangingPunct="0">
                        <a:spcBef>
                          <a:spcPct val="20000"/>
                        </a:spcBef>
                        <a:defRPr>
                          <a:solidFill>
                            <a:schemeClr val="tx1"/>
                          </a:solidFill>
                          <a:latin typeface="Arial Black" panose="020B0A040201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10000"/>
                        </a:spcBef>
                        <a:spcAft>
                          <a:spcPct val="10000"/>
                        </a:spcAft>
                        <a:buClrTx/>
                        <a:buSzTx/>
                        <a:buFontTx/>
                        <a:buNone/>
                        <a:tabLst/>
                      </a:pPr>
                      <a:endParaRPr kumimoji="0" lang="en-US" altLang="en-US" sz="1400" b="1"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endParaRPr>
                    </a:p>
                  </a:txBody>
                  <a:tcPr marL="68580" marR="68580" marT="34290" marB="34290" anchor="b"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endParaRPr kumimoji="0" lang="en-US" altLang="en-US" sz="1400" b="1"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endParaRPr>
                    </a:p>
                  </a:txBody>
                  <a:tcPr marL="68580" marR="68580" marT="34290" marB="34290" anchor="b" horzOverflow="overflow">
                    <a:lnL>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Black" panose="020B0A040201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Black" panose="020B0A04020102020204" pitchFamily="34" charset="0"/>
                          <a:cs typeface="Arial" panose="020B0604020202020204" pitchFamily="34" charset="0"/>
                        </a:defRPr>
                      </a:lvl2pPr>
                      <a:lvl3pPr eaLnBrk="0" hangingPunct="0">
                        <a:spcBef>
                          <a:spcPct val="20000"/>
                        </a:spcBef>
                        <a:defRPr sz="2000">
                          <a:solidFill>
                            <a:schemeClr val="tx1"/>
                          </a:solidFill>
                          <a:latin typeface="Arial Black" panose="020B0A04020102020204" pitchFamily="34" charset="0"/>
                          <a:cs typeface="Arial" panose="020B0604020202020204" pitchFamily="34" charset="0"/>
                        </a:defRPr>
                      </a:lvl3pPr>
                      <a:lvl4pPr eaLnBrk="0" hangingPunct="0">
                        <a:spcBef>
                          <a:spcPct val="20000"/>
                        </a:spcBef>
                        <a:defRPr>
                          <a:solidFill>
                            <a:schemeClr val="tx1"/>
                          </a:solidFill>
                          <a:latin typeface="Arial Black" panose="020B0A04020102020204" pitchFamily="34" charset="0"/>
                          <a:cs typeface="Arial" panose="020B0604020202020204" pitchFamily="34" charset="0"/>
                        </a:defRPr>
                      </a:lvl4pPr>
                      <a:lvl5pPr eaLnBrk="0" hangingPunct="0">
                        <a:spcBef>
                          <a:spcPct val="20000"/>
                        </a:spcBef>
                        <a:defRPr>
                          <a:solidFill>
                            <a:schemeClr val="tx1"/>
                          </a:solidFill>
                          <a:latin typeface="Arial Black" panose="020B0A040201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10000"/>
                        </a:spcBef>
                        <a:spcAft>
                          <a:spcPct val="10000"/>
                        </a:spcAft>
                        <a:buClrTx/>
                        <a:buSzTx/>
                        <a:buFontTx/>
                        <a:buNone/>
                        <a:tabLst/>
                      </a:pPr>
                      <a:endParaRPr kumimoji="0" lang="en-US" altLang="en-US" sz="1400" b="1"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endParaRPr>
                    </a:p>
                  </a:txBody>
                  <a:tcPr marL="68580" marR="68580" marT="34290" marB="34290" anchor="b"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Black" panose="020B0A040201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Black" panose="020B0A04020102020204" pitchFamily="34" charset="0"/>
                          <a:cs typeface="Arial" panose="020B0604020202020204" pitchFamily="34" charset="0"/>
                        </a:defRPr>
                      </a:lvl2pPr>
                      <a:lvl3pPr eaLnBrk="0" hangingPunct="0">
                        <a:spcBef>
                          <a:spcPct val="20000"/>
                        </a:spcBef>
                        <a:defRPr sz="2000">
                          <a:solidFill>
                            <a:schemeClr val="tx1"/>
                          </a:solidFill>
                          <a:latin typeface="Arial Black" panose="020B0A04020102020204" pitchFamily="34" charset="0"/>
                          <a:cs typeface="Arial" panose="020B0604020202020204" pitchFamily="34" charset="0"/>
                        </a:defRPr>
                      </a:lvl3pPr>
                      <a:lvl4pPr eaLnBrk="0" hangingPunct="0">
                        <a:spcBef>
                          <a:spcPct val="20000"/>
                        </a:spcBef>
                        <a:defRPr>
                          <a:solidFill>
                            <a:schemeClr val="tx1"/>
                          </a:solidFill>
                          <a:latin typeface="Arial Black" panose="020B0A04020102020204" pitchFamily="34" charset="0"/>
                          <a:cs typeface="Arial" panose="020B0604020202020204" pitchFamily="34" charset="0"/>
                        </a:defRPr>
                      </a:lvl4pPr>
                      <a:lvl5pPr eaLnBrk="0" hangingPunct="0">
                        <a:spcBef>
                          <a:spcPct val="20000"/>
                        </a:spcBef>
                        <a:defRPr>
                          <a:solidFill>
                            <a:schemeClr val="tx1"/>
                          </a:solidFill>
                          <a:latin typeface="Arial Black" panose="020B0A040201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10000"/>
                        </a:spcBef>
                        <a:spcAft>
                          <a:spcPct val="10000"/>
                        </a:spcAft>
                        <a:buClrTx/>
                        <a:buSzTx/>
                        <a:buFontTx/>
                        <a:buNone/>
                        <a:tabLst/>
                      </a:pPr>
                      <a:endParaRPr kumimoji="0" lang="en-US" altLang="en-US" sz="1400" b="1"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endParaRPr>
                    </a:p>
                  </a:txBody>
                  <a:tcPr marL="68580" marR="68580" marT="34290" marB="34290" anchor="b"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endParaRPr kumimoji="0" lang="en-US" altLang="en-US" sz="1400" b="1"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endParaRPr>
                    </a:p>
                  </a:txBody>
                  <a:tcPr marL="68580" marR="68580" marT="34290" marB="34290" anchor="b" horzOverflow="overflow">
                    <a:lnL>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endParaRPr kumimoji="0" lang="en-US" altLang="en-US" sz="1400" b="1"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endParaRPr>
                    </a:p>
                  </a:txBody>
                  <a:tcPr marL="68580" marR="68580" marT="34290" marB="34290" anchor="b"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Black" panose="020B0A040201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Black" panose="020B0A04020102020204" pitchFamily="34" charset="0"/>
                          <a:cs typeface="Arial" panose="020B0604020202020204" pitchFamily="34" charset="0"/>
                        </a:defRPr>
                      </a:lvl2pPr>
                      <a:lvl3pPr eaLnBrk="0" hangingPunct="0">
                        <a:spcBef>
                          <a:spcPct val="20000"/>
                        </a:spcBef>
                        <a:defRPr sz="2000">
                          <a:solidFill>
                            <a:schemeClr val="tx1"/>
                          </a:solidFill>
                          <a:latin typeface="Arial Black" panose="020B0A04020102020204" pitchFamily="34" charset="0"/>
                          <a:cs typeface="Arial" panose="020B0604020202020204" pitchFamily="34" charset="0"/>
                        </a:defRPr>
                      </a:lvl3pPr>
                      <a:lvl4pPr eaLnBrk="0" hangingPunct="0">
                        <a:spcBef>
                          <a:spcPct val="20000"/>
                        </a:spcBef>
                        <a:defRPr>
                          <a:solidFill>
                            <a:schemeClr val="tx1"/>
                          </a:solidFill>
                          <a:latin typeface="Arial Black" panose="020B0A04020102020204" pitchFamily="34" charset="0"/>
                          <a:cs typeface="Arial" panose="020B0604020202020204" pitchFamily="34" charset="0"/>
                        </a:defRPr>
                      </a:lvl4pPr>
                      <a:lvl5pPr eaLnBrk="0" hangingPunct="0">
                        <a:spcBef>
                          <a:spcPct val="20000"/>
                        </a:spcBef>
                        <a:defRPr>
                          <a:solidFill>
                            <a:schemeClr val="tx1"/>
                          </a:solidFill>
                          <a:latin typeface="Arial Black" panose="020B0A040201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10000"/>
                        </a:spcBef>
                        <a:spcAft>
                          <a:spcPct val="10000"/>
                        </a:spcAft>
                        <a:buClrTx/>
                        <a:buSzTx/>
                        <a:buFontTx/>
                        <a:buNone/>
                        <a:tabLst/>
                      </a:pPr>
                      <a:endParaRPr kumimoji="0" lang="en-US" altLang="en-US" sz="1400" b="1"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endParaRPr>
                    </a:p>
                  </a:txBody>
                  <a:tcPr marL="68580" marR="68580" marT="34290" marB="34290" anchor="b"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endParaRPr kumimoji="0" lang="en-US" altLang="en-US" sz="1400" b="1"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endParaRPr>
                    </a:p>
                  </a:txBody>
                  <a:tcPr marL="68580" marR="68580" marT="34290" marB="34290" anchor="b"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endParaRPr kumimoji="0" lang="en-US" altLang="en-US" sz="1400" b="1"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endParaRPr>
                    </a:p>
                  </a:txBody>
                  <a:tcPr marL="68580" marR="68580" marT="34290" marB="34290" anchor="b"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880284">
                <a:tc>
                  <a:txBody>
                    <a:bodyPr/>
                    <a:lstStyle>
                      <a:lvl1pPr marL="169863" eaLnBrk="0" hangingPunct="0">
                        <a:spcBef>
                          <a:spcPct val="20000"/>
                        </a:spcBef>
                        <a:defRPr sz="2800">
                          <a:solidFill>
                            <a:schemeClr val="tx1"/>
                          </a:solidFill>
                          <a:latin typeface="Arial Black" panose="020B0A040201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Black" panose="020B0A04020102020204" pitchFamily="34" charset="0"/>
                          <a:cs typeface="Arial" panose="020B0604020202020204" pitchFamily="34" charset="0"/>
                        </a:defRPr>
                      </a:lvl2pPr>
                      <a:lvl3pPr eaLnBrk="0" hangingPunct="0">
                        <a:spcBef>
                          <a:spcPct val="20000"/>
                        </a:spcBef>
                        <a:defRPr sz="2000">
                          <a:solidFill>
                            <a:schemeClr val="tx1"/>
                          </a:solidFill>
                          <a:latin typeface="Arial Black" panose="020B0A04020102020204" pitchFamily="34" charset="0"/>
                          <a:cs typeface="Arial" panose="020B0604020202020204" pitchFamily="34" charset="0"/>
                        </a:defRPr>
                      </a:lvl3pPr>
                      <a:lvl4pPr eaLnBrk="0" hangingPunct="0">
                        <a:spcBef>
                          <a:spcPct val="20000"/>
                        </a:spcBef>
                        <a:defRPr>
                          <a:solidFill>
                            <a:schemeClr val="tx1"/>
                          </a:solidFill>
                          <a:latin typeface="Arial Black" panose="020B0A04020102020204" pitchFamily="34" charset="0"/>
                          <a:cs typeface="Arial" panose="020B0604020202020204" pitchFamily="34" charset="0"/>
                        </a:defRPr>
                      </a:lvl4pPr>
                      <a:lvl5pPr eaLnBrk="0" hangingPunct="0">
                        <a:spcBef>
                          <a:spcPct val="20000"/>
                        </a:spcBef>
                        <a:defRPr>
                          <a:solidFill>
                            <a:schemeClr val="tx1"/>
                          </a:solidFill>
                          <a:latin typeface="Arial Black" panose="020B0A040201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9pPr>
                    </a:lstStyle>
                    <a:p>
                      <a:pPr marL="169863" marR="0" lvl="0" indent="0" algn="l" defTabSz="914400" rtl="0" eaLnBrk="1" fontAlgn="base" latinLnBrk="0" hangingPunct="1">
                        <a:lnSpc>
                          <a:spcPct val="100000"/>
                        </a:lnSpc>
                        <a:spcBef>
                          <a:spcPct val="10000"/>
                        </a:spcBef>
                        <a:spcAft>
                          <a:spcPct val="10000"/>
                        </a:spcAft>
                        <a:buClrTx/>
                        <a:buSzTx/>
                        <a:buFontTx/>
                        <a:buNone/>
                        <a:tabLst/>
                      </a:pPr>
                      <a:r>
                        <a:rPr kumimoji="0" lang="en-US" altLang="en-US" sz="1200" b="0" i="0" u="none" strike="noStrike" cap="none" normalizeH="0" baseline="0" dirty="0">
                          <a:ln>
                            <a:noFill/>
                          </a:ln>
                          <a:solidFill>
                            <a:schemeClr val="accent6"/>
                          </a:solidFill>
                          <a:effectLst/>
                          <a:latin typeface="InterFace" panose="020B0503030203020204" pitchFamily="34" charset="0"/>
                          <a:ea typeface="Times New Roman" panose="02020603050405020304" pitchFamily="18" charset="0"/>
                        </a:rPr>
                        <a:t>Found it very difficult or impossible to find affordable coverage</a:t>
                      </a:r>
                    </a:p>
                  </a:txBody>
                  <a:tcPr marL="68580" marR="68580" marT="34290" marB="34290"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Black" panose="020B0A040201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Black" panose="020B0A04020102020204" pitchFamily="34" charset="0"/>
                          <a:cs typeface="Arial" panose="020B0604020202020204" pitchFamily="34" charset="0"/>
                        </a:defRPr>
                      </a:lvl2pPr>
                      <a:lvl3pPr eaLnBrk="0" hangingPunct="0">
                        <a:spcBef>
                          <a:spcPct val="20000"/>
                        </a:spcBef>
                        <a:defRPr sz="2000">
                          <a:solidFill>
                            <a:schemeClr val="tx1"/>
                          </a:solidFill>
                          <a:latin typeface="Arial Black" panose="020B0A04020102020204" pitchFamily="34" charset="0"/>
                          <a:cs typeface="Arial" panose="020B0604020202020204" pitchFamily="34" charset="0"/>
                        </a:defRPr>
                      </a:lvl3pPr>
                      <a:lvl4pPr eaLnBrk="0" hangingPunct="0">
                        <a:spcBef>
                          <a:spcPct val="20000"/>
                        </a:spcBef>
                        <a:defRPr>
                          <a:solidFill>
                            <a:schemeClr val="tx1"/>
                          </a:solidFill>
                          <a:latin typeface="Arial Black" panose="020B0A04020102020204" pitchFamily="34" charset="0"/>
                          <a:cs typeface="Arial" panose="020B0604020202020204" pitchFamily="34" charset="0"/>
                        </a:defRPr>
                      </a:lvl4pPr>
                      <a:lvl5pPr eaLnBrk="0" hangingPunct="0">
                        <a:spcBef>
                          <a:spcPct val="20000"/>
                        </a:spcBef>
                        <a:defRPr>
                          <a:solidFill>
                            <a:schemeClr val="tx1"/>
                          </a:solidFill>
                          <a:latin typeface="Arial Black" panose="020B0A040201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rPr>
                        <a:t>60%</a:t>
                      </a:r>
                    </a:p>
                  </a:txBody>
                  <a:tcPr marL="68580" marR="68580" marT="34290" marB="34290" anchor="ct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1400" b="0"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rPr>
                        <a:t>34%</a:t>
                      </a:r>
                    </a:p>
                  </a:txBody>
                  <a:tcPr marL="68580" marR="68580" marT="34290" marB="34290" anchor="ctr" horzOverflow="overflow">
                    <a:lnL>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rPr>
                        <a:t>42%</a:t>
                      </a:r>
                    </a:p>
                  </a:txBody>
                  <a:tcPr marL="68580" marR="68580" marT="34290" marB="34290"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Black" panose="020B0A040201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Black" panose="020B0A04020102020204" pitchFamily="34" charset="0"/>
                          <a:cs typeface="Arial" panose="020B0604020202020204" pitchFamily="34" charset="0"/>
                        </a:defRPr>
                      </a:lvl2pPr>
                      <a:lvl3pPr eaLnBrk="0" hangingPunct="0">
                        <a:spcBef>
                          <a:spcPct val="20000"/>
                        </a:spcBef>
                        <a:defRPr sz="2000">
                          <a:solidFill>
                            <a:schemeClr val="tx1"/>
                          </a:solidFill>
                          <a:latin typeface="Arial Black" panose="020B0A04020102020204" pitchFamily="34" charset="0"/>
                          <a:cs typeface="Arial" panose="020B0604020202020204" pitchFamily="34" charset="0"/>
                        </a:defRPr>
                      </a:lvl3pPr>
                      <a:lvl4pPr eaLnBrk="0" hangingPunct="0">
                        <a:spcBef>
                          <a:spcPct val="20000"/>
                        </a:spcBef>
                        <a:defRPr>
                          <a:solidFill>
                            <a:schemeClr val="tx1"/>
                          </a:solidFill>
                          <a:latin typeface="Arial Black" panose="020B0A04020102020204" pitchFamily="34" charset="0"/>
                          <a:cs typeface="Arial" panose="020B0604020202020204" pitchFamily="34" charset="0"/>
                        </a:defRPr>
                      </a:lvl4pPr>
                      <a:lvl5pPr eaLnBrk="0" hangingPunct="0">
                        <a:spcBef>
                          <a:spcPct val="20000"/>
                        </a:spcBef>
                        <a:defRPr>
                          <a:solidFill>
                            <a:schemeClr val="tx1"/>
                          </a:solidFill>
                          <a:latin typeface="Arial Black" panose="020B0A040201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rPr>
                        <a:t>70%</a:t>
                      </a:r>
                    </a:p>
                  </a:txBody>
                  <a:tcPr marL="68580" marR="68580" marT="34290" marB="34290" anchor="ct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rPr>
                        <a:t>42%</a:t>
                      </a:r>
                    </a:p>
                  </a:txBody>
                  <a:tcPr marL="68580" marR="68580" marT="34290" marB="34290" anchor="ctr" horzOverflow="overflow">
                    <a:lnL>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Black" panose="020B0A040201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Black" panose="020B0A04020102020204" pitchFamily="34" charset="0"/>
                          <a:cs typeface="Arial" panose="020B0604020202020204" pitchFamily="34" charset="0"/>
                        </a:defRPr>
                      </a:lvl2pPr>
                      <a:lvl3pPr eaLnBrk="0" hangingPunct="0">
                        <a:spcBef>
                          <a:spcPct val="20000"/>
                        </a:spcBef>
                        <a:defRPr sz="2000">
                          <a:solidFill>
                            <a:schemeClr val="tx1"/>
                          </a:solidFill>
                          <a:latin typeface="Arial Black" panose="020B0A04020102020204" pitchFamily="34" charset="0"/>
                          <a:cs typeface="Arial" panose="020B0604020202020204" pitchFamily="34" charset="0"/>
                        </a:defRPr>
                      </a:lvl3pPr>
                      <a:lvl4pPr eaLnBrk="0" hangingPunct="0">
                        <a:spcBef>
                          <a:spcPct val="20000"/>
                        </a:spcBef>
                        <a:defRPr>
                          <a:solidFill>
                            <a:schemeClr val="tx1"/>
                          </a:solidFill>
                          <a:latin typeface="Arial Black" panose="020B0A04020102020204" pitchFamily="34" charset="0"/>
                          <a:cs typeface="Arial" panose="020B0604020202020204" pitchFamily="34" charset="0"/>
                        </a:defRPr>
                      </a:lvl4pPr>
                      <a:lvl5pPr eaLnBrk="0" hangingPunct="0">
                        <a:spcBef>
                          <a:spcPct val="20000"/>
                        </a:spcBef>
                        <a:defRPr>
                          <a:solidFill>
                            <a:schemeClr val="tx1"/>
                          </a:solidFill>
                          <a:latin typeface="Arial Black" panose="020B0A040201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rPr>
                        <a:t>47%</a:t>
                      </a:r>
                    </a:p>
                  </a:txBody>
                  <a:tcPr marL="68580" marR="68580" marT="34290" marB="34290"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Black" panose="020B0A040201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Black" panose="020B0A04020102020204" pitchFamily="34" charset="0"/>
                          <a:cs typeface="Arial" panose="020B0604020202020204" pitchFamily="34" charset="0"/>
                        </a:defRPr>
                      </a:lvl2pPr>
                      <a:lvl3pPr eaLnBrk="0" hangingPunct="0">
                        <a:spcBef>
                          <a:spcPct val="20000"/>
                        </a:spcBef>
                        <a:defRPr sz="2000">
                          <a:solidFill>
                            <a:schemeClr val="tx1"/>
                          </a:solidFill>
                          <a:latin typeface="Arial Black" panose="020B0A04020102020204" pitchFamily="34" charset="0"/>
                          <a:cs typeface="Arial" panose="020B0604020202020204" pitchFamily="34" charset="0"/>
                        </a:defRPr>
                      </a:lvl3pPr>
                      <a:lvl4pPr eaLnBrk="0" hangingPunct="0">
                        <a:spcBef>
                          <a:spcPct val="20000"/>
                        </a:spcBef>
                        <a:defRPr>
                          <a:solidFill>
                            <a:schemeClr val="tx1"/>
                          </a:solidFill>
                          <a:latin typeface="Arial Black" panose="020B0A04020102020204" pitchFamily="34" charset="0"/>
                          <a:cs typeface="Arial" panose="020B0604020202020204" pitchFamily="34" charset="0"/>
                        </a:defRPr>
                      </a:lvl4pPr>
                      <a:lvl5pPr eaLnBrk="0" hangingPunct="0">
                        <a:spcBef>
                          <a:spcPct val="20000"/>
                        </a:spcBef>
                        <a:defRPr>
                          <a:solidFill>
                            <a:schemeClr val="tx1"/>
                          </a:solidFill>
                          <a:latin typeface="Arial Black" panose="020B0A040201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rPr>
                        <a:t>64%</a:t>
                      </a:r>
                    </a:p>
                  </a:txBody>
                  <a:tcPr marL="68580" marR="68580" marT="34290" marB="34290" anchor="ct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rPr>
                        <a:t>35%</a:t>
                      </a:r>
                    </a:p>
                  </a:txBody>
                  <a:tcPr marL="68580" marR="68580" marT="34290" marB="34290" anchor="ctr" horzOverflow="overflow">
                    <a:lnL>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rPr>
                        <a:t>44%</a:t>
                      </a:r>
                    </a:p>
                  </a:txBody>
                  <a:tcPr marL="68580" marR="68580" marT="34290" marB="34290"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Black" panose="020B0A040201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Black" panose="020B0A04020102020204" pitchFamily="34" charset="0"/>
                          <a:cs typeface="Arial" panose="020B0604020202020204" pitchFamily="34" charset="0"/>
                        </a:defRPr>
                      </a:lvl2pPr>
                      <a:lvl3pPr eaLnBrk="0" hangingPunct="0">
                        <a:spcBef>
                          <a:spcPct val="20000"/>
                        </a:spcBef>
                        <a:defRPr sz="2000">
                          <a:solidFill>
                            <a:schemeClr val="tx1"/>
                          </a:solidFill>
                          <a:latin typeface="Arial Black" panose="020B0A04020102020204" pitchFamily="34" charset="0"/>
                          <a:cs typeface="Arial" panose="020B0604020202020204" pitchFamily="34" charset="0"/>
                        </a:defRPr>
                      </a:lvl3pPr>
                      <a:lvl4pPr eaLnBrk="0" hangingPunct="0">
                        <a:spcBef>
                          <a:spcPct val="20000"/>
                        </a:spcBef>
                        <a:defRPr>
                          <a:solidFill>
                            <a:schemeClr val="tx1"/>
                          </a:solidFill>
                          <a:latin typeface="Arial Black" panose="020B0A04020102020204" pitchFamily="34" charset="0"/>
                          <a:cs typeface="Arial" panose="020B0604020202020204" pitchFamily="34" charset="0"/>
                        </a:defRPr>
                      </a:lvl4pPr>
                      <a:lvl5pPr eaLnBrk="0" hangingPunct="0">
                        <a:spcBef>
                          <a:spcPct val="20000"/>
                        </a:spcBef>
                        <a:defRPr>
                          <a:solidFill>
                            <a:schemeClr val="tx1"/>
                          </a:solidFill>
                          <a:latin typeface="Arial Black" panose="020B0A040201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rPr>
                        <a:t>54%</a:t>
                      </a:r>
                    </a:p>
                  </a:txBody>
                  <a:tcPr marL="68580" marR="68580" marT="34290" marB="34290" anchor="ct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rPr>
                        <a:t>32%</a:t>
                      </a:r>
                    </a:p>
                  </a:txBody>
                  <a:tcPr marL="68580" marR="68580" marT="34290" marB="34290" anchor="ct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rPr>
                        <a:t>41%</a:t>
                      </a:r>
                    </a:p>
                  </a:txBody>
                  <a:tcPr marL="68580" marR="68580" marT="34290" marB="34290" anchor="ct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880284">
                <a:tc>
                  <a:txBody>
                    <a:bodyPr/>
                    <a:lstStyle>
                      <a:lvl1pPr marL="168275" indent="-6350" eaLnBrk="0" hangingPunct="0">
                        <a:spcBef>
                          <a:spcPct val="20000"/>
                        </a:spcBef>
                        <a:defRPr sz="2800">
                          <a:solidFill>
                            <a:schemeClr val="tx1"/>
                          </a:solidFill>
                          <a:latin typeface="Arial Black" panose="020B0A040201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Black" panose="020B0A04020102020204" pitchFamily="34" charset="0"/>
                          <a:cs typeface="Arial" panose="020B0604020202020204" pitchFamily="34" charset="0"/>
                        </a:defRPr>
                      </a:lvl2pPr>
                      <a:lvl3pPr eaLnBrk="0" hangingPunct="0">
                        <a:spcBef>
                          <a:spcPct val="20000"/>
                        </a:spcBef>
                        <a:defRPr sz="2000">
                          <a:solidFill>
                            <a:schemeClr val="tx1"/>
                          </a:solidFill>
                          <a:latin typeface="Arial Black" panose="020B0A04020102020204" pitchFamily="34" charset="0"/>
                          <a:cs typeface="Arial" panose="020B0604020202020204" pitchFamily="34" charset="0"/>
                        </a:defRPr>
                      </a:lvl3pPr>
                      <a:lvl4pPr eaLnBrk="0" hangingPunct="0">
                        <a:spcBef>
                          <a:spcPct val="20000"/>
                        </a:spcBef>
                        <a:defRPr>
                          <a:solidFill>
                            <a:schemeClr val="tx1"/>
                          </a:solidFill>
                          <a:latin typeface="Arial Black" panose="020B0A04020102020204" pitchFamily="34" charset="0"/>
                          <a:cs typeface="Arial" panose="020B0604020202020204" pitchFamily="34" charset="0"/>
                        </a:defRPr>
                      </a:lvl4pPr>
                      <a:lvl5pPr eaLnBrk="0" hangingPunct="0">
                        <a:spcBef>
                          <a:spcPct val="20000"/>
                        </a:spcBef>
                        <a:defRPr>
                          <a:solidFill>
                            <a:schemeClr val="tx1"/>
                          </a:solidFill>
                          <a:latin typeface="Arial Black" panose="020B0A040201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9pPr>
                    </a:lstStyle>
                    <a:p>
                      <a:pPr marL="168275" marR="0" lvl="0" indent="-6350" algn="l" defTabSz="914400" rtl="0" eaLnBrk="1" fontAlgn="base" latinLnBrk="0" hangingPunct="1">
                        <a:lnSpc>
                          <a:spcPct val="100000"/>
                        </a:lnSpc>
                        <a:spcBef>
                          <a:spcPct val="10000"/>
                        </a:spcBef>
                        <a:spcAft>
                          <a:spcPct val="10000"/>
                        </a:spcAft>
                        <a:buClrTx/>
                        <a:buSzTx/>
                        <a:buFontTx/>
                        <a:buNone/>
                        <a:tabLst/>
                      </a:pPr>
                      <a:r>
                        <a:rPr kumimoji="0" lang="en-US" altLang="en-US" sz="1200" b="0" i="0" u="none" strike="noStrike" cap="none" normalizeH="0" baseline="0" dirty="0">
                          <a:ln>
                            <a:noFill/>
                          </a:ln>
                          <a:solidFill>
                            <a:schemeClr val="accent6"/>
                          </a:solidFill>
                          <a:effectLst/>
                          <a:latin typeface="InterFace" panose="020B0503030203020204" pitchFamily="34" charset="0"/>
                          <a:ea typeface="Times New Roman" panose="02020603050405020304" pitchFamily="18" charset="0"/>
                        </a:rPr>
                        <a:t>Found it very difficult or impossible to find coverage they needed</a:t>
                      </a:r>
                    </a:p>
                  </a:txBody>
                  <a:tcPr marL="68580" marR="68580" marT="34290" marB="34290"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Black" panose="020B0A040201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Black" panose="020B0A04020102020204" pitchFamily="34" charset="0"/>
                          <a:cs typeface="Arial" panose="020B0604020202020204" pitchFamily="34" charset="0"/>
                        </a:defRPr>
                      </a:lvl2pPr>
                      <a:lvl3pPr eaLnBrk="0" hangingPunct="0">
                        <a:spcBef>
                          <a:spcPct val="20000"/>
                        </a:spcBef>
                        <a:defRPr sz="2000">
                          <a:solidFill>
                            <a:schemeClr val="tx1"/>
                          </a:solidFill>
                          <a:latin typeface="Arial Black" panose="020B0A04020102020204" pitchFamily="34" charset="0"/>
                          <a:cs typeface="Arial" panose="020B0604020202020204" pitchFamily="34" charset="0"/>
                        </a:defRPr>
                      </a:lvl3pPr>
                      <a:lvl4pPr eaLnBrk="0" hangingPunct="0">
                        <a:spcBef>
                          <a:spcPct val="20000"/>
                        </a:spcBef>
                        <a:defRPr>
                          <a:solidFill>
                            <a:schemeClr val="tx1"/>
                          </a:solidFill>
                          <a:latin typeface="Arial Black" panose="020B0A04020102020204" pitchFamily="34" charset="0"/>
                          <a:cs typeface="Arial" panose="020B0604020202020204" pitchFamily="34" charset="0"/>
                        </a:defRPr>
                      </a:lvl4pPr>
                      <a:lvl5pPr eaLnBrk="0" hangingPunct="0">
                        <a:spcBef>
                          <a:spcPct val="20000"/>
                        </a:spcBef>
                        <a:defRPr>
                          <a:solidFill>
                            <a:schemeClr val="tx1"/>
                          </a:solidFill>
                          <a:latin typeface="Arial Black" panose="020B0A040201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altLang="en-US" sz="1400" b="0"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rPr>
                        <a:t>43%</a:t>
                      </a:r>
                    </a:p>
                  </a:txBody>
                  <a:tcPr marL="68580" marR="68580" marT="34290" marB="34290" anchor="ct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defRPr/>
                      </a:pPr>
                      <a:r>
                        <a:rPr kumimoji="0" lang="en-US" altLang="en-US" sz="1400" b="0"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rPr>
                        <a:t>25%</a:t>
                      </a:r>
                    </a:p>
                  </a:txBody>
                  <a:tcPr marL="68580" marR="68580" marT="34290" marB="34290" anchor="ctr" horzOverflow="overflow">
                    <a:lnL>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altLang="en-US" sz="1400" b="0"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rPr>
                        <a:t>31%</a:t>
                      </a:r>
                    </a:p>
                  </a:txBody>
                  <a:tcPr marL="68580" marR="68580" marT="34290" marB="34290"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Black" panose="020B0A040201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Black" panose="020B0A04020102020204" pitchFamily="34" charset="0"/>
                          <a:cs typeface="Arial" panose="020B0604020202020204" pitchFamily="34" charset="0"/>
                        </a:defRPr>
                      </a:lvl2pPr>
                      <a:lvl3pPr eaLnBrk="0" hangingPunct="0">
                        <a:spcBef>
                          <a:spcPct val="20000"/>
                        </a:spcBef>
                        <a:defRPr sz="2000">
                          <a:solidFill>
                            <a:schemeClr val="tx1"/>
                          </a:solidFill>
                          <a:latin typeface="Arial Black" panose="020B0A04020102020204" pitchFamily="34" charset="0"/>
                          <a:cs typeface="Arial" panose="020B0604020202020204" pitchFamily="34" charset="0"/>
                        </a:defRPr>
                      </a:lvl3pPr>
                      <a:lvl4pPr eaLnBrk="0" hangingPunct="0">
                        <a:spcBef>
                          <a:spcPct val="20000"/>
                        </a:spcBef>
                        <a:defRPr>
                          <a:solidFill>
                            <a:schemeClr val="tx1"/>
                          </a:solidFill>
                          <a:latin typeface="Arial Black" panose="020B0A04020102020204" pitchFamily="34" charset="0"/>
                          <a:cs typeface="Arial" panose="020B0604020202020204" pitchFamily="34" charset="0"/>
                        </a:defRPr>
                      </a:lvl4pPr>
                      <a:lvl5pPr eaLnBrk="0" hangingPunct="0">
                        <a:spcBef>
                          <a:spcPct val="20000"/>
                        </a:spcBef>
                        <a:defRPr>
                          <a:solidFill>
                            <a:schemeClr val="tx1"/>
                          </a:solidFill>
                          <a:latin typeface="Arial Black" panose="020B0A040201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altLang="en-US" sz="1200" b="0"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rPr>
                        <a:t>53%</a:t>
                      </a:r>
                    </a:p>
                  </a:txBody>
                  <a:tcPr marL="68580" marR="68580" marT="34290" marB="34290" anchor="ct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defRPr/>
                      </a:pPr>
                      <a:r>
                        <a:rPr kumimoji="0" lang="en-US" altLang="en-US" sz="1200" b="0"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rPr>
                        <a:t>31%</a:t>
                      </a:r>
                    </a:p>
                  </a:txBody>
                  <a:tcPr marL="68580" marR="68580" marT="34290" marB="34290" anchor="ctr" horzOverflow="overflow">
                    <a:lnL>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Black" panose="020B0A040201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Black" panose="020B0A04020102020204" pitchFamily="34" charset="0"/>
                          <a:cs typeface="Arial" panose="020B0604020202020204" pitchFamily="34" charset="0"/>
                        </a:defRPr>
                      </a:lvl2pPr>
                      <a:lvl3pPr eaLnBrk="0" hangingPunct="0">
                        <a:spcBef>
                          <a:spcPct val="20000"/>
                        </a:spcBef>
                        <a:defRPr sz="2000">
                          <a:solidFill>
                            <a:schemeClr val="tx1"/>
                          </a:solidFill>
                          <a:latin typeface="Arial Black" panose="020B0A04020102020204" pitchFamily="34" charset="0"/>
                          <a:cs typeface="Arial" panose="020B0604020202020204" pitchFamily="34" charset="0"/>
                        </a:defRPr>
                      </a:lvl3pPr>
                      <a:lvl4pPr eaLnBrk="0" hangingPunct="0">
                        <a:spcBef>
                          <a:spcPct val="20000"/>
                        </a:spcBef>
                        <a:defRPr>
                          <a:solidFill>
                            <a:schemeClr val="tx1"/>
                          </a:solidFill>
                          <a:latin typeface="Arial Black" panose="020B0A04020102020204" pitchFamily="34" charset="0"/>
                          <a:cs typeface="Arial" panose="020B0604020202020204" pitchFamily="34" charset="0"/>
                        </a:defRPr>
                      </a:lvl4pPr>
                      <a:lvl5pPr eaLnBrk="0" hangingPunct="0">
                        <a:spcBef>
                          <a:spcPct val="20000"/>
                        </a:spcBef>
                        <a:defRPr>
                          <a:solidFill>
                            <a:schemeClr val="tx1"/>
                          </a:solidFill>
                          <a:latin typeface="Arial Black" panose="020B0A040201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altLang="en-US" sz="1200" b="0"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rPr>
                        <a:t>36%</a:t>
                      </a:r>
                    </a:p>
                  </a:txBody>
                  <a:tcPr marL="68580" marR="68580" marT="34290" marB="34290"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Black" panose="020B0A040201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Black" panose="020B0A04020102020204" pitchFamily="34" charset="0"/>
                          <a:cs typeface="Arial" panose="020B0604020202020204" pitchFamily="34" charset="0"/>
                        </a:defRPr>
                      </a:lvl2pPr>
                      <a:lvl3pPr eaLnBrk="0" hangingPunct="0">
                        <a:spcBef>
                          <a:spcPct val="20000"/>
                        </a:spcBef>
                        <a:defRPr sz="2000">
                          <a:solidFill>
                            <a:schemeClr val="tx1"/>
                          </a:solidFill>
                          <a:latin typeface="Arial Black" panose="020B0A04020102020204" pitchFamily="34" charset="0"/>
                          <a:cs typeface="Arial" panose="020B0604020202020204" pitchFamily="34" charset="0"/>
                        </a:defRPr>
                      </a:lvl3pPr>
                      <a:lvl4pPr eaLnBrk="0" hangingPunct="0">
                        <a:spcBef>
                          <a:spcPct val="20000"/>
                        </a:spcBef>
                        <a:defRPr>
                          <a:solidFill>
                            <a:schemeClr val="tx1"/>
                          </a:solidFill>
                          <a:latin typeface="Arial Black" panose="020B0A04020102020204" pitchFamily="34" charset="0"/>
                          <a:cs typeface="Arial" panose="020B0604020202020204" pitchFamily="34" charset="0"/>
                        </a:defRPr>
                      </a:lvl4pPr>
                      <a:lvl5pPr eaLnBrk="0" hangingPunct="0">
                        <a:spcBef>
                          <a:spcPct val="20000"/>
                        </a:spcBef>
                        <a:defRPr>
                          <a:solidFill>
                            <a:schemeClr val="tx1"/>
                          </a:solidFill>
                          <a:latin typeface="Arial Black" panose="020B0A040201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altLang="en-US" sz="1200" b="0"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rPr>
                        <a:t>49%</a:t>
                      </a:r>
                    </a:p>
                  </a:txBody>
                  <a:tcPr marL="68580" marR="68580" marT="34290" marB="34290" anchor="ct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defRPr/>
                      </a:pPr>
                      <a:r>
                        <a:rPr kumimoji="0" lang="en-US" altLang="en-US" sz="1200" b="0"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rPr>
                        <a:t>26%</a:t>
                      </a:r>
                    </a:p>
                  </a:txBody>
                  <a:tcPr marL="68580" marR="68580" marT="34290" marB="34290" anchor="ctr" horzOverflow="overflow">
                    <a:lnL>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altLang="en-US" sz="1200" b="0"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rPr>
                        <a:t>32%</a:t>
                      </a:r>
                    </a:p>
                  </a:txBody>
                  <a:tcPr marL="68580" marR="68580" marT="34290" marB="34290"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Arial Black" panose="020B0A040201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Black" panose="020B0A04020102020204" pitchFamily="34" charset="0"/>
                          <a:cs typeface="Arial" panose="020B0604020202020204" pitchFamily="34" charset="0"/>
                        </a:defRPr>
                      </a:lvl2pPr>
                      <a:lvl3pPr eaLnBrk="0" hangingPunct="0">
                        <a:spcBef>
                          <a:spcPct val="20000"/>
                        </a:spcBef>
                        <a:defRPr sz="2000">
                          <a:solidFill>
                            <a:schemeClr val="tx1"/>
                          </a:solidFill>
                          <a:latin typeface="Arial Black" panose="020B0A04020102020204" pitchFamily="34" charset="0"/>
                          <a:cs typeface="Arial" panose="020B0604020202020204" pitchFamily="34" charset="0"/>
                        </a:defRPr>
                      </a:lvl3pPr>
                      <a:lvl4pPr eaLnBrk="0" hangingPunct="0">
                        <a:spcBef>
                          <a:spcPct val="20000"/>
                        </a:spcBef>
                        <a:defRPr>
                          <a:solidFill>
                            <a:schemeClr val="tx1"/>
                          </a:solidFill>
                          <a:latin typeface="Arial Black" panose="020B0A04020102020204" pitchFamily="34" charset="0"/>
                          <a:cs typeface="Arial" panose="020B0604020202020204" pitchFamily="34" charset="0"/>
                        </a:defRPr>
                      </a:lvl4pPr>
                      <a:lvl5pPr eaLnBrk="0" hangingPunct="0">
                        <a:spcBef>
                          <a:spcPct val="20000"/>
                        </a:spcBef>
                        <a:defRPr>
                          <a:solidFill>
                            <a:schemeClr val="tx1"/>
                          </a:solidFill>
                          <a:latin typeface="Arial Black" panose="020B0A040201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altLang="en-US" sz="1200" b="0"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rPr>
                        <a:t>35%</a:t>
                      </a:r>
                    </a:p>
                  </a:txBody>
                  <a:tcPr marL="68580" marR="68580" marT="34290" marB="34290" anchor="ct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defRPr/>
                      </a:pPr>
                      <a:r>
                        <a:rPr kumimoji="0" lang="en-US" altLang="en-US" sz="1200" b="0"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rPr>
                        <a:t>23%</a:t>
                      </a:r>
                    </a:p>
                  </a:txBody>
                  <a:tcPr marL="68580" marR="68580" marT="34290" marB="34290" anchor="ct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10000"/>
                        </a:spcBef>
                        <a:spcAft>
                          <a:spcPct val="10000"/>
                        </a:spcAft>
                        <a:buClrTx/>
                        <a:buSzTx/>
                        <a:buFontTx/>
                        <a:buNone/>
                        <a:tabLst/>
                      </a:pPr>
                      <a:r>
                        <a:rPr kumimoji="0" lang="en-US" altLang="en-US" sz="1200" b="0"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rPr>
                        <a:t>31%</a:t>
                      </a:r>
                    </a:p>
                  </a:txBody>
                  <a:tcPr marL="68580" marR="68580" marT="34290" marB="34290" anchor="ct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050456">
                <a:tc>
                  <a:txBody>
                    <a:bodyPr/>
                    <a:lstStyle>
                      <a:lvl1pPr marL="169863" eaLnBrk="0" hangingPunct="0">
                        <a:spcBef>
                          <a:spcPct val="20000"/>
                        </a:spcBef>
                        <a:defRPr sz="2800">
                          <a:solidFill>
                            <a:schemeClr val="tx1"/>
                          </a:solidFill>
                          <a:latin typeface="Arial Black" panose="020B0A040201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Black" panose="020B0A04020102020204" pitchFamily="34" charset="0"/>
                          <a:cs typeface="Arial" panose="020B0604020202020204" pitchFamily="34" charset="0"/>
                        </a:defRPr>
                      </a:lvl2pPr>
                      <a:lvl3pPr eaLnBrk="0" hangingPunct="0">
                        <a:spcBef>
                          <a:spcPct val="20000"/>
                        </a:spcBef>
                        <a:defRPr sz="2000">
                          <a:solidFill>
                            <a:schemeClr val="tx1"/>
                          </a:solidFill>
                          <a:latin typeface="Arial Black" panose="020B0A04020102020204" pitchFamily="34" charset="0"/>
                          <a:cs typeface="Arial" panose="020B0604020202020204" pitchFamily="34" charset="0"/>
                        </a:defRPr>
                      </a:lvl3pPr>
                      <a:lvl4pPr eaLnBrk="0" hangingPunct="0">
                        <a:spcBef>
                          <a:spcPct val="20000"/>
                        </a:spcBef>
                        <a:defRPr>
                          <a:solidFill>
                            <a:schemeClr val="tx1"/>
                          </a:solidFill>
                          <a:latin typeface="Arial Black" panose="020B0A04020102020204" pitchFamily="34" charset="0"/>
                          <a:cs typeface="Arial" panose="020B0604020202020204" pitchFamily="34" charset="0"/>
                        </a:defRPr>
                      </a:lvl4pPr>
                      <a:lvl5pPr eaLnBrk="0" hangingPunct="0">
                        <a:spcBef>
                          <a:spcPct val="20000"/>
                        </a:spcBef>
                        <a:defRPr>
                          <a:solidFill>
                            <a:schemeClr val="tx1"/>
                          </a:solidFill>
                          <a:latin typeface="Arial Black" panose="020B0A040201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9pPr>
                    </a:lstStyle>
                    <a:p>
                      <a:pPr marL="169863" marR="0" lvl="0" indent="0" algn="l" defTabSz="914400" rtl="0" eaLnBrk="1" fontAlgn="base" latinLnBrk="0" hangingPunct="1">
                        <a:lnSpc>
                          <a:spcPct val="100000"/>
                        </a:lnSpc>
                        <a:spcBef>
                          <a:spcPct val="10000"/>
                        </a:spcBef>
                        <a:spcAft>
                          <a:spcPct val="10000"/>
                        </a:spcAft>
                        <a:buClrTx/>
                        <a:buSzTx/>
                        <a:buFontTx/>
                        <a:buNone/>
                        <a:tabLst/>
                      </a:pPr>
                      <a:r>
                        <a:rPr kumimoji="0" lang="en-US" altLang="en-US" sz="1200" b="0" i="0" u="none" strike="noStrike" cap="none" normalizeH="0" baseline="0" dirty="0">
                          <a:ln>
                            <a:noFill/>
                          </a:ln>
                          <a:solidFill>
                            <a:schemeClr val="accent6"/>
                          </a:solidFill>
                          <a:effectLst/>
                          <a:latin typeface="InterFace" panose="020B0503030203020204" pitchFamily="34" charset="0"/>
                          <a:ea typeface="Times New Roman" panose="02020603050405020304" pitchFamily="18" charset="0"/>
                        </a:rPr>
                        <a:t>Has individual coverage* </a:t>
                      </a:r>
                      <a:br>
                        <a:rPr kumimoji="0" lang="en-US" altLang="en-US" sz="1200" b="0" i="0" u="none" strike="noStrike" cap="none" normalizeH="0" baseline="0" dirty="0">
                          <a:ln>
                            <a:noFill/>
                          </a:ln>
                          <a:solidFill>
                            <a:schemeClr val="accent6"/>
                          </a:solidFill>
                          <a:effectLst/>
                          <a:latin typeface="InterFace" panose="020B0503030203020204" pitchFamily="34" charset="0"/>
                          <a:ea typeface="Times New Roman" panose="02020603050405020304" pitchFamily="18" charset="0"/>
                        </a:rPr>
                      </a:br>
                      <a:r>
                        <a:rPr kumimoji="0" lang="en-US" altLang="en-US" sz="1200" b="0" i="0" u="none" strike="noStrike" cap="none" normalizeH="0" baseline="0" dirty="0">
                          <a:ln>
                            <a:noFill/>
                          </a:ln>
                          <a:solidFill>
                            <a:schemeClr val="accent6"/>
                          </a:solidFill>
                          <a:effectLst/>
                          <a:latin typeface="InterFace" panose="020B0503030203020204" pitchFamily="34" charset="0"/>
                          <a:ea typeface="Times New Roman" panose="02020603050405020304" pitchFamily="18" charset="0"/>
                        </a:rPr>
                        <a:t>or ended up buying a health insurance plan^</a:t>
                      </a:r>
                    </a:p>
                  </a:txBody>
                  <a:tcPr marL="68580" marR="68580" marT="34290" marB="34290"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alpha val="50000"/>
                      </a:schemeClr>
                    </a:solidFill>
                  </a:tcPr>
                </a:tc>
                <a:tc>
                  <a:txBody>
                    <a:bodyPr/>
                    <a:lstStyle>
                      <a:lvl1pPr eaLnBrk="0" hangingPunct="0">
                        <a:spcBef>
                          <a:spcPct val="20000"/>
                        </a:spcBef>
                        <a:defRPr sz="2800">
                          <a:solidFill>
                            <a:schemeClr val="tx1"/>
                          </a:solidFill>
                          <a:latin typeface="Arial Black" panose="020B0A040201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Black" panose="020B0A04020102020204" pitchFamily="34" charset="0"/>
                          <a:cs typeface="Arial" panose="020B0604020202020204" pitchFamily="34" charset="0"/>
                        </a:defRPr>
                      </a:lvl2pPr>
                      <a:lvl3pPr eaLnBrk="0" hangingPunct="0">
                        <a:spcBef>
                          <a:spcPct val="20000"/>
                        </a:spcBef>
                        <a:defRPr sz="2000">
                          <a:solidFill>
                            <a:schemeClr val="tx1"/>
                          </a:solidFill>
                          <a:latin typeface="Arial Black" panose="020B0A04020102020204" pitchFamily="34" charset="0"/>
                          <a:cs typeface="Arial" panose="020B0604020202020204" pitchFamily="34" charset="0"/>
                        </a:defRPr>
                      </a:lvl3pPr>
                      <a:lvl4pPr eaLnBrk="0" hangingPunct="0">
                        <a:spcBef>
                          <a:spcPct val="20000"/>
                        </a:spcBef>
                        <a:defRPr>
                          <a:solidFill>
                            <a:schemeClr val="tx1"/>
                          </a:solidFill>
                          <a:latin typeface="Arial Black" panose="020B0A04020102020204" pitchFamily="34" charset="0"/>
                          <a:cs typeface="Arial" panose="020B0604020202020204" pitchFamily="34" charset="0"/>
                        </a:defRPr>
                      </a:lvl4pPr>
                      <a:lvl5pPr eaLnBrk="0" hangingPunct="0">
                        <a:spcBef>
                          <a:spcPct val="20000"/>
                        </a:spcBef>
                        <a:defRPr>
                          <a:solidFill>
                            <a:schemeClr val="tx1"/>
                          </a:solidFill>
                          <a:latin typeface="Arial Black" panose="020B0A040201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1400" b="0"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rPr>
                        <a:t>46%</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1400" b="1"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rPr>
                        <a:t>12 million</a:t>
                      </a:r>
                    </a:p>
                  </a:txBody>
                  <a:tcPr marL="0" marR="0" marT="0" marB="0" anchor="ct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alpha val="5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rPr>
                        <a:t>66%</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1400" b="1"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rPr>
                        <a:t>29 million</a:t>
                      </a:r>
                    </a:p>
                  </a:txBody>
                  <a:tcPr marL="0" marR="0" marT="0" marB="0" anchor="ctr" horzOverflow="overflow">
                    <a:lnL>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alpha val="5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rPr>
                        <a:t>61%</a:t>
                      </a:r>
                      <a:endParaRPr kumimoji="0" lang="en-US" altLang="en-US" sz="1400" b="1"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400" b="1"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rPr>
                        <a:t>27 million</a:t>
                      </a:r>
                    </a:p>
                  </a:txBody>
                  <a:tcPr marL="0" marR="0" marT="0" marB="0"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alpha val="50000"/>
                      </a:schemeClr>
                    </a:solidFill>
                  </a:tcPr>
                </a:tc>
                <a:tc>
                  <a:txBody>
                    <a:bodyPr/>
                    <a:lstStyle>
                      <a:lvl1pPr eaLnBrk="0" hangingPunct="0">
                        <a:spcBef>
                          <a:spcPct val="20000"/>
                        </a:spcBef>
                        <a:defRPr sz="2800">
                          <a:solidFill>
                            <a:schemeClr val="tx1"/>
                          </a:solidFill>
                          <a:latin typeface="Arial Black" panose="020B0A040201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Black" panose="020B0A04020102020204" pitchFamily="34" charset="0"/>
                          <a:cs typeface="Arial" panose="020B0604020202020204" pitchFamily="34" charset="0"/>
                        </a:defRPr>
                      </a:lvl2pPr>
                      <a:lvl3pPr eaLnBrk="0" hangingPunct="0">
                        <a:spcBef>
                          <a:spcPct val="20000"/>
                        </a:spcBef>
                        <a:defRPr sz="2000">
                          <a:solidFill>
                            <a:schemeClr val="tx1"/>
                          </a:solidFill>
                          <a:latin typeface="Arial Black" panose="020B0A04020102020204" pitchFamily="34" charset="0"/>
                          <a:cs typeface="Arial" panose="020B0604020202020204" pitchFamily="34" charset="0"/>
                        </a:defRPr>
                      </a:lvl3pPr>
                      <a:lvl4pPr eaLnBrk="0" hangingPunct="0">
                        <a:spcBef>
                          <a:spcPct val="20000"/>
                        </a:spcBef>
                        <a:defRPr>
                          <a:solidFill>
                            <a:schemeClr val="tx1"/>
                          </a:solidFill>
                          <a:latin typeface="Arial Black" panose="020B0A04020102020204" pitchFamily="34" charset="0"/>
                          <a:cs typeface="Arial" panose="020B0604020202020204" pitchFamily="34" charset="0"/>
                        </a:defRPr>
                      </a:lvl4pPr>
                      <a:lvl5pPr eaLnBrk="0" hangingPunct="0">
                        <a:spcBef>
                          <a:spcPct val="20000"/>
                        </a:spcBef>
                        <a:defRPr>
                          <a:solidFill>
                            <a:schemeClr val="tx1"/>
                          </a:solidFill>
                          <a:latin typeface="Arial Black" panose="020B0A040201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rPr>
                        <a:t>36%</a:t>
                      </a:r>
                    </a:p>
                  </a:txBody>
                  <a:tcPr marL="0" marR="0" marT="0" marB="0" anchor="ct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alpha val="5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rPr>
                        <a:t>60%</a:t>
                      </a:r>
                    </a:p>
                  </a:txBody>
                  <a:tcPr marL="0" marR="0" marT="0" marB="0" anchor="ctr" horzOverflow="overflow">
                    <a:lnL>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alpha val="50000"/>
                      </a:schemeClr>
                    </a:solidFill>
                  </a:tcPr>
                </a:tc>
                <a:tc>
                  <a:txBody>
                    <a:bodyPr/>
                    <a:lstStyle>
                      <a:lvl1pPr eaLnBrk="0" hangingPunct="0">
                        <a:spcBef>
                          <a:spcPct val="20000"/>
                        </a:spcBef>
                        <a:defRPr sz="2800">
                          <a:solidFill>
                            <a:schemeClr val="tx1"/>
                          </a:solidFill>
                          <a:latin typeface="Arial Black" panose="020B0A040201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Black" panose="020B0A04020102020204" pitchFamily="34" charset="0"/>
                          <a:cs typeface="Arial" panose="020B0604020202020204" pitchFamily="34" charset="0"/>
                        </a:defRPr>
                      </a:lvl2pPr>
                      <a:lvl3pPr eaLnBrk="0" hangingPunct="0">
                        <a:spcBef>
                          <a:spcPct val="20000"/>
                        </a:spcBef>
                        <a:defRPr sz="2000">
                          <a:solidFill>
                            <a:schemeClr val="tx1"/>
                          </a:solidFill>
                          <a:latin typeface="Arial Black" panose="020B0A04020102020204" pitchFamily="34" charset="0"/>
                          <a:cs typeface="Arial" panose="020B0604020202020204" pitchFamily="34" charset="0"/>
                        </a:defRPr>
                      </a:lvl3pPr>
                      <a:lvl4pPr eaLnBrk="0" hangingPunct="0">
                        <a:spcBef>
                          <a:spcPct val="20000"/>
                        </a:spcBef>
                        <a:defRPr>
                          <a:solidFill>
                            <a:schemeClr val="tx1"/>
                          </a:solidFill>
                          <a:latin typeface="Arial Black" panose="020B0A04020102020204" pitchFamily="34" charset="0"/>
                          <a:cs typeface="Arial" panose="020B0604020202020204" pitchFamily="34" charset="0"/>
                        </a:defRPr>
                      </a:lvl4pPr>
                      <a:lvl5pPr eaLnBrk="0" hangingPunct="0">
                        <a:spcBef>
                          <a:spcPct val="20000"/>
                        </a:spcBef>
                        <a:defRPr>
                          <a:solidFill>
                            <a:schemeClr val="tx1"/>
                          </a:solidFill>
                          <a:latin typeface="Arial Black" panose="020B0A040201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rPr>
                        <a:t>59%</a:t>
                      </a:r>
                    </a:p>
                  </a:txBody>
                  <a:tcPr marL="0" marR="0" marT="0" marB="0"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alpha val="50000"/>
                      </a:schemeClr>
                    </a:solidFill>
                  </a:tcPr>
                </a:tc>
                <a:tc>
                  <a:txBody>
                    <a:bodyPr/>
                    <a:lstStyle>
                      <a:lvl1pPr eaLnBrk="0" hangingPunct="0">
                        <a:spcBef>
                          <a:spcPct val="20000"/>
                        </a:spcBef>
                        <a:defRPr sz="2800">
                          <a:solidFill>
                            <a:schemeClr val="tx1"/>
                          </a:solidFill>
                          <a:latin typeface="Arial Black" panose="020B0A040201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Black" panose="020B0A04020102020204" pitchFamily="34" charset="0"/>
                          <a:cs typeface="Arial" panose="020B0604020202020204" pitchFamily="34" charset="0"/>
                        </a:defRPr>
                      </a:lvl2pPr>
                      <a:lvl3pPr eaLnBrk="0" hangingPunct="0">
                        <a:spcBef>
                          <a:spcPct val="20000"/>
                        </a:spcBef>
                        <a:defRPr sz="2000">
                          <a:solidFill>
                            <a:schemeClr val="tx1"/>
                          </a:solidFill>
                          <a:latin typeface="Arial Black" panose="020B0A04020102020204" pitchFamily="34" charset="0"/>
                          <a:cs typeface="Arial" panose="020B0604020202020204" pitchFamily="34" charset="0"/>
                        </a:defRPr>
                      </a:lvl3pPr>
                      <a:lvl4pPr eaLnBrk="0" hangingPunct="0">
                        <a:spcBef>
                          <a:spcPct val="20000"/>
                        </a:spcBef>
                        <a:defRPr>
                          <a:solidFill>
                            <a:schemeClr val="tx1"/>
                          </a:solidFill>
                          <a:latin typeface="Arial Black" panose="020B0A04020102020204" pitchFamily="34" charset="0"/>
                          <a:cs typeface="Arial" panose="020B0604020202020204" pitchFamily="34" charset="0"/>
                        </a:defRPr>
                      </a:lvl4pPr>
                      <a:lvl5pPr eaLnBrk="0" hangingPunct="0">
                        <a:spcBef>
                          <a:spcPct val="20000"/>
                        </a:spcBef>
                        <a:defRPr>
                          <a:solidFill>
                            <a:schemeClr val="tx1"/>
                          </a:solidFill>
                          <a:latin typeface="Arial Black" panose="020B0A040201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rPr>
                        <a:t>34%</a:t>
                      </a:r>
                    </a:p>
                  </a:txBody>
                  <a:tcPr marL="0" marR="0" marT="0" marB="0" anchor="ct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alpha val="5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rPr>
                        <a:t>63%</a:t>
                      </a:r>
                    </a:p>
                  </a:txBody>
                  <a:tcPr marL="0" marR="0" marT="0" marB="0" anchor="ctr" horzOverflow="overflow">
                    <a:lnL>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alpha val="5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rPr>
                        <a:t>57%</a:t>
                      </a:r>
                    </a:p>
                  </a:txBody>
                  <a:tcPr marL="0" marR="0" marT="0" marB="0" anchor="ct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alpha val="50000"/>
                      </a:schemeClr>
                    </a:solidFill>
                  </a:tcPr>
                </a:tc>
                <a:tc>
                  <a:txBody>
                    <a:bodyPr/>
                    <a:lstStyle>
                      <a:lvl1pPr eaLnBrk="0" hangingPunct="0">
                        <a:spcBef>
                          <a:spcPct val="20000"/>
                        </a:spcBef>
                        <a:defRPr sz="2800">
                          <a:solidFill>
                            <a:schemeClr val="tx1"/>
                          </a:solidFill>
                          <a:latin typeface="Arial Black" panose="020B0A04020102020204" pitchFamily="34" charset="0"/>
                          <a:cs typeface="Arial" panose="020B0604020202020204" pitchFamily="34" charset="0"/>
                        </a:defRPr>
                      </a:lvl1pPr>
                      <a:lvl2pPr marL="37931725" indent="-37474525" eaLnBrk="0" hangingPunct="0">
                        <a:spcBef>
                          <a:spcPct val="20000"/>
                        </a:spcBef>
                        <a:defRPr sz="2400">
                          <a:solidFill>
                            <a:schemeClr val="tx1"/>
                          </a:solidFill>
                          <a:latin typeface="Arial Black" panose="020B0A04020102020204" pitchFamily="34" charset="0"/>
                          <a:cs typeface="Arial" panose="020B0604020202020204" pitchFamily="34" charset="0"/>
                        </a:defRPr>
                      </a:lvl2pPr>
                      <a:lvl3pPr eaLnBrk="0" hangingPunct="0">
                        <a:spcBef>
                          <a:spcPct val="20000"/>
                        </a:spcBef>
                        <a:defRPr sz="2000">
                          <a:solidFill>
                            <a:schemeClr val="tx1"/>
                          </a:solidFill>
                          <a:latin typeface="Arial Black" panose="020B0A04020102020204" pitchFamily="34" charset="0"/>
                          <a:cs typeface="Arial" panose="020B0604020202020204" pitchFamily="34" charset="0"/>
                        </a:defRPr>
                      </a:lvl3pPr>
                      <a:lvl4pPr eaLnBrk="0" hangingPunct="0">
                        <a:spcBef>
                          <a:spcPct val="20000"/>
                        </a:spcBef>
                        <a:defRPr>
                          <a:solidFill>
                            <a:schemeClr val="tx1"/>
                          </a:solidFill>
                          <a:latin typeface="Arial Black" panose="020B0A04020102020204" pitchFamily="34" charset="0"/>
                          <a:cs typeface="Arial" panose="020B0604020202020204" pitchFamily="34" charset="0"/>
                        </a:defRPr>
                      </a:lvl4pPr>
                      <a:lvl5pPr eaLnBrk="0" hangingPunct="0">
                        <a:spcBef>
                          <a:spcPct val="20000"/>
                        </a:spcBef>
                        <a:defRPr>
                          <a:solidFill>
                            <a:schemeClr val="tx1"/>
                          </a:solidFill>
                          <a:latin typeface="Arial Black" panose="020B0A04020102020204" pitchFamily="34" charset="0"/>
                          <a:cs typeface="Arial" panose="020B0604020202020204" pitchFamily="34" charset="0"/>
                        </a:defRPr>
                      </a:lvl5pPr>
                      <a:lvl6pPr marL="4572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6pPr>
                      <a:lvl7pPr marL="9144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7pPr>
                      <a:lvl8pPr marL="13716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8pPr>
                      <a:lvl9pPr marL="1828800" eaLnBrk="0" fontAlgn="base" hangingPunct="0">
                        <a:spcBef>
                          <a:spcPct val="20000"/>
                        </a:spcBef>
                        <a:spcAft>
                          <a:spcPct val="0"/>
                        </a:spcAft>
                        <a:defRPr>
                          <a:solidFill>
                            <a:schemeClr val="tx1"/>
                          </a:solidFill>
                          <a:latin typeface="Arial Black" panose="020B0A040201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rPr>
                        <a:t>57%</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alpha val="5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1200" b="0"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rPr>
                        <a:t>71%</a:t>
                      </a:r>
                    </a:p>
                  </a:txBody>
                  <a:tcPr marL="0" marR="0" marT="0" marB="0" anchor="ctr" horzOverflow="overflow">
                    <a:lnL w="12700" cap="flat" cmpd="sng" algn="ctr">
                      <a:no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alpha val="5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accent5">
                              <a:lumMod val="75000"/>
                            </a:schemeClr>
                          </a:solidFill>
                          <a:effectLst/>
                          <a:latin typeface="InterFace" panose="020B0503030203020204" pitchFamily="34" charset="0"/>
                          <a:ea typeface="ＭＳ Ｐゴシック" panose="020B0600070205080204" pitchFamily="34" charset="-128"/>
                          <a:cs typeface="Arial" panose="020B0604020202020204" pitchFamily="34" charset="0"/>
                        </a:rPr>
                        <a:t>64%</a:t>
                      </a:r>
                    </a:p>
                  </a:txBody>
                  <a:tcPr marL="0" marR="0" marT="0" marB="0" anchor="ctr" horzOverflow="overflow">
                    <a:lnL w="12700" cap="flat" cmpd="sng" algn="ctr">
                      <a:no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alpha val="50000"/>
                      </a:schemeClr>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1475070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Chart Placeholder 11">
            <a:extLst>
              <a:ext uri="{FF2B5EF4-FFF2-40B4-BE49-F238E27FC236}">
                <a16:creationId xmlns:a16="http://schemas.microsoft.com/office/drawing/2014/main" id="{99E588BD-4B75-2445-B78F-1778DC4D33E1}"/>
              </a:ext>
            </a:extLst>
          </p:cNvPr>
          <p:cNvGraphicFramePr>
            <a:graphicFrameLocks noGrp="1"/>
          </p:cNvGraphicFramePr>
          <p:nvPr>
            <p:ph type="chart" sz="quarter" idx="19"/>
            <p:extLst>
              <p:ext uri="{D42A27DB-BD31-4B8C-83A1-F6EECF244321}">
                <p14:modId xmlns:p14="http://schemas.microsoft.com/office/powerpoint/2010/main" val="63735792"/>
              </p:ext>
            </p:extLst>
          </p:nvPr>
        </p:nvGraphicFramePr>
        <p:xfrm>
          <a:off x="182880" y="1831031"/>
          <a:ext cx="8889619" cy="396436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FC324D9A-9E12-B341-BD05-C1815A9BA5B3}"/>
              </a:ext>
            </a:extLst>
          </p:cNvPr>
          <p:cNvSpPr>
            <a:spLocks noGrp="1"/>
          </p:cNvSpPr>
          <p:nvPr>
            <p:ph type="ctrTitle"/>
          </p:nvPr>
        </p:nvSpPr>
        <p:spPr>
          <a:xfrm>
            <a:off x="73152" y="0"/>
            <a:ext cx="9001000" cy="628410"/>
          </a:xfrm>
        </p:spPr>
        <p:txBody>
          <a:bodyPr/>
          <a:lstStyle/>
          <a:p>
            <a:r>
              <a:rPr lang="en-US" dirty="0"/>
              <a:t>Majority </a:t>
            </a:r>
            <a:r>
              <a:rPr lang="en-US"/>
              <a:t>of Adults </a:t>
            </a:r>
            <a:r>
              <a:rPr lang="en-US" dirty="0"/>
              <a:t>Give Their Health Insurance High Ratings</a:t>
            </a:r>
          </a:p>
        </p:txBody>
      </p:sp>
      <p:sp>
        <p:nvSpPr>
          <p:cNvPr id="11" name="Text Placeholder 10">
            <a:extLst>
              <a:ext uri="{FF2B5EF4-FFF2-40B4-BE49-F238E27FC236}">
                <a16:creationId xmlns:a16="http://schemas.microsoft.com/office/drawing/2014/main" id="{4162E9CC-6D44-ED4B-A062-F5EC9FC3836F}"/>
              </a:ext>
            </a:extLst>
          </p:cNvPr>
          <p:cNvSpPr>
            <a:spLocks noGrp="1"/>
          </p:cNvSpPr>
          <p:nvPr>
            <p:ph type="body" sz="quarter" idx="22"/>
          </p:nvPr>
        </p:nvSpPr>
        <p:spPr>
          <a:xfrm>
            <a:off x="71500" y="5731421"/>
            <a:ext cx="9001063" cy="461665"/>
          </a:xfrm>
        </p:spPr>
        <p:txBody>
          <a:bodyPr/>
          <a:lstStyle/>
          <a:p>
            <a:r>
              <a:rPr lang="en-US" dirty="0"/>
              <a:t>* Individual coverage includes those who purchased insurance on and off the marketplaces. </a:t>
            </a:r>
          </a:p>
          <a:p>
            <a:r>
              <a:rPr lang="en-US" dirty="0"/>
              <a:t>Data: Commonwealth Fund Biennial Health Insurance Survey (2010, 2012, 2014, 2016, 2018).</a:t>
            </a:r>
          </a:p>
        </p:txBody>
      </p:sp>
      <p:sp>
        <p:nvSpPr>
          <p:cNvPr id="13" name="TextBox 12">
            <a:extLst>
              <a:ext uri="{FF2B5EF4-FFF2-40B4-BE49-F238E27FC236}">
                <a16:creationId xmlns:a16="http://schemas.microsoft.com/office/drawing/2014/main" id="{13BDA3FD-4F5F-6849-A613-88297B373ABB}"/>
              </a:ext>
            </a:extLst>
          </p:cNvPr>
          <p:cNvSpPr txBox="1"/>
          <p:nvPr/>
        </p:nvSpPr>
        <p:spPr>
          <a:xfrm>
            <a:off x="182880" y="1463040"/>
            <a:ext cx="7856220" cy="523220"/>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400" b="0" i="1" u="none" strike="noStrike" kern="1200" cap="none" spc="0" normalizeH="0" baseline="0" noProof="0" dirty="0">
                <a:ln>
                  <a:noFill/>
                </a:ln>
                <a:solidFill>
                  <a:srgbClr val="4C515A"/>
                </a:solidFill>
                <a:effectLst/>
                <a:uLnTx/>
                <a:uFillTx/>
                <a:latin typeface="+mn-lt"/>
                <a:ea typeface="+mn-ea"/>
                <a:cs typeface="+mn-cs"/>
              </a:rPr>
              <a:t>Percent of adults ages 19–64 who were insured and viewed their health insurance as “good,” “very good,” or “excellent”</a:t>
            </a:r>
          </a:p>
        </p:txBody>
      </p:sp>
      <p:sp>
        <p:nvSpPr>
          <p:cNvPr id="3" name="TextBox 2">
            <a:extLst>
              <a:ext uri="{FF2B5EF4-FFF2-40B4-BE49-F238E27FC236}">
                <a16:creationId xmlns:a16="http://schemas.microsoft.com/office/drawing/2014/main" id="{4FD2FCFF-5C80-4E96-88C7-C5646FADB9AE}"/>
              </a:ext>
            </a:extLst>
          </p:cNvPr>
          <p:cNvSpPr txBox="1"/>
          <p:nvPr/>
        </p:nvSpPr>
        <p:spPr>
          <a:xfrm>
            <a:off x="729992" y="887968"/>
            <a:ext cx="8011544" cy="369332"/>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srgbClr val="4C515A"/>
                </a:solidFill>
                <a:effectLst/>
                <a:uLnTx/>
                <a:uFillTx/>
                <a:latin typeface="+mn-lt"/>
                <a:ea typeface="+mn-ea"/>
                <a:cs typeface="+mn-cs"/>
              </a:rPr>
              <a:t>Now thinking about your current health insurance coverage, how would you rate it?</a:t>
            </a:r>
          </a:p>
        </p:txBody>
      </p:sp>
      <p:grpSp>
        <p:nvGrpSpPr>
          <p:cNvPr id="7" name="Group 6">
            <a:extLst>
              <a:ext uri="{FF2B5EF4-FFF2-40B4-BE49-F238E27FC236}">
                <a16:creationId xmlns:a16="http://schemas.microsoft.com/office/drawing/2014/main" id="{BD9AC1CB-16EC-D44A-AB2B-30DFA1579AA8}"/>
              </a:ext>
            </a:extLst>
          </p:cNvPr>
          <p:cNvGrpSpPr/>
          <p:nvPr/>
        </p:nvGrpSpPr>
        <p:grpSpPr>
          <a:xfrm>
            <a:off x="266700" y="876300"/>
            <a:ext cx="420867" cy="515901"/>
            <a:chOff x="1752600" y="533400"/>
            <a:chExt cx="787400" cy="965200"/>
          </a:xfrm>
          <a:solidFill>
            <a:schemeClr val="tx1"/>
          </a:solidFill>
        </p:grpSpPr>
        <p:sp>
          <p:nvSpPr>
            <p:cNvPr id="8" name="Freeform 5">
              <a:extLst>
                <a:ext uri="{FF2B5EF4-FFF2-40B4-BE49-F238E27FC236}">
                  <a16:creationId xmlns:a16="http://schemas.microsoft.com/office/drawing/2014/main" id="{3BD2A55A-ABA6-6B4E-B7AC-1D45505AB8FE}"/>
                </a:ext>
              </a:extLst>
            </p:cNvPr>
            <p:cNvSpPr>
              <a:spLocks noEditPoints="1"/>
            </p:cNvSpPr>
            <p:nvPr/>
          </p:nvSpPr>
          <p:spPr bwMode="auto">
            <a:xfrm>
              <a:off x="1752600" y="533400"/>
              <a:ext cx="787400" cy="965200"/>
            </a:xfrm>
            <a:custGeom>
              <a:avLst/>
              <a:gdLst>
                <a:gd name="T0" fmla="*/ 0 w 496"/>
                <a:gd name="T1" fmla="*/ 390 h 608"/>
                <a:gd name="T2" fmla="*/ 2 w 496"/>
                <a:gd name="T3" fmla="*/ 410 h 608"/>
                <a:gd name="T4" fmla="*/ 18 w 496"/>
                <a:gd name="T5" fmla="*/ 448 h 608"/>
                <a:gd name="T6" fmla="*/ 46 w 496"/>
                <a:gd name="T7" fmla="*/ 476 h 608"/>
                <a:gd name="T8" fmla="*/ 84 w 496"/>
                <a:gd name="T9" fmla="*/ 492 h 608"/>
                <a:gd name="T10" fmla="*/ 198 w 496"/>
                <a:gd name="T11" fmla="*/ 494 h 608"/>
                <a:gd name="T12" fmla="*/ 318 w 496"/>
                <a:gd name="T13" fmla="*/ 598 h 608"/>
                <a:gd name="T14" fmla="*/ 334 w 496"/>
                <a:gd name="T15" fmla="*/ 606 h 608"/>
                <a:gd name="T16" fmla="*/ 346 w 496"/>
                <a:gd name="T17" fmla="*/ 608 h 608"/>
                <a:gd name="T18" fmla="*/ 352 w 496"/>
                <a:gd name="T19" fmla="*/ 608 h 608"/>
                <a:gd name="T20" fmla="*/ 366 w 496"/>
                <a:gd name="T21" fmla="*/ 602 h 608"/>
                <a:gd name="T22" fmla="*/ 376 w 496"/>
                <a:gd name="T23" fmla="*/ 592 h 608"/>
                <a:gd name="T24" fmla="*/ 382 w 496"/>
                <a:gd name="T25" fmla="*/ 576 h 608"/>
                <a:gd name="T26" fmla="*/ 382 w 496"/>
                <a:gd name="T27" fmla="*/ 494 h 608"/>
                <a:gd name="T28" fmla="*/ 390 w 496"/>
                <a:gd name="T29" fmla="*/ 494 h 608"/>
                <a:gd name="T30" fmla="*/ 432 w 496"/>
                <a:gd name="T31" fmla="*/ 486 h 608"/>
                <a:gd name="T32" fmla="*/ 464 w 496"/>
                <a:gd name="T33" fmla="*/ 464 h 608"/>
                <a:gd name="T34" fmla="*/ 488 w 496"/>
                <a:gd name="T35" fmla="*/ 430 h 608"/>
                <a:gd name="T36" fmla="*/ 496 w 496"/>
                <a:gd name="T37" fmla="*/ 390 h 608"/>
                <a:gd name="T38" fmla="*/ 496 w 496"/>
                <a:gd name="T39" fmla="*/ 104 h 608"/>
                <a:gd name="T40" fmla="*/ 488 w 496"/>
                <a:gd name="T41" fmla="*/ 64 h 608"/>
                <a:gd name="T42" fmla="*/ 464 w 496"/>
                <a:gd name="T43" fmla="*/ 30 h 608"/>
                <a:gd name="T44" fmla="*/ 432 w 496"/>
                <a:gd name="T45" fmla="*/ 8 h 608"/>
                <a:gd name="T46" fmla="*/ 390 w 496"/>
                <a:gd name="T47" fmla="*/ 0 h 608"/>
                <a:gd name="T48" fmla="*/ 106 w 496"/>
                <a:gd name="T49" fmla="*/ 0 h 608"/>
                <a:gd name="T50" fmla="*/ 64 w 496"/>
                <a:gd name="T51" fmla="*/ 8 h 608"/>
                <a:gd name="T52" fmla="*/ 32 w 496"/>
                <a:gd name="T53" fmla="*/ 30 h 608"/>
                <a:gd name="T54" fmla="*/ 8 w 496"/>
                <a:gd name="T55" fmla="*/ 64 h 608"/>
                <a:gd name="T56" fmla="*/ 0 w 496"/>
                <a:gd name="T57" fmla="*/ 104 h 608"/>
                <a:gd name="T58" fmla="*/ 54 w 496"/>
                <a:gd name="T59" fmla="*/ 104 h 608"/>
                <a:gd name="T60" fmla="*/ 56 w 496"/>
                <a:gd name="T61" fmla="*/ 94 h 608"/>
                <a:gd name="T62" fmla="*/ 62 w 496"/>
                <a:gd name="T63" fmla="*/ 76 h 608"/>
                <a:gd name="T64" fmla="*/ 76 w 496"/>
                <a:gd name="T65" fmla="*/ 62 h 608"/>
                <a:gd name="T66" fmla="*/ 94 w 496"/>
                <a:gd name="T67" fmla="*/ 54 h 608"/>
                <a:gd name="T68" fmla="*/ 390 w 496"/>
                <a:gd name="T69" fmla="*/ 52 h 608"/>
                <a:gd name="T70" fmla="*/ 402 w 496"/>
                <a:gd name="T71" fmla="*/ 54 h 608"/>
                <a:gd name="T72" fmla="*/ 420 w 496"/>
                <a:gd name="T73" fmla="*/ 62 h 608"/>
                <a:gd name="T74" fmla="*/ 434 w 496"/>
                <a:gd name="T75" fmla="*/ 76 h 608"/>
                <a:gd name="T76" fmla="*/ 440 w 496"/>
                <a:gd name="T77" fmla="*/ 94 h 608"/>
                <a:gd name="T78" fmla="*/ 442 w 496"/>
                <a:gd name="T79" fmla="*/ 390 h 608"/>
                <a:gd name="T80" fmla="*/ 440 w 496"/>
                <a:gd name="T81" fmla="*/ 400 h 608"/>
                <a:gd name="T82" fmla="*/ 434 w 496"/>
                <a:gd name="T83" fmla="*/ 418 h 608"/>
                <a:gd name="T84" fmla="*/ 420 w 496"/>
                <a:gd name="T85" fmla="*/ 432 h 608"/>
                <a:gd name="T86" fmla="*/ 402 w 496"/>
                <a:gd name="T87" fmla="*/ 440 h 608"/>
                <a:gd name="T88" fmla="*/ 328 w 496"/>
                <a:gd name="T89" fmla="*/ 440 h 608"/>
                <a:gd name="T90" fmla="*/ 218 w 496"/>
                <a:gd name="T91" fmla="*/ 440 h 608"/>
                <a:gd name="T92" fmla="*/ 106 w 496"/>
                <a:gd name="T93" fmla="*/ 440 h 608"/>
                <a:gd name="T94" fmla="*/ 86 w 496"/>
                <a:gd name="T95" fmla="*/ 436 h 608"/>
                <a:gd name="T96" fmla="*/ 70 w 496"/>
                <a:gd name="T97" fmla="*/ 426 h 608"/>
                <a:gd name="T98" fmla="*/ 58 w 496"/>
                <a:gd name="T99" fmla="*/ 410 h 608"/>
                <a:gd name="T100" fmla="*/ 54 w 496"/>
                <a:gd name="T101" fmla="*/ 390 h 6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96" h="608">
                  <a:moveTo>
                    <a:pt x="0" y="104"/>
                  </a:moveTo>
                  <a:lnTo>
                    <a:pt x="0" y="390"/>
                  </a:lnTo>
                  <a:lnTo>
                    <a:pt x="0" y="390"/>
                  </a:lnTo>
                  <a:lnTo>
                    <a:pt x="2" y="410"/>
                  </a:lnTo>
                  <a:lnTo>
                    <a:pt x="8" y="430"/>
                  </a:lnTo>
                  <a:lnTo>
                    <a:pt x="18" y="448"/>
                  </a:lnTo>
                  <a:lnTo>
                    <a:pt x="32" y="464"/>
                  </a:lnTo>
                  <a:lnTo>
                    <a:pt x="46" y="476"/>
                  </a:lnTo>
                  <a:lnTo>
                    <a:pt x="64" y="486"/>
                  </a:lnTo>
                  <a:lnTo>
                    <a:pt x="84" y="492"/>
                  </a:lnTo>
                  <a:lnTo>
                    <a:pt x="106" y="494"/>
                  </a:lnTo>
                  <a:lnTo>
                    <a:pt x="198" y="494"/>
                  </a:lnTo>
                  <a:lnTo>
                    <a:pt x="318" y="598"/>
                  </a:lnTo>
                  <a:lnTo>
                    <a:pt x="318" y="598"/>
                  </a:lnTo>
                  <a:lnTo>
                    <a:pt x="326" y="602"/>
                  </a:lnTo>
                  <a:lnTo>
                    <a:pt x="334" y="606"/>
                  </a:lnTo>
                  <a:lnTo>
                    <a:pt x="340" y="608"/>
                  </a:lnTo>
                  <a:lnTo>
                    <a:pt x="346" y="608"/>
                  </a:lnTo>
                  <a:lnTo>
                    <a:pt x="346" y="608"/>
                  </a:lnTo>
                  <a:lnTo>
                    <a:pt x="352" y="608"/>
                  </a:lnTo>
                  <a:lnTo>
                    <a:pt x="360" y="606"/>
                  </a:lnTo>
                  <a:lnTo>
                    <a:pt x="366" y="602"/>
                  </a:lnTo>
                  <a:lnTo>
                    <a:pt x="372" y="598"/>
                  </a:lnTo>
                  <a:lnTo>
                    <a:pt x="376" y="592"/>
                  </a:lnTo>
                  <a:lnTo>
                    <a:pt x="380" y="586"/>
                  </a:lnTo>
                  <a:lnTo>
                    <a:pt x="382" y="576"/>
                  </a:lnTo>
                  <a:lnTo>
                    <a:pt x="382" y="568"/>
                  </a:lnTo>
                  <a:lnTo>
                    <a:pt x="382" y="494"/>
                  </a:lnTo>
                  <a:lnTo>
                    <a:pt x="390" y="494"/>
                  </a:lnTo>
                  <a:lnTo>
                    <a:pt x="390" y="494"/>
                  </a:lnTo>
                  <a:lnTo>
                    <a:pt x="412" y="492"/>
                  </a:lnTo>
                  <a:lnTo>
                    <a:pt x="432" y="486"/>
                  </a:lnTo>
                  <a:lnTo>
                    <a:pt x="450" y="476"/>
                  </a:lnTo>
                  <a:lnTo>
                    <a:pt x="464" y="464"/>
                  </a:lnTo>
                  <a:lnTo>
                    <a:pt x="478" y="448"/>
                  </a:lnTo>
                  <a:lnTo>
                    <a:pt x="488" y="430"/>
                  </a:lnTo>
                  <a:lnTo>
                    <a:pt x="494" y="410"/>
                  </a:lnTo>
                  <a:lnTo>
                    <a:pt x="496" y="390"/>
                  </a:lnTo>
                  <a:lnTo>
                    <a:pt x="496" y="104"/>
                  </a:lnTo>
                  <a:lnTo>
                    <a:pt x="496" y="104"/>
                  </a:lnTo>
                  <a:lnTo>
                    <a:pt x="494" y="82"/>
                  </a:lnTo>
                  <a:lnTo>
                    <a:pt x="488" y="64"/>
                  </a:lnTo>
                  <a:lnTo>
                    <a:pt x="478" y="46"/>
                  </a:lnTo>
                  <a:lnTo>
                    <a:pt x="464" y="30"/>
                  </a:lnTo>
                  <a:lnTo>
                    <a:pt x="450" y="18"/>
                  </a:lnTo>
                  <a:lnTo>
                    <a:pt x="432" y="8"/>
                  </a:lnTo>
                  <a:lnTo>
                    <a:pt x="412" y="2"/>
                  </a:lnTo>
                  <a:lnTo>
                    <a:pt x="390" y="0"/>
                  </a:lnTo>
                  <a:lnTo>
                    <a:pt x="106" y="0"/>
                  </a:lnTo>
                  <a:lnTo>
                    <a:pt x="106" y="0"/>
                  </a:lnTo>
                  <a:lnTo>
                    <a:pt x="84" y="2"/>
                  </a:lnTo>
                  <a:lnTo>
                    <a:pt x="64" y="8"/>
                  </a:lnTo>
                  <a:lnTo>
                    <a:pt x="46" y="18"/>
                  </a:lnTo>
                  <a:lnTo>
                    <a:pt x="32" y="30"/>
                  </a:lnTo>
                  <a:lnTo>
                    <a:pt x="18" y="46"/>
                  </a:lnTo>
                  <a:lnTo>
                    <a:pt x="8" y="64"/>
                  </a:lnTo>
                  <a:lnTo>
                    <a:pt x="2" y="82"/>
                  </a:lnTo>
                  <a:lnTo>
                    <a:pt x="0" y="104"/>
                  </a:lnTo>
                  <a:lnTo>
                    <a:pt x="0" y="104"/>
                  </a:lnTo>
                  <a:close/>
                  <a:moveTo>
                    <a:pt x="54" y="104"/>
                  </a:moveTo>
                  <a:lnTo>
                    <a:pt x="54" y="104"/>
                  </a:lnTo>
                  <a:lnTo>
                    <a:pt x="56" y="94"/>
                  </a:lnTo>
                  <a:lnTo>
                    <a:pt x="58" y="84"/>
                  </a:lnTo>
                  <a:lnTo>
                    <a:pt x="62" y="76"/>
                  </a:lnTo>
                  <a:lnTo>
                    <a:pt x="70" y="68"/>
                  </a:lnTo>
                  <a:lnTo>
                    <a:pt x="76" y="62"/>
                  </a:lnTo>
                  <a:lnTo>
                    <a:pt x="86" y="56"/>
                  </a:lnTo>
                  <a:lnTo>
                    <a:pt x="94" y="54"/>
                  </a:lnTo>
                  <a:lnTo>
                    <a:pt x="106" y="52"/>
                  </a:lnTo>
                  <a:lnTo>
                    <a:pt x="390" y="52"/>
                  </a:lnTo>
                  <a:lnTo>
                    <a:pt x="390" y="52"/>
                  </a:lnTo>
                  <a:lnTo>
                    <a:pt x="402" y="54"/>
                  </a:lnTo>
                  <a:lnTo>
                    <a:pt x="410" y="56"/>
                  </a:lnTo>
                  <a:lnTo>
                    <a:pt x="420" y="62"/>
                  </a:lnTo>
                  <a:lnTo>
                    <a:pt x="426" y="68"/>
                  </a:lnTo>
                  <a:lnTo>
                    <a:pt x="434" y="76"/>
                  </a:lnTo>
                  <a:lnTo>
                    <a:pt x="438" y="84"/>
                  </a:lnTo>
                  <a:lnTo>
                    <a:pt x="440" y="94"/>
                  </a:lnTo>
                  <a:lnTo>
                    <a:pt x="442" y="104"/>
                  </a:lnTo>
                  <a:lnTo>
                    <a:pt x="442" y="390"/>
                  </a:lnTo>
                  <a:lnTo>
                    <a:pt x="442" y="390"/>
                  </a:lnTo>
                  <a:lnTo>
                    <a:pt x="440" y="400"/>
                  </a:lnTo>
                  <a:lnTo>
                    <a:pt x="438" y="410"/>
                  </a:lnTo>
                  <a:lnTo>
                    <a:pt x="434" y="418"/>
                  </a:lnTo>
                  <a:lnTo>
                    <a:pt x="426" y="426"/>
                  </a:lnTo>
                  <a:lnTo>
                    <a:pt x="420" y="432"/>
                  </a:lnTo>
                  <a:lnTo>
                    <a:pt x="410" y="436"/>
                  </a:lnTo>
                  <a:lnTo>
                    <a:pt x="402" y="440"/>
                  </a:lnTo>
                  <a:lnTo>
                    <a:pt x="390" y="440"/>
                  </a:lnTo>
                  <a:lnTo>
                    <a:pt x="328" y="440"/>
                  </a:lnTo>
                  <a:lnTo>
                    <a:pt x="328" y="536"/>
                  </a:lnTo>
                  <a:lnTo>
                    <a:pt x="218" y="440"/>
                  </a:lnTo>
                  <a:lnTo>
                    <a:pt x="106" y="440"/>
                  </a:lnTo>
                  <a:lnTo>
                    <a:pt x="106" y="440"/>
                  </a:lnTo>
                  <a:lnTo>
                    <a:pt x="94" y="440"/>
                  </a:lnTo>
                  <a:lnTo>
                    <a:pt x="86" y="436"/>
                  </a:lnTo>
                  <a:lnTo>
                    <a:pt x="76" y="432"/>
                  </a:lnTo>
                  <a:lnTo>
                    <a:pt x="70" y="426"/>
                  </a:lnTo>
                  <a:lnTo>
                    <a:pt x="62" y="418"/>
                  </a:lnTo>
                  <a:lnTo>
                    <a:pt x="58" y="410"/>
                  </a:lnTo>
                  <a:lnTo>
                    <a:pt x="56" y="400"/>
                  </a:lnTo>
                  <a:lnTo>
                    <a:pt x="54" y="390"/>
                  </a:lnTo>
                  <a:lnTo>
                    <a:pt x="54" y="1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6">
              <a:extLst>
                <a:ext uri="{FF2B5EF4-FFF2-40B4-BE49-F238E27FC236}">
                  <a16:creationId xmlns:a16="http://schemas.microsoft.com/office/drawing/2014/main" id="{5BBADFB7-09D8-4448-96A3-00932DE1F0D2}"/>
                </a:ext>
              </a:extLst>
            </p:cNvPr>
            <p:cNvSpPr>
              <a:spLocks/>
            </p:cNvSpPr>
            <p:nvPr/>
          </p:nvSpPr>
          <p:spPr bwMode="auto">
            <a:xfrm>
              <a:off x="2073275" y="1073150"/>
              <a:ext cx="117475" cy="104775"/>
            </a:xfrm>
            <a:custGeom>
              <a:avLst/>
              <a:gdLst>
                <a:gd name="T0" fmla="*/ 36 w 74"/>
                <a:gd name="T1" fmla="*/ 0 h 66"/>
                <a:gd name="T2" fmla="*/ 36 w 74"/>
                <a:gd name="T3" fmla="*/ 0 h 66"/>
                <a:gd name="T4" fmla="*/ 22 w 74"/>
                <a:gd name="T5" fmla="*/ 4 h 66"/>
                <a:gd name="T6" fmla="*/ 16 w 74"/>
                <a:gd name="T7" fmla="*/ 6 h 66"/>
                <a:gd name="T8" fmla="*/ 10 w 74"/>
                <a:gd name="T9" fmla="*/ 10 h 66"/>
                <a:gd name="T10" fmla="*/ 10 w 74"/>
                <a:gd name="T11" fmla="*/ 10 h 66"/>
                <a:gd name="T12" fmla="*/ 6 w 74"/>
                <a:gd name="T13" fmla="*/ 14 h 66"/>
                <a:gd name="T14" fmla="*/ 4 w 74"/>
                <a:gd name="T15" fmla="*/ 20 h 66"/>
                <a:gd name="T16" fmla="*/ 2 w 74"/>
                <a:gd name="T17" fmla="*/ 26 h 66"/>
                <a:gd name="T18" fmla="*/ 0 w 74"/>
                <a:gd name="T19" fmla="*/ 34 h 66"/>
                <a:gd name="T20" fmla="*/ 0 w 74"/>
                <a:gd name="T21" fmla="*/ 34 h 66"/>
                <a:gd name="T22" fmla="*/ 2 w 74"/>
                <a:gd name="T23" fmla="*/ 40 h 66"/>
                <a:gd name="T24" fmla="*/ 4 w 74"/>
                <a:gd name="T25" fmla="*/ 46 h 66"/>
                <a:gd name="T26" fmla="*/ 6 w 74"/>
                <a:gd name="T27" fmla="*/ 52 h 66"/>
                <a:gd name="T28" fmla="*/ 10 w 74"/>
                <a:gd name="T29" fmla="*/ 58 h 66"/>
                <a:gd name="T30" fmla="*/ 10 w 74"/>
                <a:gd name="T31" fmla="*/ 58 h 66"/>
                <a:gd name="T32" fmla="*/ 16 w 74"/>
                <a:gd name="T33" fmla="*/ 62 h 66"/>
                <a:gd name="T34" fmla="*/ 22 w 74"/>
                <a:gd name="T35" fmla="*/ 64 h 66"/>
                <a:gd name="T36" fmla="*/ 28 w 74"/>
                <a:gd name="T37" fmla="*/ 66 h 66"/>
                <a:gd name="T38" fmla="*/ 36 w 74"/>
                <a:gd name="T39" fmla="*/ 66 h 66"/>
                <a:gd name="T40" fmla="*/ 36 w 74"/>
                <a:gd name="T41" fmla="*/ 66 h 66"/>
                <a:gd name="T42" fmla="*/ 44 w 74"/>
                <a:gd name="T43" fmla="*/ 66 h 66"/>
                <a:gd name="T44" fmla="*/ 52 w 74"/>
                <a:gd name="T45" fmla="*/ 64 h 66"/>
                <a:gd name="T46" fmla="*/ 58 w 74"/>
                <a:gd name="T47" fmla="*/ 62 h 66"/>
                <a:gd name="T48" fmla="*/ 64 w 74"/>
                <a:gd name="T49" fmla="*/ 58 h 66"/>
                <a:gd name="T50" fmla="*/ 64 w 74"/>
                <a:gd name="T51" fmla="*/ 58 h 66"/>
                <a:gd name="T52" fmla="*/ 68 w 74"/>
                <a:gd name="T53" fmla="*/ 52 h 66"/>
                <a:gd name="T54" fmla="*/ 70 w 74"/>
                <a:gd name="T55" fmla="*/ 46 h 66"/>
                <a:gd name="T56" fmla="*/ 72 w 74"/>
                <a:gd name="T57" fmla="*/ 40 h 66"/>
                <a:gd name="T58" fmla="*/ 74 w 74"/>
                <a:gd name="T59" fmla="*/ 34 h 66"/>
                <a:gd name="T60" fmla="*/ 74 w 74"/>
                <a:gd name="T61" fmla="*/ 34 h 66"/>
                <a:gd name="T62" fmla="*/ 72 w 74"/>
                <a:gd name="T63" fmla="*/ 26 h 66"/>
                <a:gd name="T64" fmla="*/ 70 w 74"/>
                <a:gd name="T65" fmla="*/ 20 h 66"/>
                <a:gd name="T66" fmla="*/ 68 w 74"/>
                <a:gd name="T67" fmla="*/ 14 h 66"/>
                <a:gd name="T68" fmla="*/ 64 w 74"/>
                <a:gd name="T69" fmla="*/ 10 h 66"/>
                <a:gd name="T70" fmla="*/ 64 w 74"/>
                <a:gd name="T71" fmla="*/ 10 h 66"/>
                <a:gd name="T72" fmla="*/ 58 w 74"/>
                <a:gd name="T73" fmla="*/ 6 h 66"/>
                <a:gd name="T74" fmla="*/ 52 w 74"/>
                <a:gd name="T75" fmla="*/ 4 h 66"/>
                <a:gd name="T76" fmla="*/ 36 w 74"/>
                <a:gd name="T77" fmla="*/ 0 h 66"/>
                <a:gd name="T78" fmla="*/ 36 w 74"/>
                <a:gd name="T79"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4" h="66">
                  <a:moveTo>
                    <a:pt x="36" y="0"/>
                  </a:moveTo>
                  <a:lnTo>
                    <a:pt x="36" y="0"/>
                  </a:lnTo>
                  <a:lnTo>
                    <a:pt x="22" y="4"/>
                  </a:lnTo>
                  <a:lnTo>
                    <a:pt x="16" y="6"/>
                  </a:lnTo>
                  <a:lnTo>
                    <a:pt x="10" y="10"/>
                  </a:lnTo>
                  <a:lnTo>
                    <a:pt x="10" y="10"/>
                  </a:lnTo>
                  <a:lnTo>
                    <a:pt x="6" y="14"/>
                  </a:lnTo>
                  <a:lnTo>
                    <a:pt x="4" y="20"/>
                  </a:lnTo>
                  <a:lnTo>
                    <a:pt x="2" y="26"/>
                  </a:lnTo>
                  <a:lnTo>
                    <a:pt x="0" y="34"/>
                  </a:lnTo>
                  <a:lnTo>
                    <a:pt x="0" y="34"/>
                  </a:lnTo>
                  <a:lnTo>
                    <a:pt x="2" y="40"/>
                  </a:lnTo>
                  <a:lnTo>
                    <a:pt x="4" y="46"/>
                  </a:lnTo>
                  <a:lnTo>
                    <a:pt x="6" y="52"/>
                  </a:lnTo>
                  <a:lnTo>
                    <a:pt x="10" y="58"/>
                  </a:lnTo>
                  <a:lnTo>
                    <a:pt x="10" y="58"/>
                  </a:lnTo>
                  <a:lnTo>
                    <a:pt x="16" y="62"/>
                  </a:lnTo>
                  <a:lnTo>
                    <a:pt x="22" y="64"/>
                  </a:lnTo>
                  <a:lnTo>
                    <a:pt x="28" y="66"/>
                  </a:lnTo>
                  <a:lnTo>
                    <a:pt x="36" y="66"/>
                  </a:lnTo>
                  <a:lnTo>
                    <a:pt x="36" y="66"/>
                  </a:lnTo>
                  <a:lnTo>
                    <a:pt x="44" y="66"/>
                  </a:lnTo>
                  <a:lnTo>
                    <a:pt x="52" y="64"/>
                  </a:lnTo>
                  <a:lnTo>
                    <a:pt x="58" y="62"/>
                  </a:lnTo>
                  <a:lnTo>
                    <a:pt x="64" y="58"/>
                  </a:lnTo>
                  <a:lnTo>
                    <a:pt x="64" y="58"/>
                  </a:lnTo>
                  <a:lnTo>
                    <a:pt x="68" y="52"/>
                  </a:lnTo>
                  <a:lnTo>
                    <a:pt x="70" y="46"/>
                  </a:lnTo>
                  <a:lnTo>
                    <a:pt x="72" y="40"/>
                  </a:lnTo>
                  <a:lnTo>
                    <a:pt x="74" y="34"/>
                  </a:lnTo>
                  <a:lnTo>
                    <a:pt x="74" y="34"/>
                  </a:lnTo>
                  <a:lnTo>
                    <a:pt x="72" y="26"/>
                  </a:lnTo>
                  <a:lnTo>
                    <a:pt x="70" y="20"/>
                  </a:lnTo>
                  <a:lnTo>
                    <a:pt x="68" y="14"/>
                  </a:lnTo>
                  <a:lnTo>
                    <a:pt x="64" y="10"/>
                  </a:lnTo>
                  <a:lnTo>
                    <a:pt x="64" y="10"/>
                  </a:lnTo>
                  <a:lnTo>
                    <a:pt x="58" y="6"/>
                  </a:lnTo>
                  <a:lnTo>
                    <a:pt x="52" y="4"/>
                  </a:lnTo>
                  <a:lnTo>
                    <a:pt x="36" y="0"/>
                  </a:lnTo>
                  <a:lnTo>
                    <a:pt x="3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7">
              <a:extLst>
                <a:ext uri="{FF2B5EF4-FFF2-40B4-BE49-F238E27FC236}">
                  <a16:creationId xmlns:a16="http://schemas.microsoft.com/office/drawing/2014/main" id="{FD0E8DC8-BB57-6743-8F3E-BDA7060EAAE3}"/>
                </a:ext>
              </a:extLst>
            </p:cNvPr>
            <p:cNvSpPr>
              <a:spLocks/>
            </p:cNvSpPr>
            <p:nvPr/>
          </p:nvSpPr>
          <p:spPr bwMode="auto">
            <a:xfrm>
              <a:off x="2006600" y="701675"/>
              <a:ext cx="292100" cy="330200"/>
            </a:xfrm>
            <a:custGeom>
              <a:avLst/>
              <a:gdLst>
                <a:gd name="T0" fmla="*/ 160 w 184"/>
                <a:gd name="T1" fmla="*/ 18 h 208"/>
                <a:gd name="T2" fmla="*/ 132 w 184"/>
                <a:gd name="T3" fmla="*/ 4 h 208"/>
                <a:gd name="T4" fmla="*/ 94 w 184"/>
                <a:gd name="T5" fmla="*/ 0 h 208"/>
                <a:gd name="T6" fmla="*/ 64 w 184"/>
                <a:gd name="T7" fmla="*/ 2 h 208"/>
                <a:gd name="T8" fmla="*/ 40 w 184"/>
                <a:gd name="T9" fmla="*/ 8 h 208"/>
                <a:gd name="T10" fmla="*/ 0 w 184"/>
                <a:gd name="T11" fmla="*/ 26 h 208"/>
                <a:gd name="T12" fmla="*/ 24 w 184"/>
                <a:gd name="T13" fmla="*/ 70 h 208"/>
                <a:gd name="T14" fmla="*/ 36 w 184"/>
                <a:gd name="T15" fmla="*/ 62 h 208"/>
                <a:gd name="T16" fmla="*/ 52 w 184"/>
                <a:gd name="T17" fmla="*/ 54 h 208"/>
                <a:gd name="T18" fmla="*/ 68 w 184"/>
                <a:gd name="T19" fmla="*/ 50 h 208"/>
                <a:gd name="T20" fmla="*/ 84 w 184"/>
                <a:gd name="T21" fmla="*/ 48 h 208"/>
                <a:gd name="T22" fmla="*/ 110 w 184"/>
                <a:gd name="T23" fmla="*/ 52 h 208"/>
                <a:gd name="T24" fmla="*/ 116 w 184"/>
                <a:gd name="T25" fmla="*/ 56 h 208"/>
                <a:gd name="T26" fmla="*/ 122 w 184"/>
                <a:gd name="T27" fmla="*/ 66 h 208"/>
                <a:gd name="T28" fmla="*/ 124 w 184"/>
                <a:gd name="T29" fmla="*/ 78 h 208"/>
                <a:gd name="T30" fmla="*/ 118 w 184"/>
                <a:gd name="T31" fmla="*/ 96 h 208"/>
                <a:gd name="T32" fmla="*/ 112 w 184"/>
                <a:gd name="T33" fmla="*/ 104 h 208"/>
                <a:gd name="T34" fmla="*/ 102 w 184"/>
                <a:gd name="T35" fmla="*/ 110 h 208"/>
                <a:gd name="T36" fmla="*/ 84 w 184"/>
                <a:gd name="T37" fmla="*/ 124 h 208"/>
                <a:gd name="T38" fmla="*/ 66 w 184"/>
                <a:gd name="T39" fmla="*/ 142 h 208"/>
                <a:gd name="T40" fmla="*/ 58 w 184"/>
                <a:gd name="T41" fmla="*/ 154 h 208"/>
                <a:gd name="T42" fmla="*/ 54 w 184"/>
                <a:gd name="T43" fmla="*/ 168 h 208"/>
                <a:gd name="T44" fmla="*/ 52 w 184"/>
                <a:gd name="T45" fmla="*/ 208 h 208"/>
                <a:gd name="T46" fmla="*/ 102 w 184"/>
                <a:gd name="T47" fmla="*/ 208 h 208"/>
                <a:gd name="T48" fmla="*/ 108 w 184"/>
                <a:gd name="T49" fmla="*/ 180 h 208"/>
                <a:gd name="T50" fmla="*/ 114 w 184"/>
                <a:gd name="T51" fmla="*/ 168 h 208"/>
                <a:gd name="T52" fmla="*/ 124 w 184"/>
                <a:gd name="T53" fmla="*/ 160 h 208"/>
                <a:gd name="T54" fmla="*/ 144 w 184"/>
                <a:gd name="T55" fmla="*/ 146 h 208"/>
                <a:gd name="T56" fmla="*/ 162 w 184"/>
                <a:gd name="T57" fmla="*/ 130 h 208"/>
                <a:gd name="T58" fmla="*/ 172 w 184"/>
                <a:gd name="T59" fmla="*/ 120 h 208"/>
                <a:gd name="T60" fmla="*/ 178 w 184"/>
                <a:gd name="T61" fmla="*/ 106 h 208"/>
                <a:gd name="T62" fmla="*/ 184 w 184"/>
                <a:gd name="T63" fmla="*/ 70 h 208"/>
                <a:gd name="T64" fmla="*/ 182 w 184"/>
                <a:gd name="T65" fmla="*/ 54 h 208"/>
                <a:gd name="T66" fmla="*/ 170 w 184"/>
                <a:gd name="T67" fmla="*/ 30 h 208"/>
                <a:gd name="T68" fmla="*/ 160 w 184"/>
                <a:gd name="T69" fmla="*/ 18 h 2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84" h="208">
                  <a:moveTo>
                    <a:pt x="160" y="18"/>
                  </a:moveTo>
                  <a:lnTo>
                    <a:pt x="160" y="18"/>
                  </a:lnTo>
                  <a:lnTo>
                    <a:pt x="146" y="10"/>
                  </a:lnTo>
                  <a:lnTo>
                    <a:pt x="132" y="4"/>
                  </a:lnTo>
                  <a:lnTo>
                    <a:pt x="114" y="0"/>
                  </a:lnTo>
                  <a:lnTo>
                    <a:pt x="94" y="0"/>
                  </a:lnTo>
                  <a:lnTo>
                    <a:pt x="94" y="0"/>
                  </a:lnTo>
                  <a:lnTo>
                    <a:pt x="64" y="2"/>
                  </a:lnTo>
                  <a:lnTo>
                    <a:pt x="40" y="8"/>
                  </a:lnTo>
                  <a:lnTo>
                    <a:pt x="40" y="8"/>
                  </a:lnTo>
                  <a:lnTo>
                    <a:pt x="18" y="16"/>
                  </a:lnTo>
                  <a:lnTo>
                    <a:pt x="0" y="26"/>
                  </a:lnTo>
                  <a:lnTo>
                    <a:pt x="24" y="70"/>
                  </a:lnTo>
                  <a:lnTo>
                    <a:pt x="24" y="70"/>
                  </a:lnTo>
                  <a:lnTo>
                    <a:pt x="36" y="62"/>
                  </a:lnTo>
                  <a:lnTo>
                    <a:pt x="36" y="62"/>
                  </a:lnTo>
                  <a:lnTo>
                    <a:pt x="52" y="54"/>
                  </a:lnTo>
                  <a:lnTo>
                    <a:pt x="52" y="54"/>
                  </a:lnTo>
                  <a:lnTo>
                    <a:pt x="68" y="50"/>
                  </a:lnTo>
                  <a:lnTo>
                    <a:pt x="68" y="50"/>
                  </a:lnTo>
                  <a:lnTo>
                    <a:pt x="84" y="48"/>
                  </a:lnTo>
                  <a:lnTo>
                    <a:pt x="84" y="48"/>
                  </a:lnTo>
                  <a:lnTo>
                    <a:pt x="104" y="50"/>
                  </a:lnTo>
                  <a:lnTo>
                    <a:pt x="110" y="52"/>
                  </a:lnTo>
                  <a:lnTo>
                    <a:pt x="116" y="56"/>
                  </a:lnTo>
                  <a:lnTo>
                    <a:pt x="116" y="56"/>
                  </a:lnTo>
                  <a:lnTo>
                    <a:pt x="120" y="60"/>
                  </a:lnTo>
                  <a:lnTo>
                    <a:pt x="122" y="66"/>
                  </a:lnTo>
                  <a:lnTo>
                    <a:pt x="124" y="78"/>
                  </a:lnTo>
                  <a:lnTo>
                    <a:pt x="124" y="78"/>
                  </a:lnTo>
                  <a:lnTo>
                    <a:pt x="122" y="88"/>
                  </a:lnTo>
                  <a:lnTo>
                    <a:pt x="118" y="96"/>
                  </a:lnTo>
                  <a:lnTo>
                    <a:pt x="118" y="96"/>
                  </a:lnTo>
                  <a:lnTo>
                    <a:pt x="112" y="104"/>
                  </a:lnTo>
                  <a:lnTo>
                    <a:pt x="102" y="110"/>
                  </a:lnTo>
                  <a:lnTo>
                    <a:pt x="102" y="110"/>
                  </a:lnTo>
                  <a:lnTo>
                    <a:pt x="84" y="124"/>
                  </a:lnTo>
                  <a:lnTo>
                    <a:pt x="84" y="124"/>
                  </a:lnTo>
                  <a:lnTo>
                    <a:pt x="74" y="132"/>
                  </a:lnTo>
                  <a:lnTo>
                    <a:pt x="66" y="142"/>
                  </a:lnTo>
                  <a:lnTo>
                    <a:pt x="66" y="142"/>
                  </a:lnTo>
                  <a:lnTo>
                    <a:pt x="58" y="154"/>
                  </a:lnTo>
                  <a:lnTo>
                    <a:pt x="54" y="168"/>
                  </a:lnTo>
                  <a:lnTo>
                    <a:pt x="54" y="168"/>
                  </a:lnTo>
                  <a:lnTo>
                    <a:pt x="50" y="186"/>
                  </a:lnTo>
                  <a:lnTo>
                    <a:pt x="52" y="208"/>
                  </a:lnTo>
                  <a:lnTo>
                    <a:pt x="102" y="208"/>
                  </a:lnTo>
                  <a:lnTo>
                    <a:pt x="102" y="208"/>
                  </a:lnTo>
                  <a:lnTo>
                    <a:pt x="104" y="192"/>
                  </a:lnTo>
                  <a:lnTo>
                    <a:pt x="108" y="180"/>
                  </a:lnTo>
                  <a:lnTo>
                    <a:pt x="108" y="180"/>
                  </a:lnTo>
                  <a:lnTo>
                    <a:pt x="114" y="168"/>
                  </a:lnTo>
                  <a:lnTo>
                    <a:pt x="124" y="160"/>
                  </a:lnTo>
                  <a:lnTo>
                    <a:pt x="124" y="160"/>
                  </a:lnTo>
                  <a:lnTo>
                    <a:pt x="144" y="146"/>
                  </a:lnTo>
                  <a:lnTo>
                    <a:pt x="144" y="146"/>
                  </a:lnTo>
                  <a:lnTo>
                    <a:pt x="154" y="138"/>
                  </a:lnTo>
                  <a:lnTo>
                    <a:pt x="162" y="130"/>
                  </a:lnTo>
                  <a:lnTo>
                    <a:pt x="162" y="130"/>
                  </a:lnTo>
                  <a:lnTo>
                    <a:pt x="172" y="120"/>
                  </a:lnTo>
                  <a:lnTo>
                    <a:pt x="178" y="106"/>
                  </a:lnTo>
                  <a:lnTo>
                    <a:pt x="178" y="106"/>
                  </a:lnTo>
                  <a:lnTo>
                    <a:pt x="182" y="90"/>
                  </a:lnTo>
                  <a:lnTo>
                    <a:pt x="184" y="70"/>
                  </a:lnTo>
                  <a:lnTo>
                    <a:pt x="184" y="70"/>
                  </a:lnTo>
                  <a:lnTo>
                    <a:pt x="182" y="54"/>
                  </a:lnTo>
                  <a:lnTo>
                    <a:pt x="178" y="42"/>
                  </a:lnTo>
                  <a:lnTo>
                    <a:pt x="170" y="30"/>
                  </a:lnTo>
                  <a:lnTo>
                    <a:pt x="160" y="18"/>
                  </a:lnTo>
                  <a:lnTo>
                    <a:pt x="160" y="1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233364836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db482772eb4b795bf93491ff32f2a39e67d7b4"/>
</p:tagLst>
</file>

<file path=ppt/theme/theme1.xml><?xml version="1.0" encoding="utf-8"?>
<a:theme xmlns:a="http://schemas.openxmlformats.org/drawingml/2006/main" name="Default Design">
  <a:themeElements>
    <a:clrScheme name="Custom 1">
      <a:dk1>
        <a:srgbClr val="000000"/>
      </a:dk1>
      <a:lt1>
        <a:srgbClr val="FFFFFF"/>
      </a:lt1>
      <a:dk2>
        <a:srgbClr val="1F497D"/>
      </a:dk2>
      <a:lt2>
        <a:srgbClr val="EEECE1"/>
      </a:lt2>
      <a:accent1>
        <a:srgbClr val="AA3607"/>
      </a:accent1>
      <a:accent2>
        <a:srgbClr val="FF7300"/>
      </a:accent2>
      <a:accent3>
        <a:srgbClr val="7AC9EF"/>
      </a:accent3>
      <a:accent4>
        <a:srgbClr val="E6F5FC"/>
      </a:accent4>
      <a:accent5>
        <a:srgbClr val="576258"/>
      </a:accent5>
      <a:accent6>
        <a:srgbClr val="33383B"/>
      </a:accent6>
      <a:hlink>
        <a:srgbClr val="576258"/>
      </a:hlink>
      <a:folHlink>
        <a:srgbClr val="576258"/>
      </a:folHlink>
    </a:clrScheme>
    <a:fontScheme name="Custom 1">
      <a:majorFont>
        <a:latin typeface="Calibri Light"/>
        <a:ea typeface=""/>
        <a:cs typeface=""/>
      </a:majorFont>
      <a:minorFont>
        <a:latin typeface="Calibri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Office Theme">
  <a:themeElements>
    <a:clrScheme name="Custom 2">
      <a:dk1>
        <a:srgbClr val="4C515A"/>
      </a:dk1>
      <a:lt1>
        <a:srgbClr val="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49BDBC"/>
      </a:hlink>
      <a:folHlink>
        <a:srgbClr val="4ABDBC"/>
      </a:folHlink>
    </a:clrScheme>
    <a:fontScheme name="CMW (Brand Fonts) V1.0">
      <a:majorFont>
        <a:latin typeface="Berlingske Serif Text"/>
        <a:ea typeface=""/>
        <a:cs typeface=""/>
      </a:majorFont>
      <a:minorFont>
        <a:latin typeface="Inter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ustom 2">
    <a:dk1>
      <a:srgbClr val="4C515A"/>
    </a:dk1>
    <a:lt1>
      <a:srgbClr val="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49BDBC"/>
    </a:hlink>
    <a:folHlink>
      <a:srgbClr val="4ABDBC"/>
    </a:folHlink>
  </a:clrScheme>
  <a:fontScheme name="CMW (Brand Fonts) V1.0">
    <a:majorFont>
      <a:latin typeface="Berlingske Serif Text"/>
      <a:ea typeface=""/>
      <a:cs typeface=""/>
    </a:majorFont>
    <a:minorFont>
      <a:latin typeface="Inter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Custom 2">
    <a:dk1>
      <a:srgbClr val="4C515A"/>
    </a:dk1>
    <a:lt1>
      <a:srgbClr val="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49BDBC"/>
    </a:hlink>
    <a:folHlink>
      <a:srgbClr val="4ABDBC"/>
    </a:folHlink>
  </a:clrScheme>
  <a:fontScheme name="CMW (Brand Fonts) V1.0">
    <a:majorFont>
      <a:latin typeface="Berlingske Serif Text"/>
      <a:ea typeface=""/>
      <a:cs typeface=""/>
    </a:majorFont>
    <a:minorFont>
      <a:latin typeface="Inter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Custom 2">
    <a:dk1>
      <a:srgbClr val="4C515A"/>
    </a:dk1>
    <a:lt1>
      <a:srgbClr val="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49BDBC"/>
    </a:hlink>
    <a:folHlink>
      <a:srgbClr val="4ABDBC"/>
    </a:folHlink>
  </a:clrScheme>
  <a:fontScheme name="CMW (Brand Fonts) V1.0">
    <a:majorFont>
      <a:latin typeface="Berlingske Serif Text"/>
      <a:ea typeface=""/>
      <a:cs typeface=""/>
    </a:majorFont>
    <a:minorFont>
      <a:latin typeface="Inter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Custom 2">
    <a:dk1>
      <a:srgbClr val="4C515A"/>
    </a:dk1>
    <a:lt1>
      <a:srgbClr val="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49BDBC"/>
    </a:hlink>
    <a:folHlink>
      <a:srgbClr val="4ABDBC"/>
    </a:folHlink>
  </a:clrScheme>
  <a:fontScheme name="CMW (Brand Fonts) V1.0">
    <a:majorFont>
      <a:latin typeface="Berlingske Serif Text"/>
      <a:ea typeface=""/>
      <a:cs typeface=""/>
    </a:majorFont>
    <a:minorFont>
      <a:latin typeface="Inter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29bc6a8d-14dd-4a95-baab-e16a8c685bba"/>
    <TaxKeywordTaxHTField xmlns="29bc6a8d-14dd-4a95-baab-e16a8c685bba">
      <Terms xmlns="http://schemas.microsoft.com/office/infopath/2007/PartnerControls"/>
    </TaxKeywordTaxHTField>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935280056E7BB49893E7034D705AB26" ma:contentTypeVersion="13" ma:contentTypeDescription="Create a new document." ma:contentTypeScope="" ma:versionID="9f515414926d7eca13d10fda6a33fb82">
  <xsd:schema xmlns:xsd="http://www.w3.org/2001/XMLSchema" xmlns:xs="http://www.w3.org/2001/XMLSchema" xmlns:p="http://schemas.microsoft.com/office/2006/metadata/properties" xmlns:ns2="29bc6a8d-14dd-4a95-baab-e16a8c685bba" xmlns:ns3="5ce553e6-b527-4fc2-9a17-c704894d1c64" targetNamespace="http://schemas.microsoft.com/office/2006/metadata/properties" ma:root="true" ma:fieldsID="28e6fff3bfee7d6b6f997abd21e27621" ns2:_="" ns3:_="">
    <xsd:import namespace="29bc6a8d-14dd-4a95-baab-e16a8c685bba"/>
    <xsd:import namespace="5ce553e6-b527-4fc2-9a17-c704894d1c64"/>
    <xsd:element name="properties">
      <xsd:complexType>
        <xsd:sequence>
          <xsd:element name="documentManagement">
            <xsd:complexType>
              <xsd:all>
                <xsd:element ref="ns2:TaxKeywordTaxHTField" minOccurs="0"/>
                <xsd:element ref="ns2:TaxCatchAll" minOccurs="0"/>
                <xsd:element ref="ns2:SharedWithUsers" minOccurs="0"/>
                <xsd:element ref="ns2:SharedWithDetails" minOccurs="0"/>
                <xsd:element ref="ns2:LastSharedByUser" minOccurs="0"/>
                <xsd:element ref="ns2:LastSharedByTime" minOccurs="0"/>
                <xsd:element ref="ns3:MediaServiceMetadata" minOccurs="0"/>
                <xsd:element ref="ns3:MediaServiceFastMetadata" minOccurs="0"/>
                <xsd:element ref="ns3:MediaServiceEventHashCode" minOccurs="0"/>
                <xsd:element ref="ns3:MediaServiceGenerationTim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bc6a8d-14dd-4a95-baab-e16a8c685bba" elementFormDefault="qualified">
    <xsd:import namespace="http://schemas.microsoft.com/office/2006/documentManagement/types"/>
    <xsd:import namespace="http://schemas.microsoft.com/office/infopath/2007/PartnerControls"/>
    <xsd:element name="TaxKeywordTaxHTField" ma:index="9" nillable="true" ma:taxonomy="true" ma:internalName="TaxKeywordTaxHTField" ma:taxonomyFieldName="TaxKeyword" ma:displayName="Enterprise Keywords" ma:fieldId="{23f27201-bee3-471e-b2e7-b64fd8b7ca38}" ma:taxonomyMulti="true" ma:sspId="08d887b3-530c-4858-8ab3-c8c35b27a875" ma:termSetId="00000000-0000-0000-0000-000000000000" ma:anchorId="00000000-0000-0000-0000-000000000000" ma:open="true" ma:isKeyword="true">
      <xsd:complexType>
        <xsd:sequence>
          <xsd:element ref="pc:Terms" minOccurs="0" maxOccurs="1"/>
        </xsd:sequence>
      </xsd:complexType>
    </xsd:element>
    <xsd:element name="TaxCatchAll" ma:index="10" nillable="true" ma:displayName="Taxonomy Catch All Column" ma:description="" ma:hidden="true" ma:list="{690f1226-ed51-43c4-a7d5-930a1683902b}" ma:internalName="TaxCatchAll" ma:showField="CatchAllData" ma:web="29bc6a8d-14dd-4a95-baab-e16a8c685bba">
      <xsd:complexType>
        <xsd:complexContent>
          <xsd:extension base="dms:MultiChoiceLookup">
            <xsd:sequence>
              <xsd:element name="Value" type="dms:Lookup" maxOccurs="unbounded" minOccurs="0" nillable="true"/>
            </xsd:sequence>
          </xsd:extension>
        </xsd:complexContent>
      </xsd:complexType>
    </xsd:element>
    <xsd:element name="SharedWithUsers" ma:index="11"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description="" ma:internalName="SharedWithDetails" ma:readOnly="true">
      <xsd:simpleType>
        <xsd:restriction base="dms:Note">
          <xsd:maxLength value="255"/>
        </xsd:restriction>
      </xsd:simpleType>
    </xsd:element>
    <xsd:element name="LastSharedByUser" ma:index="13" nillable="true" ma:displayName="Last Shared By User" ma:description="" ma:internalName="LastSharedByUser" ma:readOnly="true">
      <xsd:simpleType>
        <xsd:restriction base="dms:Note">
          <xsd:maxLength value="255"/>
        </xsd:restriction>
      </xsd:simpleType>
    </xsd:element>
    <xsd:element name="LastSharedByTime" ma:index="14"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5ce553e6-b527-4fc2-9a17-c704894d1c64" elementFormDefault="qualified">
    <xsd:import namespace="http://schemas.microsoft.com/office/2006/documentManagement/types"/>
    <xsd:import namespace="http://schemas.microsoft.com/office/infopath/2007/PartnerControls"/>
    <xsd:element name="MediaServiceMetadata" ma:index="15" nillable="true" ma:displayName="MediaServiceMetadata" ma:description="" ma:hidden="true" ma:internalName="MediaServiceMetadata" ma:readOnly="true">
      <xsd:simpleType>
        <xsd:restriction base="dms:Note"/>
      </xsd:simpleType>
    </xsd:element>
    <xsd:element name="MediaServiceFastMetadata" ma:index="16" nillable="true" ma:displayName="MediaServiceFastMetadata" ma:description="" ma:hidden="true" ma:internalName="MediaServiceFastMetadata" ma:readOnly="true">
      <xsd:simpleType>
        <xsd:restriction base="dms:Note"/>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5359AAA-2532-4133-B895-33F7979235C9}">
  <ds:schemaRefs>
    <ds:schemaRef ds:uri="http://schemas.openxmlformats.org/package/2006/metadata/core-properties"/>
    <ds:schemaRef ds:uri="http://schemas.microsoft.com/office/2006/metadata/properties"/>
    <ds:schemaRef ds:uri="http://purl.org/dc/terms/"/>
    <ds:schemaRef ds:uri="29bc6a8d-14dd-4a95-baab-e16a8c685bba"/>
    <ds:schemaRef ds:uri="http://purl.org/dc/elements/1.1/"/>
    <ds:schemaRef ds:uri="http://schemas.microsoft.com/office/infopath/2007/PartnerControls"/>
    <ds:schemaRef ds:uri="http://www.w3.org/XML/1998/namespace"/>
    <ds:schemaRef ds:uri="http://purl.org/dc/dcmitype/"/>
    <ds:schemaRef ds:uri="http://schemas.microsoft.com/office/2006/documentManagement/types"/>
    <ds:schemaRef ds:uri="5ce553e6-b527-4fc2-9a17-c704894d1c64"/>
  </ds:schemaRefs>
</ds:datastoreItem>
</file>

<file path=customXml/itemProps2.xml><?xml version="1.0" encoding="utf-8"?>
<ds:datastoreItem xmlns:ds="http://schemas.openxmlformats.org/officeDocument/2006/customXml" ds:itemID="{8CDF6ED5-43C3-437C-A1D3-F2D958B8693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9bc6a8d-14dd-4a95-baab-e16a8c685bba"/>
    <ds:schemaRef ds:uri="5ce553e6-b527-4fc2-9a17-c704894d1c6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359C324-460F-4D7A-BB3E-DA52A6D9D87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31212</TotalTime>
  <Words>1228</Words>
  <Application>Microsoft Macintosh PowerPoint</Application>
  <PresentationFormat>On-screen Show (4:3)</PresentationFormat>
  <Paragraphs>145</Paragraphs>
  <Slides>7</Slides>
  <Notes>6</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7</vt:i4>
      </vt:variant>
    </vt:vector>
  </HeadingPairs>
  <TitlesOfParts>
    <vt:vector size="15" baseType="lpstr">
      <vt:lpstr>Arial</vt:lpstr>
      <vt:lpstr>Berlingske Serif Text</vt:lpstr>
      <vt:lpstr>Calibri</vt:lpstr>
      <vt:lpstr>Calibri Light</vt:lpstr>
      <vt:lpstr>InterFace</vt:lpstr>
      <vt:lpstr>Trebuchet MS</vt:lpstr>
      <vt:lpstr>Default Design</vt:lpstr>
      <vt:lpstr>1_Office Theme</vt:lpstr>
      <vt:lpstr>Uninsured Working-Age Adults Disproportionately Low-Income, Latino, and Under Age 35</vt:lpstr>
      <vt:lpstr>Nearly Half of Uninsured Adults May Be Eligible for Marketplace Subsidies or Medicaid </vt:lpstr>
      <vt:lpstr>One-Third of Uninsured Adults Who Did Not Visit Marketplace to Get Coverage Cited Affordability Concerns</vt:lpstr>
      <vt:lpstr>One-Third of Adults Who Lost Coverage and Were Previously Covered Through the Individual Market Cited Affordability Concerns</vt:lpstr>
      <vt:lpstr>Majority of Adults Who Had Lost Coverage and Were Previously Covered by Medicaid  Said They Were No Longer Eligible</vt:lpstr>
      <vt:lpstr>PowerPoint Presentation</vt:lpstr>
      <vt:lpstr>Majority of Adults Give Their Health Insurance High Ratings</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Exhibits -- State Trends in Premiums and Deductibles, 2003-2010</dc:title>
  <dc:creator>Schoen Fryer Collins Radley</dc:creator>
  <cp:lastModifiedBy>Paul Frame</cp:lastModifiedBy>
  <cp:revision>1501</cp:revision>
  <cp:lastPrinted>2019-08-27T22:06:52Z</cp:lastPrinted>
  <dcterms:created xsi:type="dcterms:W3CDTF">2007-03-19T13:30:17Z</dcterms:created>
  <dcterms:modified xsi:type="dcterms:W3CDTF">2019-08-27T22:16:15Z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0x0101006935280056E7BB49893E7034D705AB26</vt:lpwstr>
  </property>
  <property fmtid="{D5CDD505-2E9C-101B-9397-08002B2CF9AE}" pid="3" name="TaxKeyword">
    <vt:lpwstr/>
  </property>
</Properties>
</file>