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4"/>
    <p:sldMasterId id="2147483809" r:id="rId5"/>
    <p:sldMasterId id="2147483816" r:id="rId6"/>
    <p:sldMasterId id="2147483822" r:id="rId7"/>
    <p:sldMasterId id="2147483834" r:id="rId8"/>
  </p:sldMasterIdLst>
  <p:notesMasterIdLst>
    <p:notesMasterId r:id="rId63"/>
  </p:notesMasterIdLst>
  <p:handoutMasterIdLst>
    <p:handoutMasterId r:id="rId64"/>
  </p:handoutMasterIdLst>
  <p:sldIdLst>
    <p:sldId id="256" r:id="rId9"/>
    <p:sldId id="257" r:id="rId10"/>
    <p:sldId id="337" r:id="rId11"/>
    <p:sldId id="258" r:id="rId12"/>
    <p:sldId id="283" r:id="rId13"/>
    <p:sldId id="280" r:id="rId14"/>
    <p:sldId id="273" r:id="rId15"/>
    <p:sldId id="274" r:id="rId16"/>
    <p:sldId id="261" r:id="rId17"/>
    <p:sldId id="275" r:id="rId18"/>
    <p:sldId id="276" r:id="rId19"/>
    <p:sldId id="277" r:id="rId20"/>
    <p:sldId id="278" r:id="rId21"/>
    <p:sldId id="279" r:id="rId22"/>
    <p:sldId id="268" r:id="rId23"/>
    <p:sldId id="269" r:id="rId24"/>
    <p:sldId id="270" r:id="rId25"/>
    <p:sldId id="271" r:id="rId26"/>
    <p:sldId id="284" r:id="rId27"/>
    <p:sldId id="290" r:id="rId28"/>
    <p:sldId id="294" r:id="rId29"/>
    <p:sldId id="295" r:id="rId30"/>
    <p:sldId id="302" r:id="rId31"/>
    <p:sldId id="301" r:id="rId32"/>
    <p:sldId id="300" r:id="rId33"/>
    <p:sldId id="303" r:id="rId34"/>
    <p:sldId id="304" r:id="rId35"/>
    <p:sldId id="305" r:id="rId36"/>
    <p:sldId id="308" r:id="rId37"/>
    <p:sldId id="325" r:id="rId38"/>
    <p:sldId id="329" r:id="rId39"/>
    <p:sldId id="281" r:id="rId40"/>
    <p:sldId id="330" r:id="rId41"/>
    <p:sldId id="310" r:id="rId42"/>
    <p:sldId id="312" r:id="rId43"/>
    <p:sldId id="287" r:id="rId44"/>
    <p:sldId id="321" r:id="rId45"/>
    <p:sldId id="314" r:id="rId46"/>
    <p:sldId id="316" r:id="rId47"/>
    <p:sldId id="317" r:id="rId48"/>
    <p:sldId id="318" r:id="rId49"/>
    <p:sldId id="332" r:id="rId50"/>
    <p:sldId id="331" r:id="rId51"/>
    <p:sldId id="288" r:id="rId52"/>
    <p:sldId id="326" r:id="rId53"/>
    <p:sldId id="264" r:id="rId54"/>
    <p:sldId id="265" r:id="rId55"/>
    <p:sldId id="333" r:id="rId56"/>
    <p:sldId id="262" r:id="rId57"/>
    <p:sldId id="334" r:id="rId58"/>
    <p:sldId id="260" r:id="rId59"/>
    <p:sldId id="335" r:id="rId60"/>
    <p:sldId id="263" r:id="rId61"/>
    <p:sldId id="336" r:id="rId62"/>
  </p:sldIdLst>
  <p:sldSz cx="9144000" cy="5143500" type="screen16x9"/>
  <p:notesSz cx="7010400" cy="92964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8" userDrawn="1">
          <p15:clr>
            <a:srgbClr val="A4A3A4"/>
          </p15:clr>
        </p15:guide>
        <p15:guide id="2" pos="2988" userDrawn="1">
          <p15:clr>
            <a:srgbClr val="A4A3A4"/>
          </p15:clr>
        </p15:guide>
        <p15:guide id="3" orient="horz" pos="821" userDrawn="1">
          <p15:clr>
            <a:srgbClr val="A4A3A4"/>
          </p15:clr>
        </p15:guide>
        <p15:guide id="4" pos="249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arry A. Scholl" initials="BAS" lastIdx="32" clrIdx="6">
    <p:extLst>
      <p:ext uri="{19B8F6BF-5375-455C-9EA6-DF929625EA0E}">
        <p15:presenceInfo xmlns:p15="http://schemas.microsoft.com/office/powerpoint/2012/main" userId="S-1-5-21-1004529278-3813118908-2288687658-1188" providerId="AD"/>
      </p:ext>
    </p:extLst>
  </p:cmAuthor>
  <p:cmAuthor id="1" name="Purnendu Biswas" initials="PB" lastIdx="1" clrIdx="0"/>
  <p:cmAuthor id="2" name="Don Moulds" initials="DM" lastIdx="4" clrIdx="1"/>
  <p:cmAuthor id="3" name="Shanoor Seervai" initials="SS" lastIdx="2" clrIdx="2"/>
  <p:cmAuthor id="4" name="Jen Wilson" initials="JW" lastIdx="1" clrIdx="3"/>
  <p:cmAuthor id="5" name="Jen Wilson" initials="JW [2]" lastIdx="1" clrIdx="4"/>
  <p:cmAuthor id="6" name="Samantha Chase" initials="SC" lastIdx="58" clrIdx="5">
    <p:extLst>
      <p:ext uri="{19B8F6BF-5375-455C-9EA6-DF929625EA0E}">
        <p15:presenceInfo xmlns:p15="http://schemas.microsoft.com/office/powerpoint/2012/main" userId="S-1-5-21-1004529278-3813118908-2288687658-26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38B"/>
    <a:srgbClr val="3AA2AD"/>
    <a:srgbClr val="297F9A"/>
    <a:srgbClr val="000000"/>
    <a:srgbClr val="F49149"/>
    <a:srgbClr val="C9DEE3"/>
    <a:srgbClr val="5F5A9D"/>
    <a:srgbClr val="E0E0E0"/>
    <a:srgbClr val="4ABDBC"/>
    <a:srgbClr val="8AD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9"/>
    <p:restoredTop sz="94664"/>
  </p:normalViewPr>
  <p:slideViewPr>
    <p:cSldViewPr snapToGrid="0">
      <p:cViewPr varScale="1">
        <p:scale>
          <a:sx n="136" d="100"/>
          <a:sy n="136" d="100"/>
        </p:scale>
        <p:origin x="684" y="114"/>
      </p:cViewPr>
      <p:guideLst>
        <p:guide orient="horz" pos="1178"/>
        <p:guide pos="2988"/>
        <p:guide orient="horz" pos="821"/>
        <p:guide pos="249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884989051487441E-2"/>
          <c:y val="0.12039955895246893"/>
          <c:w val="0.84757562281880494"/>
          <c:h val="0.74008784546306616"/>
        </c:manualLayout>
      </c:layout>
      <c:lineChart>
        <c:grouping val="standard"/>
        <c:varyColors val="0"/>
        <c:ser>
          <c:idx val="0"/>
          <c:order val="0"/>
          <c:tx>
            <c:v>Claims Per Employee Per Quarter</c:v>
          </c:tx>
          <c:marker>
            <c:symbol val="diamond"/>
            <c:size val="8"/>
            <c:spPr>
              <a:solidFill>
                <a:srgbClr val="000080"/>
              </a:solidFill>
              <a:ln>
                <a:solidFill>
                  <a:srgbClr val="000080"/>
                </a:solidFill>
                <a:prstDash val="solid"/>
              </a:ln>
            </c:spPr>
          </c:marker>
          <c:trendline>
            <c:spPr>
              <a:ln w="31750">
                <a:solidFill>
                  <a:srgbClr val="C00000"/>
                </a:solidFill>
                <a:prstDash val="solid"/>
              </a:ln>
            </c:spPr>
            <c:trendlineType val="linear"/>
            <c:dispRSqr val="0"/>
            <c:dispEq val="0"/>
          </c:trendline>
          <c:trendline>
            <c:trendlineType val="linear"/>
            <c:dispRSqr val="0"/>
            <c:dispEq val="0"/>
          </c:trendline>
          <c:trendline>
            <c:trendlineType val="linear"/>
            <c:dispRSqr val="0"/>
            <c:dispEq val="0"/>
          </c:trendline>
          <c:trendline>
            <c:trendlineType val="linear"/>
            <c:dispRSqr val="0"/>
            <c:dispEq val="0"/>
          </c:trendline>
          <c:trendline>
            <c:trendlineType val="linear"/>
            <c:dispRSqr val="0"/>
            <c:dispEq val="0"/>
          </c:trendline>
          <c:cat>
            <c:strRef>
              <c:f>'[Chart in Microsoft PowerPoint]II Trend Analysis'!$A$62:$A$118</c:f>
              <c:strCache>
                <c:ptCount val="54"/>
                <c:pt idx="0">
                  <c:v>3/05</c:v>
                </c:pt>
                <c:pt idx="1">
                  <c:v>4/05</c:v>
                </c:pt>
                <c:pt idx="2">
                  <c:v>1/06</c:v>
                </c:pt>
                <c:pt idx="3">
                  <c:v>2/06</c:v>
                </c:pt>
                <c:pt idx="4">
                  <c:v>3/06</c:v>
                </c:pt>
                <c:pt idx="5">
                  <c:v>4/06</c:v>
                </c:pt>
                <c:pt idx="6">
                  <c:v>1/07</c:v>
                </c:pt>
                <c:pt idx="7">
                  <c:v>2/07</c:v>
                </c:pt>
                <c:pt idx="8">
                  <c:v>3/07</c:v>
                </c:pt>
                <c:pt idx="9">
                  <c:v>4/07</c:v>
                </c:pt>
                <c:pt idx="10">
                  <c:v>1/08</c:v>
                </c:pt>
                <c:pt idx="11">
                  <c:v>2/08</c:v>
                </c:pt>
                <c:pt idx="12">
                  <c:v>3/08</c:v>
                </c:pt>
                <c:pt idx="13">
                  <c:v>4/08</c:v>
                </c:pt>
                <c:pt idx="14">
                  <c:v>1/09</c:v>
                </c:pt>
                <c:pt idx="15">
                  <c:v>2/09</c:v>
                </c:pt>
                <c:pt idx="16">
                  <c:v>3/09</c:v>
                </c:pt>
                <c:pt idx="17">
                  <c:v>4/09</c:v>
                </c:pt>
                <c:pt idx="18">
                  <c:v>1/10</c:v>
                </c:pt>
                <c:pt idx="19">
                  <c:v>2/10</c:v>
                </c:pt>
                <c:pt idx="20">
                  <c:v>3/10</c:v>
                </c:pt>
                <c:pt idx="21">
                  <c:v>4/10</c:v>
                </c:pt>
                <c:pt idx="22">
                  <c:v>1/11</c:v>
                </c:pt>
                <c:pt idx="23">
                  <c:v>2/11</c:v>
                </c:pt>
                <c:pt idx="24">
                  <c:v>3/11</c:v>
                </c:pt>
                <c:pt idx="25">
                  <c:v>4/11</c:v>
                </c:pt>
                <c:pt idx="26">
                  <c:v>1/12</c:v>
                </c:pt>
                <c:pt idx="27">
                  <c:v>2/12</c:v>
                </c:pt>
                <c:pt idx="28">
                  <c:v>3/12</c:v>
                </c:pt>
                <c:pt idx="29">
                  <c:v>4/12</c:v>
                </c:pt>
                <c:pt idx="30">
                  <c:v>1/13</c:v>
                </c:pt>
                <c:pt idx="31">
                  <c:v>2/13</c:v>
                </c:pt>
                <c:pt idx="32">
                  <c:v>3/13</c:v>
                </c:pt>
                <c:pt idx="33">
                  <c:v>4/13</c:v>
                </c:pt>
                <c:pt idx="34">
                  <c:v>1/14</c:v>
                </c:pt>
                <c:pt idx="35">
                  <c:v>2/14</c:v>
                </c:pt>
                <c:pt idx="36">
                  <c:v>3/14</c:v>
                </c:pt>
                <c:pt idx="37">
                  <c:v>4/14</c:v>
                </c:pt>
                <c:pt idx="38">
                  <c:v>1/15</c:v>
                </c:pt>
                <c:pt idx="39">
                  <c:v>2/15</c:v>
                </c:pt>
                <c:pt idx="40">
                  <c:v>3/15</c:v>
                </c:pt>
                <c:pt idx="41">
                  <c:v>4/15</c:v>
                </c:pt>
                <c:pt idx="42">
                  <c:v>1/16</c:v>
                </c:pt>
                <c:pt idx="43">
                  <c:v>2/16</c:v>
                </c:pt>
                <c:pt idx="44">
                  <c:v>3/16</c:v>
                </c:pt>
                <c:pt idx="45">
                  <c:v>4/16</c:v>
                </c:pt>
                <c:pt idx="46">
                  <c:v>1/17</c:v>
                </c:pt>
                <c:pt idx="47">
                  <c:v>2/17</c:v>
                </c:pt>
                <c:pt idx="48">
                  <c:v>3/17</c:v>
                </c:pt>
                <c:pt idx="49">
                  <c:v>4/17</c:v>
                </c:pt>
                <c:pt idx="50">
                  <c:v>1/18</c:v>
                </c:pt>
                <c:pt idx="51">
                  <c:v>2/18</c:v>
                </c:pt>
                <c:pt idx="52">
                  <c:v>3/18</c:v>
                </c:pt>
                <c:pt idx="53">
                  <c:v>4/18</c:v>
                </c:pt>
              </c:strCache>
              <c:extLst/>
            </c:strRef>
          </c:cat>
          <c:val>
            <c:numRef>
              <c:f>'[Chart in Microsoft PowerPoint]II Trend Analysis'!$B$62:$B$118</c:f>
              <c:numCache>
                <c:formatCode>"$"#,##0</c:formatCode>
                <c:ptCount val="54"/>
                <c:pt idx="0">
                  <c:v>1741</c:v>
                </c:pt>
                <c:pt idx="1">
                  <c:v>1540</c:v>
                </c:pt>
                <c:pt idx="2">
                  <c:v>1302</c:v>
                </c:pt>
                <c:pt idx="3">
                  <c:v>1740</c:v>
                </c:pt>
                <c:pt idx="4">
                  <c:v>1292</c:v>
                </c:pt>
                <c:pt idx="5">
                  <c:v>1193</c:v>
                </c:pt>
                <c:pt idx="6">
                  <c:v>1344</c:v>
                </c:pt>
                <c:pt idx="7">
                  <c:v>1505</c:v>
                </c:pt>
                <c:pt idx="8">
                  <c:v>1731</c:v>
                </c:pt>
                <c:pt idx="9">
                  <c:v>1297</c:v>
                </c:pt>
                <c:pt idx="10">
                  <c:v>1373</c:v>
                </c:pt>
                <c:pt idx="11">
                  <c:v>1792</c:v>
                </c:pt>
                <c:pt idx="12">
                  <c:v>2121</c:v>
                </c:pt>
                <c:pt idx="13">
                  <c:v>1462</c:v>
                </c:pt>
                <c:pt idx="14">
                  <c:v>2295</c:v>
                </c:pt>
                <c:pt idx="15">
                  <c:v>1904</c:v>
                </c:pt>
                <c:pt idx="16">
                  <c:v>1717</c:v>
                </c:pt>
                <c:pt idx="17">
                  <c:v>2043</c:v>
                </c:pt>
                <c:pt idx="18">
                  <c:v>1606</c:v>
                </c:pt>
                <c:pt idx="19">
                  <c:v>1673</c:v>
                </c:pt>
                <c:pt idx="20">
                  <c:v>2058</c:v>
                </c:pt>
                <c:pt idx="21">
                  <c:v>1588</c:v>
                </c:pt>
                <c:pt idx="22">
                  <c:v>1954</c:v>
                </c:pt>
                <c:pt idx="23">
                  <c:v>1738</c:v>
                </c:pt>
                <c:pt idx="24">
                  <c:v>1687</c:v>
                </c:pt>
                <c:pt idx="25">
                  <c:v>1711</c:v>
                </c:pt>
                <c:pt idx="26">
                  <c:v>1432</c:v>
                </c:pt>
                <c:pt idx="27">
                  <c:v>1725</c:v>
                </c:pt>
                <c:pt idx="28">
                  <c:v>1866</c:v>
                </c:pt>
                <c:pt idx="29">
                  <c:v>1964</c:v>
                </c:pt>
                <c:pt idx="30">
                  <c:v>1440</c:v>
                </c:pt>
                <c:pt idx="31">
                  <c:v>1907</c:v>
                </c:pt>
                <c:pt idx="32">
                  <c:v>2021</c:v>
                </c:pt>
                <c:pt idx="33">
                  <c:v>1219</c:v>
                </c:pt>
                <c:pt idx="34">
                  <c:v>1374</c:v>
                </c:pt>
                <c:pt idx="35">
                  <c:v>1581</c:v>
                </c:pt>
                <c:pt idx="36">
                  <c:v>2427</c:v>
                </c:pt>
                <c:pt idx="37">
                  <c:v>2370</c:v>
                </c:pt>
                <c:pt idx="38">
                  <c:v>1814</c:v>
                </c:pt>
                <c:pt idx="39">
                  <c:v>1920</c:v>
                </c:pt>
                <c:pt idx="40">
                  <c:v>1738</c:v>
                </c:pt>
                <c:pt idx="41">
                  <c:v>1563</c:v>
                </c:pt>
                <c:pt idx="42">
                  <c:v>1509</c:v>
                </c:pt>
                <c:pt idx="43">
                  <c:v>1713</c:v>
                </c:pt>
                <c:pt idx="44">
                  <c:v>2026</c:v>
                </c:pt>
                <c:pt idx="45">
                  <c:v>1833</c:v>
                </c:pt>
                <c:pt idx="46">
                  <c:v>1893</c:v>
                </c:pt>
                <c:pt idx="47">
                  <c:v>2269</c:v>
                </c:pt>
                <c:pt idx="48">
                  <c:v>1958</c:v>
                </c:pt>
                <c:pt idx="49">
                  <c:v>1766</c:v>
                </c:pt>
                <c:pt idx="50">
                  <c:v>1945</c:v>
                </c:pt>
                <c:pt idx="51">
                  <c:v>2359</c:v>
                </c:pt>
                <c:pt idx="52">
                  <c:v>2116</c:v>
                </c:pt>
                <c:pt idx="53">
                  <c:v>1683</c:v>
                </c:pt>
              </c:numCache>
              <c:extLst/>
            </c:numRef>
          </c:val>
          <c:smooth val="0"/>
          <c:extLst>
            <c:ext xmlns:c16="http://schemas.microsoft.com/office/drawing/2014/chart" uri="{C3380CC4-5D6E-409C-BE32-E72D297353CC}">
              <c16:uniqueId val="{00000005-BE9A-B047-A4D1-90BADC613B51}"/>
            </c:ext>
          </c:extLst>
        </c:ser>
        <c:ser>
          <c:idx val="1"/>
          <c:order val="1"/>
          <c:tx>
            <c:v>8% Projected Trend</c:v>
          </c:tx>
          <c:spPr>
            <a:ln w="28575"/>
          </c:spPr>
          <c:marker>
            <c:symbol val="none"/>
          </c:marker>
          <c:cat>
            <c:strRef>
              <c:f>'[Chart in Microsoft PowerPoint]II Trend Analysis'!$A$62:$A$118</c:f>
              <c:strCache>
                <c:ptCount val="54"/>
                <c:pt idx="0">
                  <c:v>3/05</c:v>
                </c:pt>
                <c:pt idx="1">
                  <c:v>4/05</c:v>
                </c:pt>
                <c:pt idx="2">
                  <c:v>1/06</c:v>
                </c:pt>
                <c:pt idx="3">
                  <c:v>2/06</c:v>
                </c:pt>
                <c:pt idx="4">
                  <c:v>3/06</c:v>
                </c:pt>
                <c:pt idx="5">
                  <c:v>4/06</c:v>
                </c:pt>
                <c:pt idx="6">
                  <c:v>1/07</c:v>
                </c:pt>
                <c:pt idx="7">
                  <c:v>2/07</c:v>
                </c:pt>
                <c:pt idx="8">
                  <c:v>3/07</c:v>
                </c:pt>
                <c:pt idx="9">
                  <c:v>4/07</c:v>
                </c:pt>
                <c:pt idx="10">
                  <c:v>1/08</c:v>
                </c:pt>
                <c:pt idx="11">
                  <c:v>2/08</c:v>
                </c:pt>
                <c:pt idx="12">
                  <c:v>3/08</c:v>
                </c:pt>
                <c:pt idx="13">
                  <c:v>4/08</c:v>
                </c:pt>
                <c:pt idx="14">
                  <c:v>1/09</c:v>
                </c:pt>
                <c:pt idx="15">
                  <c:v>2/09</c:v>
                </c:pt>
                <c:pt idx="16">
                  <c:v>3/09</c:v>
                </c:pt>
                <c:pt idx="17">
                  <c:v>4/09</c:v>
                </c:pt>
                <c:pt idx="18">
                  <c:v>1/10</c:v>
                </c:pt>
                <c:pt idx="19">
                  <c:v>2/10</c:v>
                </c:pt>
                <c:pt idx="20">
                  <c:v>3/10</c:v>
                </c:pt>
                <c:pt idx="21">
                  <c:v>4/10</c:v>
                </c:pt>
                <c:pt idx="22">
                  <c:v>1/11</c:v>
                </c:pt>
                <c:pt idx="23">
                  <c:v>2/11</c:v>
                </c:pt>
                <c:pt idx="24">
                  <c:v>3/11</c:v>
                </c:pt>
                <c:pt idx="25">
                  <c:v>4/11</c:v>
                </c:pt>
                <c:pt idx="26">
                  <c:v>1/12</c:v>
                </c:pt>
                <c:pt idx="27">
                  <c:v>2/12</c:v>
                </c:pt>
                <c:pt idx="28">
                  <c:v>3/12</c:v>
                </c:pt>
                <c:pt idx="29">
                  <c:v>4/12</c:v>
                </c:pt>
                <c:pt idx="30">
                  <c:v>1/13</c:v>
                </c:pt>
                <c:pt idx="31">
                  <c:v>2/13</c:v>
                </c:pt>
                <c:pt idx="32">
                  <c:v>3/13</c:v>
                </c:pt>
                <c:pt idx="33">
                  <c:v>4/13</c:v>
                </c:pt>
                <c:pt idx="34">
                  <c:v>1/14</c:v>
                </c:pt>
                <c:pt idx="35">
                  <c:v>2/14</c:v>
                </c:pt>
                <c:pt idx="36">
                  <c:v>3/14</c:v>
                </c:pt>
                <c:pt idx="37">
                  <c:v>4/14</c:v>
                </c:pt>
                <c:pt idx="38">
                  <c:v>1/15</c:v>
                </c:pt>
                <c:pt idx="39">
                  <c:v>2/15</c:v>
                </c:pt>
                <c:pt idx="40">
                  <c:v>3/15</c:v>
                </c:pt>
                <c:pt idx="41">
                  <c:v>4/15</c:v>
                </c:pt>
                <c:pt idx="42">
                  <c:v>1/16</c:v>
                </c:pt>
                <c:pt idx="43">
                  <c:v>2/16</c:v>
                </c:pt>
                <c:pt idx="44">
                  <c:v>3/16</c:v>
                </c:pt>
                <c:pt idx="45">
                  <c:v>4/16</c:v>
                </c:pt>
                <c:pt idx="46">
                  <c:v>1/17</c:v>
                </c:pt>
                <c:pt idx="47">
                  <c:v>2/17</c:v>
                </c:pt>
                <c:pt idx="48">
                  <c:v>3/17</c:v>
                </c:pt>
                <c:pt idx="49">
                  <c:v>4/17</c:v>
                </c:pt>
                <c:pt idx="50">
                  <c:v>1/18</c:v>
                </c:pt>
                <c:pt idx="51">
                  <c:v>2/18</c:v>
                </c:pt>
                <c:pt idx="52">
                  <c:v>3/18</c:v>
                </c:pt>
                <c:pt idx="53">
                  <c:v>4/18</c:v>
                </c:pt>
              </c:strCache>
              <c:extLst/>
            </c:strRef>
          </c:cat>
          <c:val>
            <c:numRef>
              <c:f>'[Chart in Microsoft PowerPoint]II Trend Analysis'!$C$62:$C$118</c:f>
              <c:numCache>
                <c:formatCode>"$"#,##0</c:formatCode>
                <c:ptCount val="54"/>
                <c:pt idx="0">
                  <c:v>1540</c:v>
                </c:pt>
                <c:pt idx="1">
                  <c:v>1569.9168822387412</c:v>
                </c:pt>
                <c:pt idx="2">
                  <c:v>1600.4149461936427</c:v>
                </c:pt>
                <c:pt idx="3">
                  <c:v>1631.5054822185755</c:v>
                </c:pt>
                <c:pt idx="4">
                  <c:v>1663.2</c:v>
                </c:pt>
                <c:pt idx="5">
                  <c:v>1695.5102328178405</c:v>
                </c:pt>
                <c:pt idx="6">
                  <c:v>1728.4481418891339</c:v>
                </c:pt>
                <c:pt idx="7">
                  <c:v>1762.0259207960614</c:v>
                </c:pt>
                <c:pt idx="8">
                  <c:v>1796.2559999999999</c:v>
                </c:pt>
                <c:pt idx="9">
                  <c:v>1831.1510514432675</c:v>
                </c:pt>
                <c:pt idx="10">
                  <c:v>1866.7239932402645</c:v>
                </c:pt>
                <c:pt idx="11">
                  <c:v>1902.987994459746</c:v>
                </c:pt>
                <c:pt idx="12">
                  <c:v>1939.9564799999996</c:v>
                </c:pt>
                <c:pt idx="13">
                  <c:v>1977.6431355587288</c:v>
                </c:pt>
                <c:pt idx="14">
                  <c:v>2016.0619126994854</c:v>
                </c:pt>
                <c:pt idx="15">
                  <c:v>2055.2270340165255</c:v>
                </c:pt>
                <c:pt idx="16">
                  <c:v>2095.1529983999994</c:v>
                </c:pt>
                <c:pt idx="17">
                  <c:v>2135.8545864034268</c:v>
                </c:pt>
                <c:pt idx="18">
                  <c:v>2177.346865715444</c:v>
                </c:pt>
                <c:pt idx="19">
                  <c:v>2219.6451967378475</c:v>
                </c:pt>
                <c:pt idx="20">
                  <c:v>2262.7652382719994</c:v>
                </c:pt>
                <c:pt idx="21">
                  <c:v>2306.722953315701</c:v>
                </c:pt>
                <c:pt idx="22">
                  <c:v>2351.5346149726797</c:v>
                </c:pt>
                <c:pt idx="23">
                  <c:v>2397.2168124768755</c:v>
                </c:pt>
                <c:pt idx="24">
                  <c:v>2443.7864573337592</c:v>
                </c:pt>
                <c:pt idx="25">
                  <c:v>2491.260789580957</c:v>
                </c:pt>
                <c:pt idx="26">
                  <c:v>2539.657384170494</c:v>
                </c:pt>
                <c:pt idx="27">
                  <c:v>2588.9941574750251</c:v>
                </c:pt>
                <c:pt idx="28">
                  <c:v>2639.2893739204596</c:v>
                </c:pt>
                <c:pt idx="29">
                  <c:v>2690.5616527474331</c:v>
                </c:pt>
                <c:pt idx="30">
                  <c:v>2742.829974904133</c:v>
                </c:pt>
                <c:pt idx="31">
                  <c:v>2796.1136900730266</c:v>
                </c:pt>
                <c:pt idx="32">
                  <c:v>2850.4325238340962</c:v>
                </c:pt>
                <c:pt idx="33">
                  <c:v>2905.8065849672275</c:v>
                </c:pt>
                <c:pt idx="34">
                  <c:v>2962.2563728964633</c:v>
                </c:pt>
                <c:pt idx="35">
                  <c:v>3019.8027852788687</c:v>
                </c:pt>
                <c:pt idx="36">
                  <c:v>3078.4671257408236</c:v>
                </c:pt>
                <c:pt idx="37">
                  <c:v>3138.2711117646054</c:v>
                </c:pt>
                <c:pt idx="38">
                  <c:v>3199.2368827281803</c:v>
                </c:pt>
                <c:pt idx="39">
                  <c:v>3261.3870081011778</c:v>
                </c:pt>
                <c:pt idx="40">
                  <c:v>3324.7444958000892</c:v>
                </c:pt>
                <c:pt idx="41">
                  <c:v>3389.3328007057739</c:v>
                </c:pt>
                <c:pt idx="42">
                  <c:v>3455.1758333464345</c:v>
                </c:pt>
                <c:pt idx="43">
                  <c:v>3522.2979687492721</c:v>
                </c:pt>
                <c:pt idx="44">
                  <c:v>3590.7240554640962</c:v>
                </c:pt>
                <c:pt idx="45">
                  <c:v>3660.4794247622353</c:v>
                </c:pt>
                <c:pt idx="46">
                  <c:v>3731.589900014149</c:v>
                </c:pt>
                <c:pt idx="47">
                  <c:v>3804.0818062492135</c:v>
                </c:pt>
                <c:pt idx="48">
                  <c:v>3877.9819799012234</c:v>
                </c:pt>
                <c:pt idx="49">
                  <c:v>3953.3177787432137</c:v>
                </c:pt>
                <c:pt idx="50">
                  <c:v>4030.1170920152804</c:v>
                </c:pt>
                <c:pt idx="51">
                  <c:v>4108.4083507491496</c:v>
                </c:pt>
                <c:pt idx="52">
                  <c:v>4188.2205382933207</c:v>
                </c:pt>
                <c:pt idx="53">
                  <c:v>4269.5832010426702</c:v>
                </c:pt>
              </c:numCache>
              <c:extLst/>
            </c:numRef>
          </c:val>
          <c:smooth val="0"/>
          <c:extLst>
            <c:ext xmlns:c16="http://schemas.microsoft.com/office/drawing/2014/chart" uri="{C3380CC4-5D6E-409C-BE32-E72D297353CC}">
              <c16:uniqueId val="{00000006-BE9A-B047-A4D1-90BADC613B51}"/>
            </c:ext>
          </c:extLst>
        </c:ser>
        <c:ser>
          <c:idx val="2"/>
          <c:order val="2"/>
          <c:tx>
            <c:v>6% Projected Trend</c:v>
          </c:tx>
          <c:spPr>
            <a:ln w="31750">
              <a:solidFill>
                <a:schemeClr val="accent4">
                  <a:lumMod val="75000"/>
                </a:schemeClr>
              </a:solidFill>
            </a:ln>
          </c:spPr>
          <c:marker>
            <c:symbol val="none"/>
          </c:marker>
          <c:cat>
            <c:strRef>
              <c:f>'[Chart in Microsoft PowerPoint]II Trend Analysis'!$A$62:$A$118</c:f>
              <c:strCache>
                <c:ptCount val="54"/>
                <c:pt idx="0">
                  <c:v>3/05</c:v>
                </c:pt>
                <c:pt idx="1">
                  <c:v>4/05</c:v>
                </c:pt>
                <c:pt idx="2">
                  <c:v>1/06</c:v>
                </c:pt>
                <c:pt idx="3">
                  <c:v>2/06</c:v>
                </c:pt>
                <c:pt idx="4">
                  <c:v>3/06</c:v>
                </c:pt>
                <c:pt idx="5">
                  <c:v>4/06</c:v>
                </c:pt>
                <c:pt idx="6">
                  <c:v>1/07</c:v>
                </c:pt>
                <c:pt idx="7">
                  <c:v>2/07</c:v>
                </c:pt>
                <c:pt idx="8">
                  <c:v>3/07</c:v>
                </c:pt>
                <c:pt idx="9">
                  <c:v>4/07</c:v>
                </c:pt>
                <c:pt idx="10">
                  <c:v>1/08</c:v>
                </c:pt>
                <c:pt idx="11">
                  <c:v>2/08</c:v>
                </c:pt>
                <c:pt idx="12">
                  <c:v>3/08</c:v>
                </c:pt>
                <c:pt idx="13">
                  <c:v>4/08</c:v>
                </c:pt>
                <c:pt idx="14">
                  <c:v>1/09</c:v>
                </c:pt>
                <c:pt idx="15">
                  <c:v>2/09</c:v>
                </c:pt>
                <c:pt idx="16">
                  <c:v>3/09</c:v>
                </c:pt>
                <c:pt idx="17">
                  <c:v>4/09</c:v>
                </c:pt>
                <c:pt idx="18">
                  <c:v>1/10</c:v>
                </c:pt>
                <c:pt idx="19">
                  <c:v>2/10</c:v>
                </c:pt>
                <c:pt idx="20">
                  <c:v>3/10</c:v>
                </c:pt>
                <c:pt idx="21">
                  <c:v>4/10</c:v>
                </c:pt>
                <c:pt idx="22">
                  <c:v>1/11</c:v>
                </c:pt>
                <c:pt idx="23">
                  <c:v>2/11</c:v>
                </c:pt>
                <c:pt idx="24">
                  <c:v>3/11</c:v>
                </c:pt>
                <c:pt idx="25">
                  <c:v>4/11</c:v>
                </c:pt>
                <c:pt idx="26">
                  <c:v>1/12</c:v>
                </c:pt>
                <c:pt idx="27">
                  <c:v>2/12</c:v>
                </c:pt>
                <c:pt idx="28">
                  <c:v>3/12</c:v>
                </c:pt>
                <c:pt idx="29">
                  <c:v>4/12</c:v>
                </c:pt>
                <c:pt idx="30">
                  <c:v>1/13</c:v>
                </c:pt>
                <c:pt idx="31">
                  <c:v>2/13</c:v>
                </c:pt>
                <c:pt idx="32">
                  <c:v>3/13</c:v>
                </c:pt>
                <c:pt idx="33">
                  <c:v>4/13</c:v>
                </c:pt>
                <c:pt idx="34">
                  <c:v>1/14</c:v>
                </c:pt>
                <c:pt idx="35">
                  <c:v>2/14</c:v>
                </c:pt>
                <c:pt idx="36">
                  <c:v>3/14</c:v>
                </c:pt>
                <c:pt idx="37">
                  <c:v>4/14</c:v>
                </c:pt>
                <c:pt idx="38">
                  <c:v>1/15</c:v>
                </c:pt>
                <c:pt idx="39">
                  <c:v>2/15</c:v>
                </c:pt>
                <c:pt idx="40">
                  <c:v>3/15</c:v>
                </c:pt>
                <c:pt idx="41">
                  <c:v>4/15</c:v>
                </c:pt>
                <c:pt idx="42">
                  <c:v>1/16</c:v>
                </c:pt>
                <c:pt idx="43">
                  <c:v>2/16</c:v>
                </c:pt>
                <c:pt idx="44">
                  <c:v>3/16</c:v>
                </c:pt>
                <c:pt idx="45">
                  <c:v>4/16</c:v>
                </c:pt>
                <c:pt idx="46">
                  <c:v>1/17</c:v>
                </c:pt>
                <c:pt idx="47">
                  <c:v>2/17</c:v>
                </c:pt>
                <c:pt idx="48">
                  <c:v>3/17</c:v>
                </c:pt>
                <c:pt idx="49">
                  <c:v>4/17</c:v>
                </c:pt>
                <c:pt idx="50">
                  <c:v>1/18</c:v>
                </c:pt>
                <c:pt idx="51">
                  <c:v>2/18</c:v>
                </c:pt>
                <c:pt idx="52">
                  <c:v>3/18</c:v>
                </c:pt>
                <c:pt idx="53">
                  <c:v>4/18</c:v>
                </c:pt>
              </c:strCache>
              <c:extLst/>
            </c:strRef>
          </c:cat>
          <c:val>
            <c:numRef>
              <c:f>'[Chart in Microsoft PowerPoint]II Trend Analysis'!$D$62:$D$118</c:f>
              <c:numCache>
                <c:formatCode>"$"#,##0</c:formatCode>
                <c:ptCount val="54"/>
                <c:pt idx="0">
                  <c:v>1540</c:v>
                </c:pt>
                <c:pt idx="1">
                  <c:v>1562.5977230997353</c:v>
                </c:pt>
                <c:pt idx="2">
                  <c:v>1585.527041711998</c:v>
                </c:pt>
                <c:pt idx="3">
                  <c:v>1608.7928216183293</c:v>
                </c:pt>
                <c:pt idx="4">
                  <c:v>1632.4</c:v>
                </c:pt>
                <c:pt idx="5">
                  <c:v>1656.3535864857195</c:v>
                </c:pt>
                <c:pt idx="6">
                  <c:v>1680.6586642147181</c:v>
                </c:pt>
                <c:pt idx="7">
                  <c:v>1705.3203909154292</c:v>
                </c:pt>
                <c:pt idx="8">
                  <c:v>1730.3440000000003</c:v>
                </c:pt>
                <c:pt idx="9">
                  <c:v>1755.7348016748629</c:v>
                </c:pt>
                <c:pt idx="10">
                  <c:v>1781.4981840676014</c:v>
                </c:pt>
                <c:pt idx="11">
                  <c:v>1807.6396143703553</c:v>
                </c:pt>
                <c:pt idx="12">
                  <c:v>1834.1646400000004</c:v>
                </c:pt>
                <c:pt idx="13">
                  <c:v>1861.0788897753548</c:v>
                </c:pt>
                <c:pt idx="14">
                  <c:v>1888.3880751116576</c:v>
                </c:pt>
                <c:pt idx="15">
                  <c:v>1916.0979912325768</c:v>
                </c:pt>
                <c:pt idx="16">
                  <c:v>1944.2145184000008</c:v>
                </c:pt>
                <c:pt idx="17">
                  <c:v>1972.7436231618765</c:v>
                </c:pt>
                <c:pt idx="18">
                  <c:v>2001.6913596183574</c:v>
                </c:pt>
                <c:pt idx="19">
                  <c:v>2031.0638707065316</c:v>
                </c:pt>
                <c:pt idx="20">
                  <c:v>2060.867389504001</c:v>
                </c:pt>
                <c:pt idx="21">
                  <c:v>2091.108240551589</c:v>
                </c:pt>
                <c:pt idx="22">
                  <c:v>2121.792841195459</c:v>
                </c:pt>
                <c:pt idx="23">
                  <c:v>2152.9277029489235</c:v>
                </c:pt>
                <c:pt idx="24">
                  <c:v>2184.5194328742409</c:v>
                </c:pt>
                <c:pt idx="25">
                  <c:v>2216.5747349846843</c:v>
                </c:pt>
                <c:pt idx="26">
                  <c:v>2249.1004116671861</c:v>
                </c:pt>
                <c:pt idx="27">
                  <c:v>2282.1033651258585</c:v>
                </c:pt>
                <c:pt idx="28">
                  <c:v>2315.5905988466952</c:v>
                </c:pt>
                <c:pt idx="29">
                  <c:v>2349.5692190837653</c:v>
                </c:pt>
                <c:pt idx="30">
                  <c:v>2384.0464363672177</c:v>
                </c:pt>
                <c:pt idx="31">
                  <c:v>2419.0295670334108</c:v>
                </c:pt>
                <c:pt idx="32">
                  <c:v>2454.5260347774974</c:v>
                </c:pt>
                <c:pt idx="33">
                  <c:v>2490.5433722287917</c:v>
                </c:pt>
                <c:pt idx="34">
                  <c:v>2527.0892225492507</c:v>
                </c:pt>
                <c:pt idx="35">
                  <c:v>2564.1713410554153</c:v>
                </c:pt>
                <c:pt idx="36">
                  <c:v>2601.7975968641472</c:v>
                </c:pt>
                <c:pt idx="37">
                  <c:v>2639.9759745625192</c:v>
                </c:pt>
                <c:pt idx="38">
                  <c:v>2678.714575902206</c:v>
                </c:pt>
                <c:pt idx="39">
                  <c:v>2718.0216215187402</c:v>
                </c:pt>
                <c:pt idx="40">
                  <c:v>2757.905452675996</c:v>
                </c:pt>
                <c:pt idx="41">
                  <c:v>2798.3745330362703</c:v>
                </c:pt>
                <c:pt idx="42">
                  <c:v>2839.4374504563384</c:v>
                </c:pt>
                <c:pt idx="43">
                  <c:v>2881.1029188098651</c:v>
                </c:pt>
                <c:pt idx="44">
                  <c:v>2923.3797798365563</c:v>
                </c:pt>
                <c:pt idx="45">
                  <c:v>2966.2770050184472</c:v>
                </c:pt>
                <c:pt idx="46">
                  <c:v>3009.8036974837191</c:v>
                </c:pt>
                <c:pt idx="47">
                  <c:v>3053.9690939384573</c:v>
                </c:pt>
                <c:pt idx="48">
                  <c:v>3098.7825666267499</c:v>
                </c:pt>
                <c:pt idx="49">
                  <c:v>3144.253625319554</c:v>
                </c:pt>
                <c:pt idx="50">
                  <c:v>3190.3919193327424</c:v>
                </c:pt>
                <c:pt idx="51">
                  <c:v>3237.2072395747646</c:v>
                </c:pt>
                <c:pt idx="52">
                  <c:v>3284.7095206243548</c:v>
                </c:pt>
                <c:pt idx="53">
                  <c:v>3332.9088428387272</c:v>
                </c:pt>
              </c:numCache>
              <c:extLst/>
            </c:numRef>
          </c:val>
          <c:smooth val="0"/>
          <c:extLst>
            <c:ext xmlns:c16="http://schemas.microsoft.com/office/drawing/2014/chart" uri="{C3380CC4-5D6E-409C-BE32-E72D297353CC}">
              <c16:uniqueId val="{00000007-BE9A-B047-A4D1-90BADC613B51}"/>
            </c:ext>
          </c:extLst>
        </c:ser>
        <c:dLbls>
          <c:showLegendKey val="0"/>
          <c:showVal val="0"/>
          <c:showCatName val="0"/>
          <c:showSerName val="0"/>
          <c:showPercent val="0"/>
          <c:showBubbleSize val="0"/>
        </c:dLbls>
        <c:marker val="1"/>
        <c:smooth val="0"/>
        <c:axId val="756543752"/>
        <c:axId val="756544144"/>
      </c:lineChart>
      <c:catAx>
        <c:axId val="756543752"/>
        <c:scaling>
          <c:orientation val="minMax"/>
        </c:scaling>
        <c:delete val="0"/>
        <c:axPos val="b"/>
        <c:majorGridlines/>
        <c:minorGridlines/>
        <c:title>
          <c:tx>
            <c:rich>
              <a:bodyPr/>
              <a:lstStyle/>
              <a:p>
                <a:pPr>
                  <a:defRPr sz="1200" b="1" i="0" u="none" strike="noStrike" baseline="0">
                    <a:solidFill>
                      <a:srgbClr val="000000"/>
                    </a:solidFill>
                    <a:latin typeface="Arial"/>
                    <a:ea typeface="Arial"/>
                    <a:cs typeface="Arial"/>
                  </a:defRPr>
                </a:pPr>
                <a:r>
                  <a:rPr lang="en-US" sz="1200"/>
                  <a:t>Calendar Quarter</a:t>
                </a:r>
              </a:p>
            </c:rich>
          </c:tx>
          <c:layout>
            <c:manualLayout>
              <c:xMode val="edge"/>
              <c:yMode val="edge"/>
              <c:x val="0.42870127658970719"/>
              <c:y val="0.9105338477485519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756544144"/>
        <c:crosses val="autoZero"/>
        <c:auto val="1"/>
        <c:lblAlgn val="ctr"/>
        <c:lblOffset val="100"/>
        <c:tickLblSkip val="5"/>
        <c:tickMarkSkip val="5"/>
        <c:noMultiLvlLbl val="0"/>
      </c:catAx>
      <c:valAx>
        <c:axId val="756544144"/>
        <c:scaling>
          <c:orientation val="minMax"/>
          <c:max val="4250"/>
          <c:min val="1000"/>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sz="1200"/>
                  <a:t>Claims/Covered</a:t>
                </a:r>
                <a:r>
                  <a:rPr lang="en-US" sz="1200" baseline="0"/>
                  <a:t> Employee</a:t>
                </a:r>
                <a:endParaRPr lang="en-US" sz="1200"/>
              </a:p>
            </c:rich>
          </c:tx>
          <c:layout>
            <c:manualLayout>
              <c:xMode val="edge"/>
              <c:yMode val="edge"/>
              <c:x val="3.6996935451126734E-4"/>
              <c:y val="0.33827043716646088"/>
            </c:manualLayout>
          </c:layout>
          <c:overlay val="0"/>
          <c:spPr>
            <a:noFill/>
            <a:ln w="25400">
              <a:noFill/>
            </a:ln>
          </c:spPr>
        </c:title>
        <c:numFmt formatCode="&quot;$&quot;#,##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756543752"/>
        <c:crosses val="autoZero"/>
        <c:crossBetween val="midCat"/>
        <c:majorUnit val="500"/>
      </c:valAx>
      <c:spPr>
        <a:solidFill>
          <a:schemeClr val="bg1">
            <a:lumMod val="85000"/>
          </a:schemeClr>
        </a:solidFill>
        <a:ln w="12700">
          <a:solidFill>
            <a:srgbClr val="808080"/>
          </a:solidFill>
          <a:prstDash val="solid"/>
        </a:ln>
      </c:spPr>
    </c:plotArea>
    <c:plotVisOnly val="1"/>
    <c:dispBlanksAs val="gap"/>
    <c:showDLblsOverMax val="0"/>
  </c:chart>
  <c:spPr>
    <a:noFill/>
    <a:ln w="9525">
      <a:solidFill>
        <a:schemeClr val="tx1"/>
      </a:solid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3ECB04-E7A0-4CD8-9A54-A2F609A28189}"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9660C1C1-3310-4F2C-BB54-64C2FDFAEDB0}">
      <dgm:prSet phldrT="[Text]" custT="1"/>
      <dgm:spPr>
        <a:noFill/>
        <a:ln>
          <a:noFill/>
        </a:ln>
        <a:scene3d>
          <a:camera prst="orthographicFront"/>
          <a:lightRig rig="threePt" dir="t"/>
        </a:scene3d>
        <a:sp3d>
          <a:bevelT w="139700" h="139700" prst="divot"/>
        </a:sp3d>
      </dgm:spPr>
      <dgm:t>
        <a:bodyPr/>
        <a:lstStyle/>
        <a:p>
          <a:r>
            <a:rPr lang="en-US" sz="1800" b="1" dirty="0">
              <a:solidFill>
                <a:schemeClr val="tx1"/>
              </a:solidFill>
              <a:latin typeface="Arial" panose="020B0604020202020204" pitchFamily="34" charset="0"/>
              <a:cs typeface="Arial" panose="020B0604020202020204" pitchFamily="34" charset="0"/>
            </a:rPr>
            <a:t>Member  </a:t>
          </a:r>
        </a:p>
      </dgm:t>
    </dgm:pt>
    <dgm:pt modelId="{A3D50C55-D77C-4BE7-89E0-A0D507BBA56D}" type="parTrans" cxnId="{2B20139E-FBDC-4A29-8C78-882073A46B7F}">
      <dgm:prSet/>
      <dgm:spPr/>
      <dgm:t>
        <a:bodyPr/>
        <a:lstStyle/>
        <a:p>
          <a:endParaRPr lang="en-US"/>
        </a:p>
      </dgm:t>
    </dgm:pt>
    <dgm:pt modelId="{B35CC1FB-CF26-4174-A6AC-E7AE7D2E5F19}" type="sibTrans" cxnId="{2B20139E-FBDC-4A29-8C78-882073A46B7F}">
      <dgm:prSet/>
      <dgm:spPr/>
      <dgm:t>
        <a:bodyPr/>
        <a:lstStyle/>
        <a:p>
          <a:endParaRPr lang="en-US"/>
        </a:p>
      </dgm:t>
    </dgm:pt>
    <dgm:pt modelId="{CC68E751-A1AE-4FB7-8D97-26CC9EB73457}">
      <dgm:prSet phldrT="[Text]" custT="1"/>
      <dgm:spPr>
        <a:solidFill>
          <a:srgbClr val="003A70"/>
        </a:solidFill>
      </dgm:spPr>
      <dgm:t>
        <a:bodyPr/>
        <a:lstStyle/>
        <a:p>
          <a:r>
            <a:rPr lang="en-US" sz="1800" b="0" dirty="0">
              <a:solidFill>
                <a:schemeClr val="bg1"/>
              </a:solidFill>
              <a:latin typeface="Arial" panose="020B0604020202020204" pitchFamily="34" charset="0"/>
              <a:cs typeface="Arial" panose="020B0604020202020204" pitchFamily="34" charset="0"/>
            </a:rPr>
            <a:t>Personalized </a:t>
          </a:r>
        </a:p>
        <a:p>
          <a:r>
            <a:rPr lang="en-US" sz="1800" b="0" dirty="0">
              <a:solidFill>
                <a:schemeClr val="bg1"/>
              </a:solidFill>
              <a:latin typeface="Arial" panose="020B0604020202020204" pitchFamily="34" charset="0"/>
              <a:cs typeface="Arial" panose="020B0604020202020204" pitchFamily="34" charset="0"/>
            </a:rPr>
            <a:t>Surgical Management</a:t>
          </a:r>
        </a:p>
      </dgm:t>
    </dgm:pt>
    <dgm:pt modelId="{D0C2D949-9AFD-413C-B41D-C66CC875D852}" type="parTrans" cxnId="{85CA60BC-5FD1-40C3-AF6E-CE037DBE6E49}">
      <dgm:prSet/>
      <dgm:spPr>
        <a:ln>
          <a:solidFill>
            <a:srgbClr val="003A70"/>
          </a:solidFill>
        </a:ln>
      </dgm:spPr>
      <dgm:t>
        <a:bodyPr/>
        <a:lstStyle/>
        <a:p>
          <a:endParaRPr lang="en-US"/>
        </a:p>
      </dgm:t>
    </dgm:pt>
    <dgm:pt modelId="{FDAFE834-12DB-4862-9F35-B0C4AFC458BF}" type="sibTrans" cxnId="{85CA60BC-5FD1-40C3-AF6E-CE037DBE6E49}">
      <dgm:prSet/>
      <dgm:spPr/>
      <dgm:t>
        <a:bodyPr/>
        <a:lstStyle/>
        <a:p>
          <a:endParaRPr lang="en-US"/>
        </a:p>
      </dgm:t>
    </dgm:pt>
    <dgm:pt modelId="{62D6EDF4-0317-8E46-B0A2-89AF734BB6D4}">
      <dgm:prSet phldrT="[Text]" custT="1"/>
      <dgm:spPr>
        <a:solidFill>
          <a:srgbClr val="003A70"/>
        </a:solidFill>
      </dgm:spPr>
      <dgm:t>
        <a:bodyPr/>
        <a:lstStyle/>
        <a:p>
          <a:r>
            <a:rPr lang="en-US" sz="1800" b="0" dirty="0">
              <a:solidFill>
                <a:schemeClr val="bg1"/>
              </a:solidFill>
              <a:latin typeface="Arial" panose="020B0604020202020204" pitchFamily="34" charset="0"/>
              <a:cs typeface="Arial" panose="020B0604020202020204" pitchFamily="34" charset="0"/>
            </a:rPr>
            <a:t>ER Follow Up </a:t>
          </a:r>
        </a:p>
      </dgm:t>
    </dgm:pt>
    <dgm:pt modelId="{B42BE727-08FF-7E4F-82CF-41470C6E529C}" type="parTrans" cxnId="{0BEC70D3-2051-694A-87D0-E93688B5D441}">
      <dgm:prSet/>
      <dgm:spPr>
        <a:ln>
          <a:noFill/>
        </a:ln>
      </dgm:spPr>
      <dgm:t>
        <a:bodyPr/>
        <a:lstStyle/>
        <a:p>
          <a:endParaRPr lang="en-US"/>
        </a:p>
      </dgm:t>
    </dgm:pt>
    <dgm:pt modelId="{4C12B2B8-6193-D948-9802-CF3B0029CA9E}" type="sibTrans" cxnId="{0BEC70D3-2051-694A-87D0-E93688B5D441}">
      <dgm:prSet/>
      <dgm:spPr/>
      <dgm:t>
        <a:bodyPr/>
        <a:lstStyle/>
        <a:p>
          <a:endParaRPr lang="en-US"/>
        </a:p>
      </dgm:t>
    </dgm:pt>
    <dgm:pt modelId="{8761B299-0D67-3846-8683-EDA381491134}">
      <dgm:prSet phldrT="[Text]" custT="1"/>
      <dgm:spPr>
        <a:solidFill>
          <a:srgbClr val="003A70"/>
        </a:solidFill>
      </dgm:spPr>
      <dgm:t>
        <a:bodyPr/>
        <a:lstStyle/>
        <a:p>
          <a:r>
            <a:rPr lang="en-US" sz="1800" b="0" dirty="0">
              <a:solidFill>
                <a:schemeClr val="bg1"/>
              </a:solidFill>
              <a:latin typeface="Arial" panose="020B0604020202020204" pitchFamily="34" charset="0"/>
              <a:cs typeface="Arial" panose="020B0604020202020204" pitchFamily="34" charset="0"/>
            </a:rPr>
            <a:t>Medical Case Management</a:t>
          </a:r>
        </a:p>
      </dgm:t>
    </dgm:pt>
    <dgm:pt modelId="{9F9EF98F-6907-7741-B333-C56899F35FE0}" type="parTrans" cxnId="{76B72DC2-F4FE-B54F-A88B-38DEC5883103}">
      <dgm:prSet/>
      <dgm:spPr>
        <a:ln>
          <a:solidFill>
            <a:srgbClr val="003A70"/>
          </a:solidFill>
        </a:ln>
      </dgm:spPr>
      <dgm:t>
        <a:bodyPr/>
        <a:lstStyle/>
        <a:p>
          <a:endParaRPr lang="en-US"/>
        </a:p>
      </dgm:t>
    </dgm:pt>
    <dgm:pt modelId="{8A9908E5-BC74-B143-B879-3F07BEEB2926}" type="sibTrans" cxnId="{76B72DC2-F4FE-B54F-A88B-38DEC5883103}">
      <dgm:prSet/>
      <dgm:spPr/>
      <dgm:t>
        <a:bodyPr/>
        <a:lstStyle/>
        <a:p>
          <a:endParaRPr lang="en-US"/>
        </a:p>
      </dgm:t>
    </dgm:pt>
    <dgm:pt modelId="{1DC51110-6EE1-294D-8597-EEC135A50471}" type="pres">
      <dgm:prSet presAssocID="{5C3ECB04-E7A0-4CD8-9A54-A2F609A28189}" presName="Name0" presStyleCnt="0">
        <dgm:presLayoutVars>
          <dgm:chPref val="1"/>
          <dgm:dir/>
          <dgm:animOne val="branch"/>
          <dgm:animLvl val="lvl"/>
          <dgm:resizeHandles val="exact"/>
        </dgm:presLayoutVars>
      </dgm:prSet>
      <dgm:spPr/>
    </dgm:pt>
    <dgm:pt modelId="{A94EA18D-1413-5C46-80D0-11230F1587AF}" type="pres">
      <dgm:prSet presAssocID="{9660C1C1-3310-4F2C-BB54-64C2FDFAEDB0}" presName="root1" presStyleCnt="0"/>
      <dgm:spPr/>
    </dgm:pt>
    <dgm:pt modelId="{EFE90479-31DB-A349-BC80-8043D11B660C}" type="pres">
      <dgm:prSet presAssocID="{9660C1C1-3310-4F2C-BB54-64C2FDFAEDB0}" presName="LevelOneTextNode" presStyleLbl="node0" presStyleIdx="0" presStyleCnt="1" custAng="5400000" custScaleY="32149">
        <dgm:presLayoutVars>
          <dgm:chPref val="3"/>
        </dgm:presLayoutVars>
      </dgm:prSet>
      <dgm:spPr/>
    </dgm:pt>
    <dgm:pt modelId="{7F4F1698-F5DC-8844-B6F5-9D62B9FAFD26}" type="pres">
      <dgm:prSet presAssocID="{9660C1C1-3310-4F2C-BB54-64C2FDFAEDB0}" presName="level2hierChild" presStyleCnt="0"/>
      <dgm:spPr/>
    </dgm:pt>
    <dgm:pt modelId="{50622E84-6B96-1547-A1B1-04172EE37395}" type="pres">
      <dgm:prSet presAssocID="{D0C2D949-9AFD-413C-B41D-C66CC875D852}" presName="conn2-1" presStyleLbl="parChTrans1D2" presStyleIdx="0" presStyleCnt="3"/>
      <dgm:spPr/>
    </dgm:pt>
    <dgm:pt modelId="{4B5F0215-2F15-2C49-A326-3F663B391BEA}" type="pres">
      <dgm:prSet presAssocID="{D0C2D949-9AFD-413C-B41D-C66CC875D852}" presName="connTx" presStyleLbl="parChTrans1D2" presStyleIdx="0" presStyleCnt="3"/>
      <dgm:spPr/>
    </dgm:pt>
    <dgm:pt modelId="{3E07C6C8-B8C5-544F-8349-A10E7BEEA0DA}" type="pres">
      <dgm:prSet presAssocID="{CC68E751-A1AE-4FB7-8D97-26CC9EB73457}" presName="root2" presStyleCnt="0"/>
      <dgm:spPr/>
    </dgm:pt>
    <dgm:pt modelId="{6FD697E3-7BA5-C044-B5F7-86FF50BE5AC3}" type="pres">
      <dgm:prSet presAssocID="{CC68E751-A1AE-4FB7-8D97-26CC9EB73457}" presName="LevelTwoTextNode" presStyleLbl="node2" presStyleIdx="0" presStyleCnt="3" custAng="0" custScaleX="97801" custScaleY="191692" custLinFactNeighborX="1159" custLinFactNeighborY="-6770">
        <dgm:presLayoutVars>
          <dgm:chPref val="3"/>
        </dgm:presLayoutVars>
      </dgm:prSet>
      <dgm:spPr/>
    </dgm:pt>
    <dgm:pt modelId="{6B356D14-483B-5D44-9E4D-D6CAEF3CAC6E}" type="pres">
      <dgm:prSet presAssocID="{CC68E751-A1AE-4FB7-8D97-26CC9EB73457}" presName="level3hierChild" presStyleCnt="0"/>
      <dgm:spPr/>
    </dgm:pt>
    <dgm:pt modelId="{FF123EFC-05B9-2249-A8EE-F389D0642352}" type="pres">
      <dgm:prSet presAssocID="{B42BE727-08FF-7E4F-82CF-41470C6E529C}" presName="conn2-1" presStyleLbl="parChTrans1D2" presStyleIdx="1" presStyleCnt="3"/>
      <dgm:spPr/>
    </dgm:pt>
    <dgm:pt modelId="{EAF50CB5-9D34-AE4D-AD17-E23848F7A135}" type="pres">
      <dgm:prSet presAssocID="{B42BE727-08FF-7E4F-82CF-41470C6E529C}" presName="connTx" presStyleLbl="parChTrans1D2" presStyleIdx="1" presStyleCnt="3"/>
      <dgm:spPr/>
    </dgm:pt>
    <dgm:pt modelId="{3E22D0D3-9EF9-0D49-BEBC-149A734E00D8}" type="pres">
      <dgm:prSet presAssocID="{62D6EDF4-0317-8E46-B0A2-89AF734BB6D4}" presName="root2" presStyleCnt="0"/>
      <dgm:spPr/>
    </dgm:pt>
    <dgm:pt modelId="{B5774BF2-6E1A-E242-A80B-4DF97D329912}" type="pres">
      <dgm:prSet presAssocID="{62D6EDF4-0317-8E46-B0A2-89AF734BB6D4}" presName="LevelTwoTextNode" presStyleLbl="node2" presStyleIdx="1" presStyleCnt="3">
        <dgm:presLayoutVars>
          <dgm:chPref val="3"/>
        </dgm:presLayoutVars>
      </dgm:prSet>
      <dgm:spPr/>
    </dgm:pt>
    <dgm:pt modelId="{FA968DF9-8719-8947-B135-85250B2901E8}" type="pres">
      <dgm:prSet presAssocID="{62D6EDF4-0317-8E46-B0A2-89AF734BB6D4}" presName="level3hierChild" presStyleCnt="0"/>
      <dgm:spPr/>
    </dgm:pt>
    <dgm:pt modelId="{6A904BC3-ACF3-AA46-9D33-C3039AA7D63B}" type="pres">
      <dgm:prSet presAssocID="{9F9EF98F-6907-7741-B333-C56899F35FE0}" presName="conn2-1" presStyleLbl="parChTrans1D2" presStyleIdx="2" presStyleCnt="3"/>
      <dgm:spPr/>
    </dgm:pt>
    <dgm:pt modelId="{97DA0929-270D-E348-8507-E23EEAD52836}" type="pres">
      <dgm:prSet presAssocID="{9F9EF98F-6907-7741-B333-C56899F35FE0}" presName="connTx" presStyleLbl="parChTrans1D2" presStyleIdx="2" presStyleCnt="3"/>
      <dgm:spPr/>
    </dgm:pt>
    <dgm:pt modelId="{79BCB07D-50A0-8343-923E-F234DBA9557B}" type="pres">
      <dgm:prSet presAssocID="{8761B299-0D67-3846-8683-EDA381491134}" presName="root2" presStyleCnt="0"/>
      <dgm:spPr/>
    </dgm:pt>
    <dgm:pt modelId="{B6F277BB-7266-EC46-B080-792D805C077C}" type="pres">
      <dgm:prSet presAssocID="{8761B299-0D67-3846-8683-EDA381491134}" presName="LevelTwoTextNode" presStyleLbl="node2" presStyleIdx="2" presStyleCnt="3">
        <dgm:presLayoutVars>
          <dgm:chPref val="3"/>
        </dgm:presLayoutVars>
      </dgm:prSet>
      <dgm:spPr/>
    </dgm:pt>
    <dgm:pt modelId="{28913122-2F21-8642-B27B-BB8C56E105A9}" type="pres">
      <dgm:prSet presAssocID="{8761B299-0D67-3846-8683-EDA381491134}" presName="level3hierChild" presStyleCnt="0"/>
      <dgm:spPr/>
    </dgm:pt>
  </dgm:ptLst>
  <dgm:cxnLst>
    <dgm:cxn modelId="{B09B1320-AFB9-154C-A0CC-06EC55D2BE0A}" type="presOf" srcId="{5C3ECB04-E7A0-4CD8-9A54-A2F609A28189}" destId="{1DC51110-6EE1-294D-8597-EEC135A50471}" srcOrd="0" destOrd="0" presId="urn:microsoft.com/office/officeart/2008/layout/HorizontalMultiLevelHierarchy"/>
    <dgm:cxn modelId="{202E1F28-0CED-D440-89A1-E9AC1D17BC3C}" type="presOf" srcId="{62D6EDF4-0317-8E46-B0A2-89AF734BB6D4}" destId="{B5774BF2-6E1A-E242-A80B-4DF97D329912}" srcOrd="0" destOrd="0" presId="urn:microsoft.com/office/officeart/2008/layout/HorizontalMultiLevelHierarchy"/>
    <dgm:cxn modelId="{BD8B2672-A3CB-2C40-A105-97740AF9DEF7}" type="presOf" srcId="{8761B299-0D67-3846-8683-EDA381491134}" destId="{B6F277BB-7266-EC46-B080-792D805C077C}" srcOrd="0" destOrd="0" presId="urn:microsoft.com/office/officeart/2008/layout/HorizontalMultiLevelHierarchy"/>
    <dgm:cxn modelId="{CB82F974-BDA3-7B4C-BBB5-BD67E58A69C9}" type="presOf" srcId="{D0C2D949-9AFD-413C-B41D-C66CC875D852}" destId="{50622E84-6B96-1547-A1B1-04172EE37395}" srcOrd="0" destOrd="0" presId="urn:microsoft.com/office/officeart/2008/layout/HorizontalMultiLevelHierarchy"/>
    <dgm:cxn modelId="{04728C8C-6483-524F-AF1C-5110CFFE4887}" type="presOf" srcId="{B42BE727-08FF-7E4F-82CF-41470C6E529C}" destId="{EAF50CB5-9D34-AE4D-AD17-E23848F7A135}" srcOrd="1" destOrd="0" presId="urn:microsoft.com/office/officeart/2008/layout/HorizontalMultiLevelHierarchy"/>
    <dgm:cxn modelId="{04A32F91-ED58-434C-93E1-3E4DFCAC2668}" type="presOf" srcId="{CC68E751-A1AE-4FB7-8D97-26CC9EB73457}" destId="{6FD697E3-7BA5-C044-B5F7-86FF50BE5AC3}" srcOrd="0" destOrd="0" presId="urn:microsoft.com/office/officeart/2008/layout/HorizontalMultiLevelHierarchy"/>
    <dgm:cxn modelId="{2B20139E-FBDC-4A29-8C78-882073A46B7F}" srcId="{5C3ECB04-E7A0-4CD8-9A54-A2F609A28189}" destId="{9660C1C1-3310-4F2C-BB54-64C2FDFAEDB0}" srcOrd="0" destOrd="0" parTransId="{A3D50C55-D77C-4BE7-89E0-A0D507BBA56D}" sibTransId="{B35CC1FB-CF26-4174-A6AC-E7AE7D2E5F19}"/>
    <dgm:cxn modelId="{AC91B5A7-456E-C84F-88C1-C2F5F44BFA16}" type="presOf" srcId="{9F9EF98F-6907-7741-B333-C56899F35FE0}" destId="{6A904BC3-ACF3-AA46-9D33-C3039AA7D63B}" srcOrd="0" destOrd="0" presId="urn:microsoft.com/office/officeart/2008/layout/HorizontalMultiLevelHierarchy"/>
    <dgm:cxn modelId="{AEC748AE-CCC9-8C47-A62E-4A1089775760}" type="presOf" srcId="{9F9EF98F-6907-7741-B333-C56899F35FE0}" destId="{97DA0929-270D-E348-8507-E23EEAD52836}" srcOrd="1" destOrd="0" presId="urn:microsoft.com/office/officeart/2008/layout/HorizontalMultiLevelHierarchy"/>
    <dgm:cxn modelId="{56918DB1-4A55-0042-900C-5A6FF0F4A35D}" type="presOf" srcId="{9660C1C1-3310-4F2C-BB54-64C2FDFAEDB0}" destId="{EFE90479-31DB-A349-BC80-8043D11B660C}" srcOrd="0" destOrd="0" presId="urn:microsoft.com/office/officeart/2008/layout/HorizontalMultiLevelHierarchy"/>
    <dgm:cxn modelId="{41A331B8-0C93-9342-AEF3-AEC7B45C7FBE}" type="presOf" srcId="{B42BE727-08FF-7E4F-82CF-41470C6E529C}" destId="{FF123EFC-05B9-2249-A8EE-F389D0642352}" srcOrd="0" destOrd="0" presId="urn:microsoft.com/office/officeart/2008/layout/HorizontalMultiLevelHierarchy"/>
    <dgm:cxn modelId="{85CA60BC-5FD1-40C3-AF6E-CE037DBE6E49}" srcId="{9660C1C1-3310-4F2C-BB54-64C2FDFAEDB0}" destId="{CC68E751-A1AE-4FB7-8D97-26CC9EB73457}" srcOrd="0" destOrd="0" parTransId="{D0C2D949-9AFD-413C-B41D-C66CC875D852}" sibTransId="{FDAFE834-12DB-4862-9F35-B0C4AFC458BF}"/>
    <dgm:cxn modelId="{76B72DC2-F4FE-B54F-A88B-38DEC5883103}" srcId="{9660C1C1-3310-4F2C-BB54-64C2FDFAEDB0}" destId="{8761B299-0D67-3846-8683-EDA381491134}" srcOrd="2" destOrd="0" parTransId="{9F9EF98F-6907-7741-B333-C56899F35FE0}" sibTransId="{8A9908E5-BC74-B143-B879-3F07BEEB2926}"/>
    <dgm:cxn modelId="{0BEC70D3-2051-694A-87D0-E93688B5D441}" srcId="{9660C1C1-3310-4F2C-BB54-64C2FDFAEDB0}" destId="{62D6EDF4-0317-8E46-B0A2-89AF734BB6D4}" srcOrd="1" destOrd="0" parTransId="{B42BE727-08FF-7E4F-82CF-41470C6E529C}" sibTransId="{4C12B2B8-6193-D948-9802-CF3B0029CA9E}"/>
    <dgm:cxn modelId="{8433F7EF-E1AD-1E4C-8908-804F46774B1F}" type="presOf" srcId="{D0C2D949-9AFD-413C-B41D-C66CC875D852}" destId="{4B5F0215-2F15-2C49-A326-3F663B391BEA}" srcOrd="1" destOrd="0" presId="urn:microsoft.com/office/officeart/2008/layout/HorizontalMultiLevelHierarchy"/>
    <dgm:cxn modelId="{B7A3A7CA-4548-E145-B4AD-5B0E976ED8C4}" type="presParOf" srcId="{1DC51110-6EE1-294D-8597-EEC135A50471}" destId="{A94EA18D-1413-5C46-80D0-11230F1587AF}" srcOrd="0" destOrd="0" presId="urn:microsoft.com/office/officeart/2008/layout/HorizontalMultiLevelHierarchy"/>
    <dgm:cxn modelId="{4FD13043-D81E-4A4A-B54A-07995F92D386}" type="presParOf" srcId="{A94EA18D-1413-5C46-80D0-11230F1587AF}" destId="{EFE90479-31DB-A349-BC80-8043D11B660C}" srcOrd="0" destOrd="0" presId="urn:microsoft.com/office/officeart/2008/layout/HorizontalMultiLevelHierarchy"/>
    <dgm:cxn modelId="{4EF3130F-60C2-4445-B0B9-6D3144566837}" type="presParOf" srcId="{A94EA18D-1413-5C46-80D0-11230F1587AF}" destId="{7F4F1698-F5DC-8844-B6F5-9D62B9FAFD26}" srcOrd="1" destOrd="0" presId="urn:microsoft.com/office/officeart/2008/layout/HorizontalMultiLevelHierarchy"/>
    <dgm:cxn modelId="{27AF236C-43E2-EF49-9ADD-DE8423E415ED}" type="presParOf" srcId="{7F4F1698-F5DC-8844-B6F5-9D62B9FAFD26}" destId="{50622E84-6B96-1547-A1B1-04172EE37395}" srcOrd="0" destOrd="0" presId="urn:microsoft.com/office/officeart/2008/layout/HorizontalMultiLevelHierarchy"/>
    <dgm:cxn modelId="{99BF648C-9278-2144-AD15-4ACEDBCAE4A4}" type="presParOf" srcId="{50622E84-6B96-1547-A1B1-04172EE37395}" destId="{4B5F0215-2F15-2C49-A326-3F663B391BEA}" srcOrd="0" destOrd="0" presId="urn:microsoft.com/office/officeart/2008/layout/HorizontalMultiLevelHierarchy"/>
    <dgm:cxn modelId="{447EC87F-A902-214D-857E-F6ADBD2578FE}" type="presParOf" srcId="{7F4F1698-F5DC-8844-B6F5-9D62B9FAFD26}" destId="{3E07C6C8-B8C5-544F-8349-A10E7BEEA0DA}" srcOrd="1" destOrd="0" presId="urn:microsoft.com/office/officeart/2008/layout/HorizontalMultiLevelHierarchy"/>
    <dgm:cxn modelId="{5A26B36C-D66B-AF46-A1CE-019CB7F808D5}" type="presParOf" srcId="{3E07C6C8-B8C5-544F-8349-A10E7BEEA0DA}" destId="{6FD697E3-7BA5-C044-B5F7-86FF50BE5AC3}" srcOrd="0" destOrd="0" presId="urn:microsoft.com/office/officeart/2008/layout/HorizontalMultiLevelHierarchy"/>
    <dgm:cxn modelId="{5F8EA474-42DC-6C4B-9117-A08D92BCAF09}" type="presParOf" srcId="{3E07C6C8-B8C5-544F-8349-A10E7BEEA0DA}" destId="{6B356D14-483B-5D44-9E4D-D6CAEF3CAC6E}" srcOrd="1" destOrd="0" presId="urn:microsoft.com/office/officeart/2008/layout/HorizontalMultiLevelHierarchy"/>
    <dgm:cxn modelId="{08E7BD84-92A1-F748-A5A2-44068D5E7B66}" type="presParOf" srcId="{7F4F1698-F5DC-8844-B6F5-9D62B9FAFD26}" destId="{FF123EFC-05B9-2249-A8EE-F389D0642352}" srcOrd="2" destOrd="0" presId="urn:microsoft.com/office/officeart/2008/layout/HorizontalMultiLevelHierarchy"/>
    <dgm:cxn modelId="{C3B2863B-63B4-0544-BED6-AC2BC1F2AF06}" type="presParOf" srcId="{FF123EFC-05B9-2249-A8EE-F389D0642352}" destId="{EAF50CB5-9D34-AE4D-AD17-E23848F7A135}" srcOrd="0" destOrd="0" presId="urn:microsoft.com/office/officeart/2008/layout/HorizontalMultiLevelHierarchy"/>
    <dgm:cxn modelId="{F81673C0-96AD-4B47-B910-8E9C66885E04}" type="presParOf" srcId="{7F4F1698-F5DC-8844-B6F5-9D62B9FAFD26}" destId="{3E22D0D3-9EF9-0D49-BEBC-149A734E00D8}" srcOrd="3" destOrd="0" presId="urn:microsoft.com/office/officeart/2008/layout/HorizontalMultiLevelHierarchy"/>
    <dgm:cxn modelId="{67AFE1A0-5463-524D-B6D4-146F13804DDB}" type="presParOf" srcId="{3E22D0D3-9EF9-0D49-BEBC-149A734E00D8}" destId="{B5774BF2-6E1A-E242-A80B-4DF97D329912}" srcOrd="0" destOrd="0" presId="urn:microsoft.com/office/officeart/2008/layout/HorizontalMultiLevelHierarchy"/>
    <dgm:cxn modelId="{EAF7AC4E-E2EA-1849-973C-5ADA2031C3C9}" type="presParOf" srcId="{3E22D0D3-9EF9-0D49-BEBC-149A734E00D8}" destId="{FA968DF9-8719-8947-B135-85250B2901E8}" srcOrd="1" destOrd="0" presId="urn:microsoft.com/office/officeart/2008/layout/HorizontalMultiLevelHierarchy"/>
    <dgm:cxn modelId="{F91FB4B4-E4A2-C544-AC4D-F236E8955498}" type="presParOf" srcId="{7F4F1698-F5DC-8844-B6F5-9D62B9FAFD26}" destId="{6A904BC3-ACF3-AA46-9D33-C3039AA7D63B}" srcOrd="4" destOrd="0" presId="urn:microsoft.com/office/officeart/2008/layout/HorizontalMultiLevelHierarchy"/>
    <dgm:cxn modelId="{58632D3C-C3CF-8945-9A0B-2A35008563C9}" type="presParOf" srcId="{6A904BC3-ACF3-AA46-9D33-C3039AA7D63B}" destId="{97DA0929-270D-E348-8507-E23EEAD52836}" srcOrd="0" destOrd="0" presId="urn:microsoft.com/office/officeart/2008/layout/HorizontalMultiLevelHierarchy"/>
    <dgm:cxn modelId="{3B99EA5F-432C-7646-A24B-D8F97904285C}" type="presParOf" srcId="{7F4F1698-F5DC-8844-B6F5-9D62B9FAFD26}" destId="{79BCB07D-50A0-8343-923E-F234DBA9557B}" srcOrd="5" destOrd="0" presId="urn:microsoft.com/office/officeart/2008/layout/HorizontalMultiLevelHierarchy"/>
    <dgm:cxn modelId="{D46C05E5-305E-214E-A210-531D5E1D4A68}" type="presParOf" srcId="{79BCB07D-50A0-8343-923E-F234DBA9557B}" destId="{B6F277BB-7266-EC46-B080-792D805C077C}" srcOrd="0" destOrd="0" presId="urn:microsoft.com/office/officeart/2008/layout/HorizontalMultiLevelHierarchy"/>
    <dgm:cxn modelId="{0A8C94CA-F6D0-FB4B-B645-50F1B4E3EF96}" type="presParOf" srcId="{79BCB07D-50A0-8343-923E-F234DBA9557B}" destId="{28913122-2F21-8642-B27B-BB8C56E105A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04BC3-ACF3-AA46-9D33-C3039AA7D63B}">
      <dsp:nvSpPr>
        <dsp:cNvPr id="0" name=""/>
        <dsp:cNvSpPr/>
      </dsp:nvSpPr>
      <dsp:spPr>
        <a:xfrm>
          <a:off x="1103939" y="1588144"/>
          <a:ext cx="395119" cy="1029033"/>
        </a:xfrm>
        <a:custGeom>
          <a:avLst/>
          <a:gdLst/>
          <a:ahLst/>
          <a:cxnLst/>
          <a:rect l="0" t="0" r="0" b="0"/>
          <a:pathLst>
            <a:path>
              <a:moveTo>
                <a:pt x="0" y="0"/>
              </a:moveTo>
              <a:lnTo>
                <a:pt x="197559" y="0"/>
              </a:lnTo>
              <a:lnTo>
                <a:pt x="197559" y="1029033"/>
              </a:lnTo>
              <a:lnTo>
                <a:pt x="395119" y="1029033"/>
              </a:lnTo>
            </a:path>
          </a:pathLst>
        </a:custGeom>
        <a:noFill/>
        <a:ln w="12700" cap="flat" cmpd="sng" algn="ctr">
          <a:solidFill>
            <a:srgbClr val="003A7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73942" y="2075103"/>
        <a:ext cx="55114" cy="55114"/>
      </dsp:txXfrm>
    </dsp:sp>
    <dsp:sp modelId="{FF123EFC-05B9-2249-A8EE-F389D0642352}">
      <dsp:nvSpPr>
        <dsp:cNvPr id="0" name=""/>
        <dsp:cNvSpPr/>
      </dsp:nvSpPr>
      <dsp:spPr>
        <a:xfrm>
          <a:off x="1103939" y="1588144"/>
          <a:ext cx="395119" cy="276138"/>
        </a:xfrm>
        <a:custGeom>
          <a:avLst/>
          <a:gdLst/>
          <a:ahLst/>
          <a:cxnLst/>
          <a:rect l="0" t="0" r="0" b="0"/>
          <a:pathLst>
            <a:path>
              <a:moveTo>
                <a:pt x="0" y="0"/>
              </a:moveTo>
              <a:lnTo>
                <a:pt x="197559" y="0"/>
              </a:lnTo>
              <a:lnTo>
                <a:pt x="197559" y="276138"/>
              </a:lnTo>
              <a:lnTo>
                <a:pt x="395119" y="27613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9448" y="1714161"/>
        <a:ext cx="24102" cy="24102"/>
      </dsp:txXfrm>
    </dsp:sp>
    <dsp:sp modelId="{50622E84-6B96-1547-A1B1-04172EE37395}">
      <dsp:nvSpPr>
        <dsp:cNvPr id="0" name=""/>
        <dsp:cNvSpPr/>
      </dsp:nvSpPr>
      <dsp:spPr>
        <a:xfrm>
          <a:off x="1103939" y="794471"/>
          <a:ext cx="418016" cy="793672"/>
        </a:xfrm>
        <a:custGeom>
          <a:avLst/>
          <a:gdLst/>
          <a:ahLst/>
          <a:cxnLst/>
          <a:rect l="0" t="0" r="0" b="0"/>
          <a:pathLst>
            <a:path>
              <a:moveTo>
                <a:pt x="0" y="793672"/>
              </a:moveTo>
              <a:lnTo>
                <a:pt x="209008" y="793672"/>
              </a:lnTo>
              <a:lnTo>
                <a:pt x="209008" y="0"/>
              </a:lnTo>
              <a:lnTo>
                <a:pt x="418016" y="0"/>
              </a:lnTo>
            </a:path>
          </a:pathLst>
        </a:custGeom>
        <a:noFill/>
        <a:ln w="12700" cap="flat" cmpd="sng" algn="ctr">
          <a:solidFill>
            <a:srgbClr val="003A7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90522" y="1168882"/>
        <a:ext cx="44851" cy="44851"/>
      </dsp:txXfrm>
    </dsp:sp>
    <dsp:sp modelId="{EFE90479-31DB-A349-BC80-8043D11B660C}">
      <dsp:nvSpPr>
        <dsp:cNvPr id="0" name=""/>
        <dsp:cNvSpPr/>
      </dsp:nvSpPr>
      <dsp:spPr>
        <a:xfrm>
          <a:off x="293205" y="1286985"/>
          <a:ext cx="1019151" cy="602316"/>
        </a:xfrm>
        <a:prstGeom prst="rect">
          <a:avLst/>
        </a:prstGeom>
        <a:noFill/>
        <a:ln w="12700" cap="flat" cmpd="sng" algn="ctr">
          <a:noFill/>
          <a:prstDash val="solid"/>
          <a:miter lim="800000"/>
        </a:ln>
        <a:effectLst/>
        <a:scene3d>
          <a:camera prst="orthographicFront"/>
          <a:lightRig rig="threePt" dir="t"/>
        </a:scene3d>
        <a:sp3d>
          <a:bevelT w="139700" h="139700" prst="divot"/>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Member  </a:t>
          </a:r>
        </a:p>
      </dsp:txBody>
      <dsp:txXfrm>
        <a:off x="293205" y="1286985"/>
        <a:ext cx="1019151" cy="602316"/>
      </dsp:txXfrm>
    </dsp:sp>
    <dsp:sp modelId="{6FD697E3-7BA5-C044-B5F7-86FF50BE5AC3}">
      <dsp:nvSpPr>
        <dsp:cNvPr id="0" name=""/>
        <dsp:cNvSpPr/>
      </dsp:nvSpPr>
      <dsp:spPr>
        <a:xfrm>
          <a:off x="1521956" y="217175"/>
          <a:ext cx="1932155" cy="1154592"/>
        </a:xfrm>
        <a:prstGeom prst="rect">
          <a:avLst/>
        </a:prstGeom>
        <a:solidFill>
          <a:srgbClr val="00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latin typeface="Arial" panose="020B0604020202020204" pitchFamily="34" charset="0"/>
              <a:cs typeface="Arial" panose="020B0604020202020204" pitchFamily="34" charset="0"/>
            </a:rPr>
            <a:t>Personalized </a:t>
          </a:r>
        </a:p>
        <a:p>
          <a:pPr marL="0" lvl="0" indent="0" algn="ctr" defTabSz="800100">
            <a:lnSpc>
              <a:spcPct val="90000"/>
            </a:lnSpc>
            <a:spcBef>
              <a:spcPct val="0"/>
            </a:spcBef>
            <a:spcAft>
              <a:spcPct val="35000"/>
            </a:spcAft>
            <a:buNone/>
          </a:pPr>
          <a:r>
            <a:rPr lang="en-US" sz="1800" b="0" kern="1200" dirty="0">
              <a:solidFill>
                <a:schemeClr val="bg1"/>
              </a:solidFill>
              <a:latin typeface="Arial" panose="020B0604020202020204" pitchFamily="34" charset="0"/>
              <a:cs typeface="Arial" panose="020B0604020202020204" pitchFamily="34" charset="0"/>
            </a:rPr>
            <a:t>Surgical Management</a:t>
          </a:r>
        </a:p>
      </dsp:txBody>
      <dsp:txXfrm>
        <a:off x="1521956" y="217175"/>
        <a:ext cx="1932155" cy="1154592"/>
      </dsp:txXfrm>
    </dsp:sp>
    <dsp:sp modelId="{B5774BF2-6E1A-E242-A80B-4DF97D329912}">
      <dsp:nvSpPr>
        <dsp:cNvPr id="0" name=""/>
        <dsp:cNvSpPr/>
      </dsp:nvSpPr>
      <dsp:spPr>
        <a:xfrm>
          <a:off x="1499059" y="1563123"/>
          <a:ext cx="1975598" cy="602316"/>
        </a:xfrm>
        <a:prstGeom prst="rect">
          <a:avLst/>
        </a:prstGeom>
        <a:solidFill>
          <a:srgbClr val="00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latin typeface="Arial" panose="020B0604020202020204" pitchFamily="34" charset="0"/>
              <a:cs typeface="Arial" panose="020B0604020202020204" pitchFamily="34" charset="0"/>
            </a:rPr>
            <a:t>ER Follow Up </a:t>
          </a:r>
        </a:p>
      </dsp:txBody>
      <dsp:txXfrm>
        <a:off x="1499059" y="1563123"/>
        <a:ext cx="1975598" cy="602316"/>
      </dsp:txXfrm>
    </dsp:sp>
    <dsp:sp modelId="{B6F277BB-7266-EC46-B080-792D805C077C}">
      <dsp:nvSpPr>
        <dsp:cNvPr id="0" name=""/>
        <dsp:cNvSpPr/>
      </dsp:nvSpPr>
      <dsp:spPr>
        <a:xfrm>
          <a:off x="1499059" y="2316019"/>
          <a:ext cx="1975598" cy="602316"/>
        </a:xfrm>
        <a:prstGeom prst="rect">
          <a:avLst/>
        </a:prstGeom>
        <a:solidFill>
          <a:srgbClr val="003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latin typeface="Arial" panose="020B0604020202020204" pitchFamily="34" charset="0"/>
              <a:cs typeface="Arial" panose="020B0604020202020204" pitchFamily="34" charset="0"/>
            </a:rPr>
            <a:t>Medical Case Management</a:t>
          </a:r>
        </a:p>
      </dsp:txBody>
      <dsp:txXfrm>
        <a:off x="1499059" y="2316019"/>
        <a:ext cx="1975598" cy="60231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92E6626-612B-455B-9FD1-DD7A1306BEA5}" type="slidenum">
              <a:rPr lang="en-US" smtClean="0"/>
              <a:t>‹#›</a:t>
            </a:fld>
            <a:endParaRPr lang="en-US"/>
          </a:p>
        </p:txBody>
      </p:sp>
    </p:spTree>
    <p:extLst>
      <p:ext uri="{BB962C8B-B14F-4D97-AF65-F5344CB8AC3E}">
        <p14:creationId xmlns:p14="http://schemas.microsoft.com/office/powerpoint/2010/main" val="2577551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A1D146-B4E0-1741-B9EE-9789392EFCC4}" type="datetimeFigureOut">
              <a:rPr lang="en-US" smtClean="0"/>
              <a:t>7/2/2019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7863621-2E60-B848-8968-B0341E26A312}" type="slidenum">
              <a:rPr lang="en-US" smtClean="0"/>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4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32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538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7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50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8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89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260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762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771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84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23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113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21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250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584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905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955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379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t>
            </a:r>
            <a:r>
              <a:rPr lang="en-US" b="1" dirty="0"/>
              <a:t>explain what Electrical Health &amp; Welfare Trust is – </a:t>
            </a:r>
            <a:r>
              <a:rPr lang="en-US" b="1" dirty="0" err="1"/>
              <a:t>ie</a:t>
            </a:r>
            <a:r>
              <a:rPr lang="en-US" b="1" dirty="0"/>
              <a:t> health trust for 7,000 IBEW members &amp; dependents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573D-3132-49FF-BACB-B1E57CEA4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33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573D-3132-49FF-BACB-B1E57CEA4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9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12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this slide from below since it seemed to introduce your main points – then later slides get into the how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573D-3132-49FF-BACB-B1E57CEA4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056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mention here that deductibles are low, and premiums less than the cost of the HMO; also may want to explain why out-of-county MDs are less. Would explain rationale for offering lower copays for non-traditional care settings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573D-3132-49FF-BACB-B1E57CEA4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104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things you can do to impact costs…        Note bi-lateral contracting with service providers for additional discounts.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573D-3132-49FF-BACB-B1E57CEA4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124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Segue: Can Use analytics to identify those at rising risk – recommend them to use Best Doctors before making decisions on next steps</a:t>
            </a:r>
          </a:p>
          <a:p>
            <a:r>
              <a:rPr lang="en-US" dirty="0"/>
              <a:t>Need to explain what Best Doctors 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573D-3132-49FF-BACB-B1E57CEA4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49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573D-3132-49FF-BACB-B1E57CEA4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0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27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75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49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208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None/>
              <a:defRPr/>
            </a:pPr>
            <a:r>
              <a:rPr lang="en-US" altLang="en-US" sz="1050" dirty="0">
                <a:solidFill>
                  <a:srgbClr val="5F5F5F"/>
                </a:solidFill>
                <a:latin typeface="Arial" panose="020B0604020202020204" pitchFamily="34" charset="0"/>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9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1470-B962-5E49-BFF4-41E00F89BB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608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8.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jpeg"/><Relationship Id="rId4" Type="http://schemas.openxmlformats.org/officeDocument/2006/relationships/image" Target="../media/image8.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MWF Title Slide">
    <p:bg>
      <p:bgPr>
        <a:solidFill>
          <a:schemeClr val="tx2"/>
        </a:solidFill>
        <a:effectLst/>
      </p:bgPr>
    </p:bg>
    <p:spTree>
      <p:nvGrpSpPr>
        <p:cNvPr id="1" name=""/>
        <p:cNvGrpSpPr/>
        <p:nvPr/>
      </p:nvGrpSpPr>
      <p:grpSpPr>
        <a:xfrm>
          <a:off x="0" y="0"/>
          <a:ext cx="0" cy="0"/>
          <a:chOff x="0" y="0"/>
          <a:chExt cx="0" cy="0"/>
        </a:xfrm>
      </p:grpSpPr>
      <p:sp>
        <p:nvSpPr>
          <p:cNvPr id="42" name="Text Placeholder 41"/>
          <p:cNvSpPr>
            <a:spLocks noGrp="1"/>
          </p:cNvSpPr>
          <p:nvPr>
            <p:ph type="body" sz="quarter" idx="11" hasCustomPrompt="1"/>
          </p:nvPr>
        </p:nvSpPr>
        <p:spPr>
          <a:xfrm>
            <a:off x="652029" y="2810756"/>
            <a:ext cx="6116216" cy="693281"/>
          </a:xfrm>
        </p:spPr>
        <p:txBody>
          <a:bodyPr>
            <a:normAutofit/>
          </a:bodyPr>
          <a:lstStyle>
            <a:lvl1pPr marL="0" indent="0">
              <a:lnSpc>
                <a:spcPct val="100000"/>
              </a:lnSpc>
              <a:buNone/>
              <a:defRPr sz="1088" spc="0">
                <a:solidFill>
                  <a:schemeClr val="bg1"/>
                </a:solidFill>
              </a:defRPr>
            </a:lvl1pPr>
          </a:lstStyle>
          <a:p>
            <a:pPr lvl="0"/>
            <a:r>
              <a:rPr lang="en-US"/>
              <a:t>Insert additional sub text</a:t>
            </a:r>
          </a:p>
        </p:txBody>
      </p:sp>
      <p:sp>
        <p:nvSpPr>
          <p:cNvPr id="2" name="Title 1"/>
          <p:cNvSpPr>
            <a:spLocks noGrp="1"/>
          </p:cNvSpPr>
          <p:nvPr>
            <p:ph type="ctrTitle"/>
          </p:nvPr>
        </p:nvSpPr>
        <p:spPr>
          <a:xfrm>
            <a:off x="652028" y="441815"/>
            <a:ext cx="7772400" cy="1666281"/>
          </a:xfrm>
          <a:effectLst/>
        </p:spPr>
        <p:txBody>
          <a:bodyPr anchor="b">
            <a:normAutofit/>
          </a:bodyPr>
          <a:lstStyle>
            <a:lvl1pPr algn="l">
              <a:lnSpc>
                <a:spcPct val="100000"/>
              </a:lnSpc>
              <a:defRPr sz="3600" b="1" spc="0" baseline="0">
                <a:solidFill>
                  <a:schemeClr val="bg1"/>
                </a:solidFill>
                <a:effectLst/>
              </a:defRPr>
            </a:lvl1pPr>
          </a:lstStyle>
          <a:p>
            <a:r>
              <a:rPr lang="en-US"/>
              <a:t>Click to edit Master title style</a:t>
            </a:r>
          </a:p>
        </p:txBody>
      </p:sp>
      <p:sp>
        <p:nvSpPr>
          <p:cNvPr id="3" name="Subtitle 2"/>
          <p:cNvSpPr>
            <a:spLocks noGrp="1"/>
          </p:cNvSpPr>
          <p:nvPr>
            <p:ph type="subTitle" idx="1" hasCustomPrompt="1"/>
          </p:nvPr>
        </p:nvSpPr>
        <p:spPr>
          <a:xfrm>
            <a:off x="652029" y="2144229"/>
            <a:ext cx="7133854" cy="370395"/>
          </a:xfrm>
        </p:spPr>
        <p:txBody>
          <a:bodyPr>
            <a:normAutofit/>
          </a:bodyPr>
          <a:lstStyle>
            <a:lvl1pPr marL="0" indent="0" algn="l">
              <a:lnSpc>
                <a:spcPct val="100000"/>
              </a:lnSpc>
              <a:buNone/>
              <a:defRPr sz="1650" spc="0" baseline="0">
                <a:solidFill>
                  <a:schemeClr val="bg1"/>
                </a:solidFil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sub text</a:t>
            </a:r>
          </a:p>
        </p:txBody>
      </p:sp>
      <p:sp>
        <p:nvSpPr>
          <p:cNvPr id="4" name="Rectangle 3"/>
          <p:cNvSpPr/>
          <p:nvPr userDrawn="1"/>
        </p:nvSpPr>
        <p:spPr>
          <a:xfrm>
            <a:off x="0" y="0"/>
            <a:ext cx="21705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40" name="Straight Connector 39"/>
          <p:cNvCxnSpPr/>
          <p:nvPr userDrawn="1"/>
        </p:nvCxnSpPr>
        <p:spPr>
          <a:xfrm>
            <a:off x="670584" y="2616203"/>
            <a:ext cx="25202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131ED29-A307-4242-8EC2-598F982460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96900" y="4218144"/>
            <a:ext cx="2128823" cy="638078"/>
          </a:xfrm>
          <a:prstGeom prst="rect">
            <a:avLst/>
          </a:prstGeom>
        </p:spPr>
      </p:pic>
    </p:spTree>
    <p:extLst>
      <p:ext uri="{BB962C8B-B14F-4D97-AF65-F5344CB8AC3E}">
        <p14:creationId xmlns:p14="http://schemas.microsoft.com/office/powerpoint/2010/main" val="3093063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MWF Section 2 Photo - Green">
    <p:spTree>
      <p:nvGrpSpPr>
        <p:cNvPr id="1" name=""/>
        <p:cNvGrpSpPr/>
        <p:nvPr/>
      </p:nvGrpSpPr>
      <p:grpSpPr>
        <a:xfrm>
          <a:off x="0" y="0"/>
          <a:ext cx="0" cy="0"/>
          <a:chOff x="0" y="0"/>
          <a:chExt cx="0" cy="0"/>
        </a:xfrm>
      </p:grpSpPr>
      <p:sp>
        <p:nvSpPr>
          <p:cNvPr id="13" name="Rectangle 12"/>
          <p:cNvSpPr/>
          <p:nvPr userDrawn="1"/>
        </p:nvSpPr>
        <p:spPr>
          <a:xfrm>
            <a:off x="-1" y="2499956"/>
            <a:ext cx="9145539" cy="107513"/>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 y="2600325"/>
            <a:ext cx="9144001" cy="254402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itle 1"/>
          <p:cNvSpPr>
            <a:spLocks noGrp="1"/>
          </p:cNvSpPr>
          <p:nvPr>
            <p:ph type="ctrTitle" hasCustomPrompt="1"/>
          </p:nvPr>
        </p:nvSpPr>
        <p:spPr>
          <a:xfrm>
            <a:off x="627436" y="2707481"/>
            <a:ext cx="8203298" cy="966788"/>
          </a:xfrm>
          <a:effectLst/>
        </p:spPr>
        <p:txBody>
          <a:bodyPr anchor="b">
            <a:normAutofit/>
          </a:bodyPr>
          <a:lstStyle>
            <a:lvl1pPr algn="l">
              <a:lnSpc>
                <a:spcPct val="100000"/>
              </a:lnSpc>
              <a:defRPr sz="3300" b="1" spc="0" baseline="0">
                <a:solidFill>
                  <a:schemeClr val="bg1"/>
                </a:solidFill>
                <a:effectLst/>
              </a:defRPr>
            </a:lvl1pPr>
          </a:lstStyle>
          <a:p>
            <a:r>
              <a:rPr lang="en-US"/>
              <a:t>Click to edit master title style</a:t>
            </a:r>
          </a:p>
        </p:txBody>
      </p:sp>
      <p:sp>
        <p:nvSpPr>
          <p:cNvPr id="44" name="Text Placeholder 43"/>
          <p:cNvSpPr>
            <a:spLocks noGrp="1"/>
          </p:cNvSpPr>
          <p:nvPr>
            <p:ph type="body" sz="quarter" idx="10" hasCustomPrompt="1"/>
          </p:nvPr>
        </p:nvSpPr>
        <p:spPr>
          <a:xfrm>
            <a:off x="627436" y="3740410"/>
            <a:ext cx="8203297" cy="456941"/>
          </a:xfrm>
        </p:spPr>
        <p:txBody>
          <a:bodyPr>
            <a:normAutofit/>
          </a:bodyPr>
          <a:lstStyle>
            <a:lvl1pPr marL="0" indent="0">
              <a:buNone/>
              <a:defRPr sz="1200" spc="0">
                <a:solidFill>
                  <a:schemeClr val="accent4">
                    <a:lumMod val="20000"/>
                    <a:lumOff val="80000"/>
                  </a:schemeClr>
                </a:solidFill>
              </a:defRPr>
            </a:lvl1pPr>
          </a:lstStyle>
          <a:p>
            <a:pPr lvl="0"/>
            <a:r>
              <a:rPr lang="en-US"/>
              <a:t>Insert sub text</a:t>
            </a:r>
          </a:p>
        </p:txBody>
      </p:sp>
      <p:sp>
        <p:nvSpPr>
          <p:cNvPr id="5" name="Picture Placeholder 4"/>
          <p:cNvSpPr>
            <a:spLocks noGrp="1"/>
          </p:cNvSpPr>
          <p:nvPr>
            <p:ph type="pic" sz="quarter" idx="13"/>
          </p:nvPr>
        </p:nvSpPr>
        <p:spPr>
          <a:xfrm>
            <a:off x="0" y="0"/>
            <a:ext cx="9144000" cy="2500313"/>
          </a:xfrm>
        </p:spPr>
        <p:txBody>
          <a:bodyPr/>
          <a:lstStyle/>
          <a:p>
            <a:r>
              <a:rPr lang="en-US"/>
              <a:t>Drag picture to placeholder or click icon to add</a:t>
            </a:r>
          </a:p>
        </p:txBody>
      </p:sp>
      <p:sp>
        <p:nvSpPr>
          <p:cNvPr id="2" name="Footer Placeholder 1">
            <a:extLst>
              <a:ext uri="{FF2B5EF4-FFF2-40B4-BE49-F238E27FC236}">
                <a16:creationId xmlns:a16="http://schemas.microsoft.com/office/drawing/2014/main" id="{A3598C1D-987F-7A48-AAFD-134660FBD393}"/>
              </a:ext>
            </a:extLst>
          </p:cNvPr>
          <p:cNvSpPr>
            <a:spLocks noGrp="1"/>
          </p:cNvSpPr>
          <p:nvPr>
            <p:ph type="ftr" sz="quarter" idx="14"/>
          </p:nvPr>
        </p:nvSpPr>
        <p:spPr/>
        <p:txBody>
          <a:bodyPr/>
          <a:lstStyle>
            <a:lvl1pPr>
              <a:defRPr>
                <a:solidFill>
                  <a:schemeClr val="bg1"/>
                </a:solidFill>
              </a:defRPr>
            </a:lvl1pPr>
          </a:lstStyle>
          <a:p>
            <a:r>
              <a:rPr lang="en-US"/>
              <a:t>Meeting Name  |  Meeting Date</a:t>
            </a:r>
          </a:p>
        </p:txBody>
      </p:sp>
      <p:sp>
        <p:nvSpPr>
          <p:cNvPr id="10" name="Slide Number Placeholder 5">
            <a:extLst>
              <a:ext uri="{FF2B5EF4-FFF2-40B4-BE49-F238E27FC236}">
                <a16:creationId xmlns:a16="http://schemas.microsoft.com/office/drawing/2014/main" id="{3D122577-285D-7647-9560-3775B90534C7}"/>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pic>
        <p:nvPicPr>
          <p:cNvPr id="11" name="Picture 10">
            <a:extLst>
              <a:ext uri="{FF2B5EF4-FFF2-40B4-BE49-F238E27FC236}">
                <a16:creationId xmlns:a16="http://schemas.microsoft.com/office/drawing/2014/main" id="{A71A8A79-15D1-0044-B701-E03E4DD66D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3382" y="4297363"/>
            <a:ext cx="1891078" cy="566819"/>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MWF Section 2 Photo - Purple">
    <p:spTree>
      <p:nvGrpSpPr>
        <p:cNvPr id="1" name=""/>
        <p:cNvGrpSpPr/>
        <p:nvPr/>
      </p:nvGrpSpPr>
      <p:grpSpPr>
        <a:xfrm>
          <a:off x="0" y="0"/>
          <a:ext cx="0" cy="0"/>
          <a:chOff x="0" y="0"/>
          <a:chExt cx="0" cy="0"/>
        </a:xfrm>
      </p:grpSpPr>
      <p:sp>
        <p:nvSpPr>
          <p:cNvPr id="13" name="Rectangle 12"/>
          <p:cNvSpPr/>
          <p:nvPr userDrawn="1"/>
        </p:nvSpPr>
        <p:spPr>
          <a:xfrm>
            <a:off x="-1" y="2499956"/>
            <a:ext cx="9145539" cy="107513"/>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 y="2600325"/>
            <a:ext cx="9144001" cy="254402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itle 1"/>
          <p:cNvSpPr>
            <a:spLocks noGrp="1"/>
          </p:cNvSpPr>
          <p:nvPr>
            <p:ph type="ctrTitle" hasCustomPrompt="1"/>
          </p:nvPr>
        </p:nvSpPr>
        <p:spPr>
          <a:xfrm>
            <a:off x="627436" y="2707481"/>
            <a:ext cx="8203298" cy="966788"/>
          </a:xfrm>
          <a:effectLst/>
        </p:spPr>
        <p:txBody>
          <a:bodyPr anchor="b">
            <a:normAutofit/>
          </a:bodyPr>
          <a:lstStyle>
            <a:lvl1pPr algn="l">
              <a:lnSpc>
                <a:spcPct val="100000"/>
              </a:lnSpc>
              <a:defRPr sz="3300" b="1" spc="0" baseline="0">
                <a:solidFill>
                  <a:schemeClr val="bg1"/>
                </a:solidFill>
                <a:effectLst/>
              </a:defRPr>
            </a:lvl1pPr>
          </a:lstStyle>
          <a:p>
            <a:r>
              <a:rPr lang="en-US"/>
              <a:t>Click to edit master title style</a:t>
            </a:r>
          </a:p>
        </p:txBody>
      </p:sp>
      <p:sp>
        <p:nvSpPr>
          <p:cNvPr id="44" name="Text Placeholder 43"/>
          <p:cNvSpPr>
            <a:spLocks noGrp="1"/>
          </p:cNvSpPr>
          <p:nvPr>
            <p:ph type="body" sz="quarter" idx="10" hasCustomPrompt="1"/>
          </p:nvPr>
        </p:nvSpPr>
        <p:spPr>
          <a:xfrm>
            <a:off x="627436" y="3740410"/>
            <a:ext cx="8203297" cy="456941"/>
          </a:xfrm>
        </p:spPr>
        <p:txBody>
          <a:bodyPr>
            <a:normAutofit/>
          </a:bodyPr>
          <a:lstStyle>
            <a:lvl1pPr marL="0" indent="0">
              <a:buNone/>
              <a:defRPr sz="1200" spc="0">
                <a:solidFill>
                  <a:schemeClr val="accent5">
                    <a:lumMod val="20000"/>
                    <a:lumOff val="80000"/>
                  </a:schemeClr>
                </a:solidFill>
              </a:defRPr>
            </a:lvl1pPr>
          </a:lstStyle>
          <a:p>
            <a:pPr lvl="0"/>
            <a:r>
              <a:rPr lang="en-US"/>
              <a:t>Insert sub text</a:t>
            </a:r>
          </a:p>
        </p:txBody>
      </p:sp>
      <p:sp>
        <p:nvSpPr>
          <p:cNvPr id="5" name="Picture Placeholder 4"/>
          <p:cNvSpPr>
            <a:spLocks noGrp="1"/>
          </p:cNvSpPr>
          <p:nvPr>
            <p:ph type="pic" sz="quarter" idx="13"/>
          </p:nvPr>
        </p:nvSpPr>
        <p:spPr>
          <a:xfrm>
            <a:off x="0" y="0"/>
            <a:ext cx="9144000" cy="2500313"/>
          </a:xfrm>
        </p:spPr>
        <p:txBody>
          <a:bodyPr/>
          <a:lstStyle/>
          <a:p>
            <a:r>
              <a:rPr lang="en-US"/>
              <a:t>Drag picture to placeholder or click icon to add</a:t>
            </a:r>
          </a:p>
        </p:txBody>
      </p:sp>
      <p:sp>
        <p:nvSpPr>
          <p:cNvPr id="2" name="Footer Placeholder 1">
            <a:extLst>
              <a:ext uri="{FF2B5EF4-FFF2-40B4-BE49-F238E27FC236}">
                <a16:creationId xmlns:a16="http://schemas.microsoft.com/office/drawing/2014/main" id="{E57B7E8B-7D00-164C-8431-A341D1374F89}"/>
              </a:ext>
            </a:extLst>
          </p:cNvPr>
          <p:cNvSpPr>
            <a:spLocks noGrp="1"/>
          </p:cNvSpPr>
          <p:nvPr>
            <p:ph type="ftr" sz="quarter" idx="14"/>
          </p:nvPr>
        </p:nvSpPr>
        <p:spPr/>
        <p:txBody>
          <a:bodyPr/>
          <a:lstStyle>
            <a:lvl1pPr>
              <a:defRPr>
                <a:solidFill>
                  <a:schemeClr val="bg1"/>
                </a:solidFill>
              </a:defRPr>
            </a:lvl1pPr>
          </a:lstStyle>
          <a:p>
            <a:r>
              <a:rPr lang="en-US"/>
              <a:t>Meeting Name  |  Meeting Date</a:t>
            </a:r>
          </a:p>
        </p:txBody>
      </p:sp>
      <p:sp>
        <p:nvSpPr>
          <p:cNvPr id="10" name="Slide Number Placeholder 5">
            <a:extLst>
              <a:ext uri="{FF2B5EF4-FFF2-40B4-BE49-F238E27FC236}">
                <a16:creationId xmlns:a16="http://schemas.microsoft.com/office/drawing/2014/main" id="{4B8714EA-AA3D-5849-A630-19F553BD3FF2}"/>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pic>
        <p:nvPicPr>
          <p:cNvPr id="11" name="Picture 10">
            <a:extLst>
              <a:ext uri="{FF2B5EF4-FFF2-40B4-BE49-F238E27FC236}">
                <a16:creationId xmlns:a16="http://schemas.microsoft.com/office/drawing/2014/main" id="{0A5DA2A8-1C44-4847-8B5A-356EF9A06E6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3382" y="4297363"/>
            <a:ext cx="1891078" cy="56681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MWF Section 3 Photo - Blue">
    <p:spTree>
      <p:nvGrpSpPr>
        <p:cNvPr id="1" name=""/>
        <p:cNvGrpSpPr/>
        <p:nvPr/>
      </p:nvGrpSpPr>
      <p:grpSpPr>
        <a:xfrm>
          <a:off x="0" y="0"/>
          <a:ext cx="0" cy="0"/>
          <a:chOff x="0" y="0"/>
          <a:chExt cx="0" cy="0"/>
        </a:xfrm>
      </p:grpSpPr>
      <p:sp>
        <p:nvSpPr>
          <p:cNvPr id="41" name="Rectangle 40"/>
          <p:cNvSpPr/>
          <p:nvPr userDrawn="1"/>
        </p:nvSpPr>
        <p:spPr>
          <a:xfrm>
            <a:off x="-1" y="-3851"/>
            <a:ext cx="9144001" cy="10171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sz="quarter" idx="14" hasCustomPrompt="1"/>
          </p:nvPr>
        </p:nvSpPr>
        <p:spPr>
          <a:xfrm>
            <a:off x="-1" y="28093"/>
            <a:ext cx="1020018" cy="1003067"/>
          </a:xfrm>
        </p:spPr>
        <p:txBody>
          <a:bodyPr anchor="ctr">
            <a:noAutofit/>
          </a:bodyPr>
          <a:lstStyle>
            <a:lvl1pPr marL="0" indent="0" algn="r">
              <a:buNone/>
              <a:defRPr sz="4950" b="1" spc="-300" baseline="0">
                <a:solidFill>
                  <a:schemeClr val="bg1"/>
                </a:solidFill>
              </a:defRPr>
            </a:lvl1pPr>
          </a:lstStyle>
          <a:p>
            <a:pPr lvl="0"/>
            <a:r>
              <a:rPr lang="en-US"/>
              <a:t>01</a:t>
            </a:r>
          </a:p>
        </p:txBody>
      </p:sp>
      <p:sp>
        <p:nvSpPr>
          <p:cNvPr id="13" name="Rectangle 12"/>
          <p:cNvSpPr/>
          <p:nvPr userDrawn="1"/>
        </p:nvSpPr>
        <p:spPr>
          <a:xfrm>
            <a:off x="-1" y="1013791"/>
            <a:ext cx="9144001" cy="10751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3"/>
          </p:nvPr>
        </p:nvSpPr>
        <p:spPr>
          <a:xfrm>
            <a:off x="-1" y="1114426"/>
            <a:ext cx="9144000" cy="4029076"/>
          </a:xfrm>
        </p:spPr>
        <p:txBody>
          <a:bodyPr/>
          <a:lstStyle/>
          <a:p>
            <a:r>
              <a:rPr lang="en-US"/>
              <a:t>Drag picture to placeholder or click icon to add</a:t>
            </a:r>
          </a:p>
        </p:txBody>
      </p:sp>
      <p:sp>
        <p:nvSpPr>
          <p:cNvPr id="42" name="Title 1"/>
          <p:cNvSpPr>
            <a:spLocks noGrp="1"/>
          </p:cNvSpPr>
          <p:nvPr>
            <p:ph type="ctrTitle" hasCustomPrompt="1"/>
          </p:nvPr>
        </p:nvSpPr>
        <p:spPr>
          <a:xfrm>
            <a:off x="1420192" y="478892"/>
            <a:ext cx="7616304" cy="479822"/>
          </a:xfrm>
          <a:effectLst/>
        </p:spPr>
        <p:txBody>
          <a:bodyPr anchor="t">
            <a:normAutofit/>
          </a:bodyPr>
          <a:lstStyle>
            <a:lvl1pPr algn="l">
              <a:lnSpc>
                <a:spcPct val="100000"/>
              </a:lnSpc>
              <a:defRPr sz="1950" b="1" spc="0" baseline="0">
                <a:solidFill>
                  <a:schemeClr val="bg1"/>
                </a:solidFill>
                <a:effectLst/>
              </a:defRPr>
            </a:lvl1pPr>
          </a:lstStyle>
          <a:p>
            <a:r>
              <a:rPr lang="en-US"/>
              <a:t>Click to edit master title style</a:t>
            </a:r>
          </a:p>
        </p:txBody>
      </p:sp>
      <p:sp>
        <p:nvSpPr>
          <p:cNvPr id="43" name="Subtitle 2"/>
          <p:cNvSpPr>
            <a:spLocks noGrp="1"/>
          </p:cNvSpPr>
          <p:nvPr>
            <p:ph type="subTitle" idx="1" hasCustomPrompt="1"/>
          </p:nvPr>
        </p:nvSpPr>
        <p:spPr>
          <a:xfrm>
            <a:off x="1420192" y="206201"/>
            <a:ext cx="2755764" cy="204593"/>
          </a:xfrm>
        </p:spPr>
        <p:txBody>
          <a:bodyPr anchor="b">
            <a:normAutofit/>
          </a:bodyPr>
          <a:lstStyle>
            <a:lvl1pPr marL="0" indent="0" algn="l">
              <a:lnSpc>
                <a:spcPct val="100000"/>
              </a:lnSpc>
              <a:buNone/>
              <a:defRPr sz="900" b="1" spc="75" baseline="0">
                <a:solidFill>
                  <a:schemeClr val="accent1">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cxnSp>
        <p:nvCxnSpPr>
          <p:cNvPr id="50" name="Straight Connector 49"/>
          <p:cNvCxnSpPr>
            <a:cxnSpLocks/>
          </p:cNvCxnSpPr>
          <p:nvPr userDrawn="1"/>
        </p:nvCxnSpPr>
        <p:spPr>
          <a:xfrm>
            <a:off x="1175021" y="299926"/>
            <a:ext cx="0" cy="4662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MWF Section 3 Photo - Orange">
    <p:spTree>
      <p:nvGrpSpPr>
        <p:cNvPr id="1" name=""/>
        <p:cNvGrpSpPr/>
        <p:nvPr/>
      </p:nvGrpSpPr>
      <p:grpSpPr>
        <a:xfrm>
          <a:off x="0" y="0"/>
          <a:ext cx="0" cy="0"/>
          <a:chOff x="0" y="0"/>
          <a:chExt cx="0" cy="0"/>
        </a:xfrm>
      </p:grpSpPr>
      <p:sp>
        <p:nvSpPr>
          <p:cNvPr id="41" name="Rectangle 40"/>
          <p:cNvSpPr/>
          <p:nvPr userDrawn="1"/>
        </p:nvSpPr>
        <p:spPr>
          <a:xfrm>
            <a:off x="-1" y="-3851"/>
            <a:ext cx="9144001" cy="10171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 y="1013791"/>
            <a:ext cx="9144001" cy="107513"/>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3"/>
          </p:nvPr>
        </p:nvSpPr>
        <p:spPr>
          <a:xfrm>
            <a:off x="-1" y="1114426"/>
            <a:ext cx="9144000" cy="4029076"/>
          </a:xfrm>
        </p:spPr>
        <p:txBody>
          <a:bodyPr/>
          <a:lstStyle/>
          <a:p>
            <a:r>
              <a:rPr lang="en-US"/>
              <a:t>Drag picture to placeholder or click icon to add</a:t>
            </a:r>
          </a:p>
        </p:txBody>
      </p:sp>
      <p:sp>
        <p:nvSpPr>
          <p:cNvPr id="42" name="Title 1"/>
          <p:cNvSpPr>
            <a:spLocks noGrp="1"/>
          </p:cNvSpPr>
          <p:nvPr>
            <p:ph type="ctrTitle" hasCustomPrompt="1"/>
          </p:nvPr>
        </p:nvSpPr>
        <p:spPr>
          <a:xfrm>
            <a:off x="1420192" y="478892"/>
            <a:ext cx="7616304" cy="479822"/>
          </a:xfrm>
          <a:effectLst/>
        </p:spPr>
        <p:txBody>
          <a:bodyPr anchor="t">
            <a:normAutofit/>
          </a:bodyPr>
          <a:lstStyle>
            <a:lvl1pPr algn="l">
              <a:lnSpc>
                <a:spcPct val="100000"/>
              </a:lnSpc>
              <a:defRPr sz="1950" b="1" spc="0" baseline="0">
                <a:solidFill>
                  <a:schemeClr val="bg1"/>
                </a:solidFill>
                <a:effectLst/>
              </a:defRPr>
            </a:lvl1pPr>
          </a:lstStyle>
          <a:p>
            <a:r>
              <a:rPr lang="en-US"/>
              <a:t>Click to edit master title style</a:t>
            </a:r>
          </a:p>
        </p:txBody>
      </p:sp>
      <p:sp>
        <p:nvSpPr>
          <p:cNvPr id="43" name="Subtitle 2"/>
          <p:cNvSpPr>
            <a:spLocks noGrp="1"/>
          </p:cNvSpPr>
          <p:nvPr>
            <p:ph type="subTitle" idx="1" hasCustomPrompt="1"/>
          </p:nvPr>
        </p:nvSpPr>
        <p:spPr>
          <a:xfrm>
            <a:off x="1420192" y="206201"/>
            <a:ext cx="2755764" cy="204593"/>
          </a:xfrm>
        </p:spPr>
        <p:txBody>
          <a:bodyPr anchor="b">
            <a:normAutofit/>
          </a:bodyPr>
          <a:lstStyle>
            <a:lvl1pPr marL="0" indent="0" algn="l">
              <a:lnSpc>
                <a:spcPct val="100000"/>
              </a:lnSpc>
              <a:buNone/>
              <a:defRPr sz="900" b="1" spc="75" baseline="0">
                <a:solidFill>
                  <a:schemeClr val="accent2">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11" name="Text Placeholder 2"/>
          <p:cNvSpPr>
            <a:spLocks noGrp="1"/>
          </p:cNvSpPr>
          <p:nvPr>
            <p:ph type="body" sz="quarter" idx="14" hasCustomPrompt="1"/>
          </p:nvPr>
        </p:nvSpPr>
        <p:spPr>
          <a:xfrm>
            <a:off x="-1" y="28093"/>
            <a:ext cx="1020018" cy="1003067"/>
          </a:xfrm>
        </p:spPr>
        <p:txBody>
          <a:bodyPr anchor="ctr">
            <a:noAutofit/>
          </a:bodyPr>
          <a:lstStyle>
            <a:lvl1pPr marL="0" indent="0" algn="r">
              <a:buNone/>
              <a:defRPr sz="4950" b="1" spc="-300" baseline="0">
                <a:solidFill>
                  <a:schemeClr val="bg1"/>
                </a:solidFill>
              </a:defRPr>
            </a:lvl1pPr>
          </a:lstStyle>
          <a:p>
            <a:pPr lvl="0"/>
            <a:r>
              <a:rPr lang="en-US"/>
              <a:t>01</a:t>
            </a:r>
          </a:p>
        </p:txBody>
      </p:sp>
      <p:cxnSp>
        <p:nvCxnSpPr>
          <p:cNvPr id="12" name="Straight Connector 11"/>
          <p:cNvCxnSpPr>
            <a:cxnSpLocks/>
          </p:cNvCxnSpPr>
          <p:nvPr userDrawn="1"/>
        </p:nvCxnSpPr>
        <p:spPr>
          <a:xfrm>
            <a:off x="1175021" y="299926"/>
            <a:ext cx="0" cy="4662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MWF Section 3 Photo - Teal">
    <p:spTree>
      <p:nvGrpSpPr>
        <p:cNvPr id="1" name=""/>
        <p:cNvGrpSpPr/>
        <p:nvPr/>
      </p:nvGrpSpPr>
      <p:grpSpPr>
        <a:xfrm>
          <a:off x="0" y="0"/>
          <a:ext cx="0" cy="0"/>
          <a:chOff x="0" y="0"/>
          <a:chExt cx="0" cy="0"/>
        </a:xfrm>
      </p:grpSpPr>
      <p:sp>
        <p:nvSpPr>
          <p:cNvPr id="41" name="Rectangle 40"/>
          <p:cNvSpPr/>
          <p:nvPr userDrawn="1"/>
        </p:nvSpPr>
        <p:spPr>
          <a:xfrm>
            <a:off x="-1" y="-3851"/>
            <a:ext cx="9144001" cy="1017197"/>
          </a:xfrm>
          <a:prstGeom prst="rect">
            <a:avLst/>
          </a:prstGeom>
          <a:solidFill>
            <a:srgbClr val="4ABD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 y="1013791"/>
            <a:ext cx="9144001" cy="107513"/>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3"/>
          </p:nvPr>
        </p:nvSpPr>
        <p:spPr>
          <a:xfrm>
            <a:off x="-1" y="1114426"/>
            <a:ext cx="9144000" cy="4029076"/>
          </a:xfrm>
        </p:spPr>
        <p:txBody>
          <a:bodyPr/>
          <a:lstStyle/>
          <a:p>
            <a:r>
              <a:rPr lang="en-US"/>
              <a:t>Drag picture to placeholder or click icon to add</a:t>
            </a:r>
          </a:p>
        </p:txBody>
      </p:sp>
      <p:sp>
        <p:nvSpPr>
          <p:cNvPr id="9" name="Title 1"/>
          <p:cNvSpPr>
            <a:spLocks noGrp="1"/>
          </p:cNvSpPr>
          <p:nvPr>
            <p:ph type="ctrTitle" hasCustomPrompt="1"/>
          </p:nvPr>
        </p:nvSpPr>
        <p:spPr>
          <a:xfrm>
            <a:off x="1420192" y="478892"/>
            <a:ext cx="7616304" cy="479822"/>
          </a:xfrm>
          <a:effectLst/>
        </p:spPr>
        <p:txBody>
          <a:bodyPr anchor="t">
            <a:normAutofit/>
          </a:bodyPr>
          <a:lstStyle>
            <a:lvl1pPr algn="l">
              <a:lnSpc>
                <a:spcPct val="100000"/>
              </a:lnSpc>
              <a:defRPr sz="1950" b="1" spc="0" baseline="0">
                <a:solidFill>
                  <a:schemeClr val="bg1"/>
                </a:solidFill>
                <a:effectLst/>
              </a:defRPr>
            </a:lvl1pPr>
          </a:lstStyle>
          <a:p>
            <a:r>
              <a:rPr lang="en-US"/>
              <a:t>Click to edit master title style</a:t>
            </a:r>
          </a:p>
        </p:txBody>
      </p:sp>
      <p:sp>
        <p:nvSpPr>
          <p:cNvPr id="11" name="Subtitle 2"/>
          <p:cNvSpPr>
            <a:spLocks noGrp="1"/>
          </p:cNvSpPr>
          <p:nvPr>
            <p:ph type="subTitle" idx="1" hasCustomPrompt="1"/>
          </p:nvPr>
        </p:nvSpPr>
        <p:spPr>
          <a:xfrm>
            <a:off x="1420192" y="206201"/>
            <a:ext cx="2755764" cy="204593"/>
          </a:xfrm>
        </p:spPr>
        <p:txBody>
          <a:bodyPr anchor="b">
            <a:normAutofit/>
          </a:bodyPr>
          <a:lstStyle>
            <a:lvl1pPr marL="0" indent="0" algn="l">
              <a:lnSpc>
                <a:spcPct val="100000"/>
              </a:lnSpc>
              <a:buNone/>
              <a:defRPr sz="900" b="1" spc="75" baseline="0">
                <a:solidFill>
                  <a:schemeClr val="bg2">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14" name="Text Placeholder 2"/>
          <p:cNvSpPr>
            <a:spLocks noGrp="1"/>
          </p:cNvSpPr>
          <p:nvPr>
            <p:ph type="body" sz="quarter" idx="14" hasCustomPrompt="1"/>
          </p:nvPr>
        </p:nvSpPr>
        <p:spPr>
          <a:xfrm>
            <a:off x="-1" y="28093"/>
            <a:ext cx="1020018" cy="1003067"/>
          </a:xfrm>
        </p:spPr>
        <p:txBody>
          <a:bodyPr anchor="ctr">
            <a:noAutofit/>
          </a:bodyPr>
          <a:lstStyle>
            <a:lvl1pPr marL="0" indent="0" algn="r">
              <a:buNone/>
              <a:defRPr sz="4950" b="1" spc="-300" baseline="0">
                <a:solidFill>
                  <a:schemeClr val="bg1"/>
                </a:solidFill>
              </a:defRPr>
            </a:lvl1pPr>
          </a:lstStyle>
          <a:p>
            <a:pPr lvl="0"/>
            <a:r>
              <a:rPr lang="en-US"/>
              <a:t>01</a:t>
            </a:r>
          </a:p>
        </p:txBody>
      </p:sp>
      <p:cxnSp>
        <p:nvCxnSpPr>
          <p:cNvPr id="15" name="Straight Connector 14"/>
          <p:cNvCxnSpPr>
            <a:cxnSpLocks/>
          </p:cNvCxnSpPr>
          <p:nvPr userDrawn="1"/>
        </p:nvCxnSpPr>
        <p:spPr>
          <a:xfrm>
            <a:off x="1175021" y="299926"/>
            <a:ext cx="0" cy="4662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MWF Section 3 Photo - Green">
    <p:spTree>
      <p:nvGrpSpPr>
        <p:cNvPr id="1" name=""/>
        <p:cNvGrpSpPr/>
        <p:nvPr/>
      </p:nvGrpSpPr>
      <p:grpSpPr>
        <a:xfrm>
          <a:off x="0" y="0"/>
          <a:ext cx="0" cy="0"/>
          <a:chOff x="0" y="0"/>
          <a:chExt cx="0" cy="0"/>
        </a:xfrm>
      </p:grpSpPr>
      <p:sp>
        <p:nvSpPr>
          <p:cNvPr id="41" name="Rectangle 40"/>
          <p:cNvSpPr/>
          <p:nvPr userDrawn="1"/>
        </p:nvSpPr>
        <p:spPr>
          <a:xfrm>
            <a:off x="-1" y="-3851"/>
            <a:ext cx="9144001" cy="1017197"/>
          </a:xfrm>
          <a:prstGeom prst="rect">
            <a:avLst/>
          </a:prstGeom>
          <a:solidFill>
            <a:srgbClr val="71B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 y="1013791"/>
            <a:ext cx="9144001" cy="107513"/>
          </a:xfrm>
          <a:prstGeom prst="rect">
            <a:avLst/>
          </a:prstGeom>
          <a:solidFill>
            <a:srgbClr val="D3E3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3"/>
          </p:nvPr>
        </p:nvSpPr>
        <p:spPr>
          <a:xfrm>
            <a:off x="-1" y="1114426"/>
            <a:ext cx="9144000" cy="4029076"/>
          </a:xfrm>
        </p:spPr>
        <p:txBody>
          <a:bodyPr/>
          <a:lstStyle/>
          <a:p>
            <a:r>
              <a:rPr lang="en-US"/>
              <a:t>Drag picture to placeholder or click icon to add</a:t>
            </a:r>
          </a:p>
        </p:txBody>
      </p:sp>
      <p:sp>
        <p:nvSpPr>
          <p:cNvPr id="9" name="Title 1"/>
          <p:cNvSpPr>
            <a:spLocks noGrp="1"/>
          </p:cNvSpPr>
          <p:nvPr>
            <p:ph type="ctrTitle" hasCustomPrompt="1"/>
          </p:nvPr>
        </p:nvSpPr>
        <p:spPr>
          <a:xfrm>
            <a:off x="1420192" y="478892"/>
            <a:ext cx="7616304" cy="479822"/>
          </a:xfrm>
          <a:effectLst/>
        </p:spPr>
        <p:txBody>
          <a:bodyPr anchor="t">
            <a:normAutofit/>
          </a:bodyPr>
          <a:lstStyle>
            <a:lvl1pPr algn="l">
              <a:lnSpc>
                <a:spcPct val="100000"/>
              </a:lnSpc>
              <a:defRPr sz="1950" b="1" spc="0" baseline="0">
                <a:solidFill>
                  <a:schemeClr val="bg1"/>
                </a:solidFill>
                <a:effectLst/>
              </a:defRPr>
            </a:lvl1pPr>
          </a:lstStyle>
          <a:p>
            <a:r>
              <a:rPr lang="en-US"/>
              <a:t>Click to edit master title style</a:t>
            </a:r>
          </a:p>
        </p:txBody>
      </p:sp>
      <p:sp>
        <p:nvSpPr>
          <p:cNvPr id="11" name="Subtitle 2"/>
          <p:cNvSpPr>
            <a:spLocks noGrp="1"/>
          </p:cNvSpPr>
          <p:nvPr>
            <p:ph type="subTitle" idx="1" hasCustomPrompt="1"/>
          </p:nvPr>
        </p:nvSpPr>
        <p:spPr>
          <a:xfrm>
            <a:off x="1420192" y="206201"/>
            <a:ext cx="2755764" cy="204593"/>
          </a:xfrm>
        </p:spPr>
        <p:txBody>
          <a:bodyPr anchor="b">
            <a:normAutofit/>
          </a:bodyPr>
          <a:lstStyle>
            <a:lvl1pPr marL="0" indent="0" algn="l">
              <a:lnSpc>
                <a:spcPct val="100000"/>
              </a:lnSpc>
              <a:buNone/>
              <a:defRPr sz="900" b="1" spc="75" baseline="0">
                <a:solidFill>
                  <a:schemeClr val="accent4">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14" name="Text Placeholder 2"/>
          <p:cNvSpPr>
            <a:spLocks noGrp="1"/>
          </p:cNvSpPr>
          <p:nvPr>
            <p:ph type="body" sz="quarter" idx="14" hasCustomPrompt="1"/>
          </p:nvPr>
        </p:nvSpPr>
        <p:spPr>
          <a:xfrm>
            <a:off x="-1" y="28093"/>
            <a:ext cx="1020018" cy="1003067"/>
          </a:xfrm>
        </p:spPr>
        <p:txBody>
          <a:bodyPr anchor="ctr">
            <a:noAutofit/>
          </a:bodyPr>
          <a:lstStyle>
            <a:lvl1pPr marL="0" indent="0" algn="r">
              <a:buNone/>
              <a:defRPr sz="4950" b="1" spc="-300" baseline="0">
                <a:solidFill>
                  <a:schemeClr val="bg1"/>
                </a:solidFill>
              </a:defRPr>
            </a:lvl1pPr>
          </a:lstStyle>
          <a:p>
            <a:pPr lvl="0"/>
            <a:r>
              <a:rPr lang="en-US"/>
              <a:t>01</a:t>
            </a:r>
          </a:p>
        </p:txBody>
      </p:sp>
      <p:cxnSp>
        <p:nvCxnSpPr>
          <p:cNvPr id="15" name="Straight Connector 14"/>
          <p:cNvCxnSpPr>
            <a:cxnSpLocks/>
          </p:cNvCxnSpPr>
          <p:nvPr userDrawn="1"/>
        </p:nvCxnSpPr>
        <p:spPr>
          <a:xfrm>
            <a:off x="1175021" y="299926"/>
            <a:ext cx="0" cy="4662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MWF Section 3 Photo - Purple">
    <p:spTree>
      <p:nvGrpSpPr>
        <p:cNvPr id="1" name=""/>
        <p:cNvGrpSpPr/>
        <p:nvPr/>
      </p:nvGrpSpPr>
      <p:grpSpPr>
        <a:xfrm>
          <a:off x="0" y="0"/>
          <a:ext cx="0" cy="0"/>
          <a:chOff x="0" y="0"/>
          <a:chExt cx="0" cy="0"/>
        </a:xfrm>
      </p:grpSpPr>
      <p:sp>
        <p:nvSpPr>
          <p:cNvPr id="41" name="Rectangle 40"/>
          <p:cNvSpPr/>
          <p:nvPr userDrawn="1"/>
        </p:nvSpPr>
        <p:spPr>
          <a:xfrm>
            <a:off x="-1" y="-3851"/>
            <a:ext cx="9144001" cy="1017197"/>
          </a:xfrm>
          <a:prstGeom prst="rect">
            <a:avLst/>
          </a:prstGeom>
          <a:solidFill>
            <a:srgbClr val="5F5A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 y="1013791"/>
            <a:ext cx="9144001" cy="107513"/>
          </a:xfrm>
          <a:prstGeom prst="rect">
            <a:avLst/>
          </a:prstGeom>
          <a:solidFill>
            <a:srgbClr val="BCB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3"/>
          </p:nvPr>
        </p:nvSpPr>
        <p:spPr>
          <a:xfrm>
            <a:off x="-1" y="1114426"/>
            <a:ext cx="9144000" cy="4029076"/>
          </a:xfrm>
        </p:spPr>
        <p:txBody>
          <a:bodyPr/>
          <a:lstStyle/>
          <a:p>
            <a:r>
              <a:rPr lang="en-US"/>
              <a:t>Drag picture to placeholder or click icon to add</a:t>
            </a:r>
          </a:p>
        </p:txBody>
      </p:sp>
      <p:sp>
        <p:nvSpPr>
          <p:cNvPr id="9" name="Title 1"/>
          <p:cNvSpPr>
            <a:spLocks noGrp="1"/>
          </p:cNvSpPr>
          <p:nvPr>
            <p:ph type="ctrTitle" hasCustomPrompt="1"/>
          </p:nvPr>
        </p:nvSpPr>
        <p:spPr>
          <a:xfrm>
            <a:off x="1420192" y="478892"/>
            <a:ext cx="7616304" cy="479822"/>
          </a:xfrm>
          <a:effectLst/>
        </p:spPr>
        <p:txBody>
          <a:bodyPr anchor="t">
            <a:normAutofit/>
          </a:bodyPr>
          <a:lstStyle>
            <a:lvl1pPr algn="l">
              <a:lnSpc>
                <a:spcPct val="100000"/>
              </a:lnSpc>
              <a:defRPr sz="1950" b="1" spc="0" baseline="0">
                <a:solidFill>
                  <a:schemeClr val="bg1"/>
                </a:solidFill>
                <a:effectLst/>
              </a:defRPr>
            </a:lvl1pPr>
          </a:lstStyle>
          <a:p>
            <a:r>
              <a:rPr lang="en-US"/>
              <a:t>Click to edit master title style</a:t>
            </a:r>
          </a:p>
        </p:txBody>
      </p:sp>
      <p:sp>
        <p:nvSpPr>
          <p:cNvPr id="11" name="Subtitle 2"/>
          <p:cNvSpPr>
            <a:spLocks noGrp="1"/>
          </p:cNvSpPr>
          <p:nvPr>
            <p:ph type="subTitle" idx="1" hasCustomPrompt="1"/>
          </p:nvPr>
        </p:nvSpPr>
        <p:spPr>
          <a:xfrm>
            <a:off x="1420192" y="206201"/>
            <a:ext cx="2755764" cy="204593"/>
          </a:xfrm>
        </p:spPr>
        <p:txBody>
          <a:bodyPr anchor="b">
            <a:normAutofit/>
          </a:bodyPr>
          <a:lstStyle>
            <a:lvl1pPr marL="0" indent="0" algn="l">
              <a:lnSpc>
                <a:spcPct val="100000"/>
              </a:lnSpc>
              <a:buNone/>
              <a:defRPr sz="900" b="1" spc="75" baseline="0">
                <a:solidFill>
                  <a:schemeClr val="accent5">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14" name="Text Placeholder 2"/>
          <p:cNvSpPr>
            <a:spLocks noGrp="1"/>
          </p:cNvSpPr>
          <p:nvPr>
            <p:ph type="body" sz="quarter" idx="14" hasCustomPrompt="1"/>
          </p:nvPr>
        </p:nvSpPr>
        <p:spPr>
          <a:xfrm>
            <a:off x="-1" y="28093"/>
            <a:ext cx="1020018" cy="1003067"/>
          </a:xfrm>
        </p:spPr>
        <p:txBody>
          <a:bodyPr anchor="ctr">
            <a:noAutofit/>
          </a:bodyPr>
          <a:lstStyle>
            <a:lvl1pPr marL="0" indent="0" algn="r">
              <a:buNone/>
              <a:defRPr sz="4950" b="1" spc="-300" baseline="0">
                <a:solidFill>
                  <a:schemeClr val="bg1"/>
                </a:solidFill>
              </a:defRPr>
            </a:lvl1pPr>
          </a:lstStyle>
          <a:p>
            <a:pPr lvl="0"/>
            <a:r>
              <a:rPr lang="en-US"/>
              <a:t>01</a:t>
            </a:r>
          </a:p>
        </p:txBody>
      </p:sp>
      <p:cxnSp>
        <p:nvCxnSpPr>
          <p:cNvPr id="15" name="Straight Connector 14"/>
          <p:cNvCxnSpPr>
            <a:cxnSpLocks/>
          </p:cNvCxnSpPr>
          <p:nvPr userDrawn="1"/>
        </p:nvCxnSpPr>
        <p:spPr>
          <a:xfrm>
            <a:off x="1175021" y="299926"/>
            <a:ext cx="0" cy="4662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MWF Content Blue">
    <p:bg>
      <p:bgPr>
        <a:solidFill>
          <a:srgbClr val="044C7F"/>
        </a:solidFill>
        <a:effectLst/>
      </p:bgPr>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9" name="Subtitle 2"/>
          <p:cNvSpPr>
            <a:spLocks noGrp="1"/>
          </p:cNvSpPr>
          <p:nvPr>
            <p:ph type="subTitle" idx="1" hasCustomPrompt="1"/>
          </p:nvPr>
        </p:nvSpPr>
        <p:spPr>
          <a:xfrm>
            <a:off x="627435" y="167574"/>
            <a:ext cx="7919047" cy="150971"/>
          </a:xfrm>
        </p:spPr>
        <p:txBody>
          <a:bodyPr anchor="b">
            <a:normAutofit/>
          </a:bodyPr>
          <a:lstStyle>
            <a:lvl1pPr marL="0" indent="0" algn="l">
              <a:lnSpc>
                <a:spcPct val="100000"/>
              </a:lnSpc>
              <a:buNone/>
              <a:defRPr sz="975" b="1" spc="75" baseline="0">
                <a:solidFill>
                  <a:schemeClr val="tx2">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20"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bg1"/>
                </a:solidFill>
                <a:effectLst/>
              </a:defRPr>
            </a:lvl1pPr>
          </a:lstStyle>
          <a:p>
            <a:r>
              <a:rPr lang="en-US"/>
              <a:t>Click to edit Master title style</a:t>
            </a:r>
          </a:p>
        </p:txBody>
      </p:sp>
      <p:sp>
        <p:nvSpPr>
          <p:cNvPr id="8" name="Text Placeholder 6">
            <a:extLst>
              <a:ext uri="{FF2B5EF4-FFF2-40B4-BE49-F238E27FC236}">
                <a16:creationId xmlns:a16="http://schemas.microsoft.com/office/drawing/2014/main" id="{B17A6874-1990-8948-B3B3-68C102DD2146}"/>
              </a:ext>
            </a:extLst>
          </p:cNvPr>
          <p:cNvSpPr>
            <a:spLocks noGrp="1"/>
          </p:cNvSpPr>
          <p:nvPr>
            <p:ph type="body" sz="quarter" idx="18" hasCustomPrompt="1"/>
          </p:nvPr>
        </p:nvSpPr>
        <p:spPr>
          <a:xfrm>
            <a:off x="627435" y="1371600"/>
            <a:ext cx="7919047" cy="3020117"/>
          </a:xfrm>
        </p:spPr>
        <p:txBody>
          <a:bodyPr>
            <a:normAutofit/>
          </a:bodyPr>
          <a:lstStyle>
            <a:lvl1pPr marL="128585" indent="-128585">
              <a:lnSpc>
                <a:spcPct val="100000"/>
              </a:lnSpc>
              <a:spcBef>
                <a:spcPts val="600"/>
              </a:spcBef>
              <a:spcAft>
                <a:spcPts val="450"/>
              </a:spcAft>
              <a:buClr>
                <a:schemeClr val="tx2">
                  <a:lumMod val="20000"/>
                  <a:lumOff val="80000"/>
                </a:schemeClr>
              </a:buClr>
              <a:buFont typeface="Arial" panose="020B0604020202020204" pitchFamily="34" charset="0"/>
              <a:buChar char="•"/>
              <a:defRPr sz="1500">
                <a:solidFill>
                  <a:schemeClr val="bg1"/>
                </a:solidFill>
              </a:defRPr>
            </a:lvl1pPr>
            <a:lvl2pPr marL="258360" indent="-129776">
              <a:lnSpc>
                <a:spcPct val="100000"/>
              </a:lnSpc>
              <a:spcBef>
                <a:spcPts val="600"/>
              </a:spcBef>
              <a:spcAft>
                <a:spcPts val="450"/>
              </a:spcAft>
              <a:buClrTx/>
              <a:buFont typeface="LucidaGrande" charset="0"/>
              <a:buChar char="-"/>
              <a:defRPr sz="1350">
                <a:solidFill>
                  <a:schemeClr val="bg1"/>
                </a:solidFill>
              </a:defRPr>
            </a:lvl2pPr>
            <a:lvl3pPr marL="386944" indent="-128585">
              <a:lnSpc>
                <a:spcPct val="100000"/>
              </a:lnSpc>
              <a:spcBef>
                <a:spcPts val="600"/>
              </a:spcBef>
              <a:spcAft>
                <a:spcPts val="450"/>
              </a:spcAft>
              <a:buClrTx/>
              <a:buFont typeface="LucidaGrande" charset="0"/>
              <a:buChar char="-"/>
              <a:defRPr sz="1200">
                <a:solidFill>
                  <a:schemeClr val="bg1"/>
                </a:solidFill>
              </a:defRPr>
            </a:lvl3pPr>
            <a:lvl4pPr marL="515528" indent="-128585">
              <a:lnSpc>
                <a:spcPct val="100000"/>
              </a:lnSpc>
              <a:spcBef>
                <a:spcPts val="600"/>
              </a:spcBef>
              <a:spcAft>
                <a:spcPts val="450"/>
              </a:spcAft>
              <a:buClrTx/>
              <a:buFont typeface="LucidaGrande" charset="0"/>
              <a:buChar char="-"/>
              <a:defRPr sz="1200">
                <a:solidFill>
                  <a:schemeClr val="bg1"/>
                </a:solidFill>
              </a:defRPr>
            </a:lvl4pPr>
            <a:lvl5pPr marL="644113" indent="-128585">
              <a:lnSpc>
                <a:spcPct val="100000"/>
              </a:lnSpc>
              <a:spcBef>
                <a:spcPts val="600"/>
              </a:spcBef>
              <a:spcAft>
                <a:spcPts val="450"/>
              </a:spcAft>
              <a:buClrTx/>
              <a:buFont typeface="LucidaGrande" charset="0"/>
              <a:buChar cha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208039FA-E854-A441-90ED-BF13CF69C7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5" y="4582264"/>
            <a:ext cx="1379166" cy="413382"/>
          </a:xfrm>
          <a:prstGeom prst="rect">
            <a:avLst/>
          </a:prstGeom>
        </p:spPr>
      </p:pic>
    </p:spTree>
    <p:extLst>
      <p:ext uri="{BB962C8B-B14F-4D97-AF65-F5344CB8AC3E}">
        <p14:creationId xmlns:p14="http://schemas.microsoft.com/office/powerpoint/2010/main" val="426188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MWF Content Blue - 2 Columns">
    <p:bg>
      <p:bgPr>
        <a:solidFill>
          <a:srgbClr val="044C7F"/>
        </a:solidFill>
        <a:effectLst/>
      </p:bgPr>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9" name="Subtitle 2"/>
          <p:cNvSpPr>
            <a:spLocks noGrp="1"/>
          </p:cNvSpPr>
          <p:nvPr>
            <p:ph type="subTitle" idx="1" hasCustomPrompt="1"/>
          </p:nvPr>
        </p:nvSpPr>
        <p:spPr>
          <a:xfrm>
            <a:off x="627435" y="167574"/>
            <a:ext cx="7919047" cy="150971"/>
          </a:xfrm>
        </p:spPr>
        <p:txBody>
          <a:bodyPr anchor="b">
            <a:normAutofit/>
          </a:bodyPr>
          <a:lstStyle>
            <a:lvl1pPr marL="0" indent="0" algn="l">
              <a:lnSpc>
                <a:spcPct val="100000"/>
              </a:lnSpc>
              <a:buNone/>
              <a:defRPr sz="975" b="1" spc="75" baseline="0">
                <a:solidFill>
                  <a:schemeClr val="tx2">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16"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bg1"/>
                </a:solidFill>
                <a:effectLst/>
              </a:defRPr>
            </a:lvl1pPr>
          </a:lstStyle>
          <a:p>
            <a:r>
              <a:rPr lang="en-US"/>
              <a:t>Click to edit Master title style</a:t>
            </a:r>
          </a:p>
        </p:txBody>
      </p:sp>
      <p:sp>
        <p:nvSpPr>
          <p:cNvPr id="15" name="Text Placeholder 6">
            <a:extLst>
              <a:ext uri="{FF2B5EF4-FFF2-40B4-BE49-F238E27FC236}">
                <a16:creationId xmlns:a16="http://schemas.microsoft.com/office/drawing/2014/main" id="{FF1AF948-23B1-6E42-9335-45C2F60893F0}"/>
              </a:ext>
            </a:extLst>
          </p:cNvPr>
          <p:cNvSpPr>
            <a:spLocks noGrp="1"/>
          </p:cNvSpPr>
          <p:nvPr>
            <p:ph type="body" sz="quarter" idx="18" hasCustomPrompt="1"/>
          </p:nvPr>
        </p:nvSpPr>
        <p:spPr>
          <a:xfrm>
            <a:off x="627436" y="1371600"/>
            <a:ext cx="3834782" cy="3020117"/>
          </a:xfrm>
        </p:spPr>
        <p:txBody>
          <a:bodyPr>
            <a:normAutofit/>
          </a:bodyPr>
          <a:lstStyle>
            <a:lvl1pPr marL="128585" indent="-128585">
              <a:lnSpc>
                <a:spcPct val="100000"/>
              </a:lnSpc>
              <a:spcBef>
                <a:spcPts val="600"/>
              </a:spcBef>
              <a:spcAft>
                <a:spcPts val="450"/>
              </a:spcAft>
              <a:buClr>
                <a:schemeClr val="tx2">
                  <a:lumMod val="20000"/>
                  <a:lumOff val="80000"/>
                </a:schemeClr>
              </a:buClr>
              <a:buFont typeface="Arial" panose="020B0604020202020204" pitchFamily="34" charset="0"/>
              <a:buChar char="•"/>
              <a:defRPr sz="1500">
                <a:solidFill>
                  <a:schemeClr val="bg1"/>
                </a:solidFill>
              </a:defRPr>
            </a:lvl1pPr>
            <a:lvl2pPr marL="258360" indent="-129776">
              <a:lnSpc>
                <a:spcPct val="100000"/>
              </a:lnSpc>
              <a:spcBef>
                <a:spcPts val="600"/>
              </a:spcBef>
              <a:spcAft>
                <a:spcPts val="450"/>
              </a:spcAft>
              <a:buClrTx/>
              <a:buFont typeface="LucidaGrande" charset="0"/>
              <a:buChar char="-"/>
              <a:defRPr sz="1350">
                <a:solidFill>
                  <a:schemeClr val="bg1"/>
                </a:solidFill>
              </a:defRPr>
            </a:lvl2pPr>
            <a:lvl3pPr marL="386944" indent="-128585">
              <a:lnSpc>
                <a:spcPct val="100000"/>
              </a:lnSpc>
              <a:spcBef>
                <a:spcPts val="600"/>
              </a:spcBef>
              <a:spcAft>
                <a:spcPts val="450"/>
              </a:spcAft>
              <a:buClrTx/>
              <a:buFont typeface="LucidaGrande" charset="0"/>
              <a:buChar char="-"/>
              <a:defRPr sz="1200">
                <a:solidFill>
                  <a:schemeClr val="bg1"/>
                </a:solidFill>
              </a:defRPr>
            </a:lvl3pPr>
            <a:lvl4pPr marL="515528" indent="-128585">
              <a:lnSpc>
                <a:spcPct val="100000"/>
              </a:lnSpc>
              <a:spcBef>
                <a:spcPts val="600"/>
              </a:spcBef>
              <a:spcAft>
                <a:spcPts val="450"/>
              </a:spcAft>
              <a:buClrTx/>
              <a:buFont typeface="LucidaGrande" charset="0"/>
              <a:buChar char="-"/>
              <a:defRPr sz="1200">
                <a:solidFill>
                  <a:schemeClr val="bg1"/>
                </a:solidFill>
              </a:defRPr>
            </a:lvl4pPr>
            <a:lvl5pPr marL="644113" indent="-128585">
              <a:lnSpc>
                <a:spcPct val="100000"/>
              </a:lnSpc>
              <a:spcBef>
                <a:spcPts val="600"/>
              </a:spcBef>
              <a:spcAft>
                <a:spcPts val="450"/>
              </a:spcAft>
              <a:buClrTx/>
              <a:buFont typeface="LucidaGrande" charset="0"/>
              <a:buChar cha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8A05C773-255A-FE40-9D96-BB37EB4F0FE7}"/>
              </a:ext>
            </a:extLst>
          </p:cNvPr>
          <p:cNvSpPr>
            <a:spLocks noGrp="1"/>
          </p:cNvSpPr>
          <p:nvPr>
            <p:ph type="body" sz="quarter" idx="19" hasCustomPrompt="1"/>
          </p:nvPr>
        </p:nvSpPr>
        <p:spPr>
          <a:xfrm>
            <a:off x="4711700" y="1371600"/>
            <a:ext cx="3834782" cy="3020117"/>
          </a:xfrm>
        </p:spPr>
        <p:txBody>
          <a:bodyPr>
            <a:normAutofit/>
          </a:bodyPr>
          <a:lstStyle>
            <a:lvl1pPr marL="128585" indent="-128585">
              <a:lnSpc>
                <a:spcPct val="100000"/>
              </a:lnSpc>
              <a:spcBef>
                <a:spcPts val="600"/>
              </a:spcBef>
              <a:spcAft>
                <a:spcPts val="450"/>
              </a:spcAft>
              <a:buClr>
                <a:schemeClr val="tx2">
                  <a:lumMod val="20000"/>
                  <a:lumOff val="80000"/>
                </a:schemeClr>
              </a:buClr>
              <a:buFont typeface="Arial" panose="020B0604020202020204" pitchFamily="34" charset="0"/>
              <a:buChar char="•"/>
              <a:defRPr sz="1500">
                <a:solidFill>
                  <a:schemeClr val="bg1"/>
                </a:solidFill>
              </a:defRPr>
            </a:lvl1pPr>
            <a:lvl2pPr marL="258360" indent="-129776">
              <a:lnSpc>
                <a:spcPct val="100000"/>
              </a:lnSpc>
              <a:spcBef>
                <a:spcPts val="600"/>
              </a:spcBef>
              <a:spcAft>
                <a:spcPts val="450"/>
              </a:spcAft>
              <a:buClrTx/>
              <a:buFont typeface="LucidaGrande" charset="0"/>
              <a:buChar char="-"/>
              <a:defRPr sz="1350">
                <a:solidFill>
                  <a:schemeClr val="bg1"/>
                </a:solidFill>
              </a:defRPr>
            </a:lvl2pPr>
            <a:lvl3pPr marL="386944" indent="-128585">
              <a:lnSpc>
                <a:spcPct val="100000"/>
              </a:lnSpc>
              <a:spcBef>
                <a:spcPts val="600"/>
              </a:spcBef>
              <a:spcAft>
                <a:spcPts val="450"/>
              </a:spcAft>
              <a:buClrTx/>
              <a:buFont typeface="LucidaGrande" charset="0"/>
              <a:buChar char="-"/>
              <a:defRPr sz="1200">
                <a:solidFill>
                  <a:schemeClr val="bg1"/>
                </a:solidFill>
              </a:defRPr>
            </a:lvl3pPr>
            <a:lvl4pPr marL="515528" indent="-128585">
              <a:lnSpc>
                <a:spcPct val="100000"/>
              </a:lnSpc>
              <a:spcBef>
                <a:spcPts val="600"/>
              </a:spcBef>
              <a:spcAft>
                <a:spcPts val="450"/>
              </a:spcAft>
              <a:buClrTx/>
              <a:buFont typeface="LucidaGrande" charset="0"/>
              <a:buChar char="-"/>
              <a:defRPr sz="1200">
                <a:solidFill>
                  <a:schemeClr val="bg1"/>
                </a:solidFill>
              </a:defRPr>
            </a:lvl4pPr>
            <a:lvl5pPr marL="644113" indent="-128585">
              <a:lnSpc>
                <a:spcPct val="100000"/>
              </a:lnSpc>
              <a:spcBef>
                <a:spcPts val="600"/>
              </a:spcBef>
              <a:spcAft>
                <a:spcPts val="450"/>
              </a:spcAft>
              <a:buClrTx/>
              <a:buFont typeface="LucidaGrande" charset="0"/>
              <a:buChar cha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BF91E6C2-850F-824A-8EC3-A5C71255D2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5" y="4582264"/>
            <a:ext cx="1379166" cy="41338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MWF Content Blue - Round Photo">
    <p:bg>
      <p:bgPr>
        <a:solidFill>
          <a:srgbClr val="044C7F"/>
        </a:solidFill>
        <a:effectLst/>
      </p:bgPr>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9" name="Subtitle 2"/>
          <p:cNvSpPr>
            <a:spLocks noGrp="1"/>
          </p:cNvSpPr>
          <p:nvPr>
            <p:ph type="subTitle" idx="1" hasCustomPrompt="1"/>
          </p:nvPr>
        </p:nvSpPr>
        <p:spPr>
          <a:xfrm>
            <a:off x="627435" y="167574"/>
            <a:ext cx="7919047" cy="150971"/>
          </a:xfrm>
        </p:spPr>
        <p:txBody>
          <a:bodyPr anchor="b">
            <a:normAutofit/>
          </a:bodyPr>
          <a:lstStyle>
            <a:lvl1pPr marL="0" indent="0" algn="l">
              <a:lnSpc>
                <a:spcPct val="100000"/>
              </a:lnSpc>
              <a:buNone/>
              <a:defRPr sz="975" b="1" spc="75" baseline="0">
                <a:solidFill>
                  <a:schemeClr val="tx2">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10" name="Picture Placeholder 4"/>
          <p:cNvSpPr>
            <a:spLocks noGrp="1" noChangeAspect="1"/>
          </p:cNvSpPr>
          <p:nvPr>
            <p:ph type="pic" sz="quarter" idx="19"/>
          </p:nvPr>
        </p:nvSpPr>
        <p:spPr>
          <a:xfrm>
            <a:off x="5527713" y="1371599"/>
            <a:ext cx="3018768" cy="3017520"/>
          </a:xfrm>
          <a:prstGeom prst="ellipse">
            <a:avLst/>
          </a:prstGeom>
        </p:spPr>
        <p:txBody>
          <a:bodyPr anchor="ctr"/>
          <a:lstStyle>
            <a:lvl1pPr marL="0" indent="0" algn="ctr">
              <a:buNone/>
              <a:defRPr>
                <a:solidFill>
                  <a:schemeClr val="bg1"/>
                </a:solidFill>
              </a:defRPr>
            </a:lvl1pPr>
          </a:lstStyle>
          <a:p>
            <a:r>
              <a:rPr lang="en-US"/>
              <a:t>Drag picture to placeholder or click icon to add</a:t>
            </a:r>
          </a:p>
        </p:txBody>
      </p:sp>
      <p:sp>
        <p:nvSpPr>
          <p:cNvPr id="16"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bg1"/>
                </a:solidFill>
                <a:effectLst/>
              </a:defRPr>
            </a:lvl1pPr>
          </a:lstStyle>
          <a:p>
            <a:r>
              <a:rPr lang="en-US"/>
              <a:t>Click to edit Master title style</a:t>
            </a:r>
          </a:p>
        </p:txBody>
      </p:sp>
      <p:sp>
        <p:nvSpPr>
          <p:cNvPr id="12" name="Text Placeholder 6">
            <a:extLst>
              <a:ext uri="{FF2B5EF4-FFF2-40B4-BE49-F238E27FC236}">
                <a16:creationId xmlns:a16="http://schemas.microsoft.com/office/drawing/2014/main" id="{565B569C-20CE-0545-AD3B-B40967A48A79}"/>
              </a:ext>
            </a:extLst>
          </p:cNvPr>
          <p:cNvSpPr>
            <a:spLocks noGrp="1"/>
          </p:cNvSpPr>
          <p:nvPr>
            <p:ph type="body" sz="quarter" idx="18" hasCustomPrompt="1"/>
          </p:nvPr>
        </p:nvSpPr>
        <p:spPr>
          <a:xfrm>
            <a:off x="627435" y="1371600"/>
            <a:ext cx="4572717" cy="3020117"/>
          </a:xfrm>
        </p:spPr>
        <p:txBody>
          <a:bodyPr>
            <a:normAutofit/>
          </a:bodyPr>
          <a:lstStyle>
            <a:lvl1pPr marL="128585" indent="-128585">
              <a:lnSpc>
                <a:spcPct val="100000"/>
              </a:lnSpc>
              <a:spcBef>
                <a:spcPts val="600"/>
              </a:spcBef>
              <a:spcAft>
                <a:spcPts val="450"/>
              </a:spcAft>
              <a:buClr>
                <a:schemeClr val="tx2">
                  <a:lumMod val="20000"/>
                  <a:lumOff val="80000"/>
                </a:schemeClr>
              </a:buClr>
              <a:buFont typeface="Arial" panose="020B0604020202020204" pitchFamily="34" charset="0"/>
              <a:buChar char="•"/>
              <a:defRPr sz="1500">
                <a:solidFill>
                  <a:schemeClr val="bg1"/>
                </a:solidFill>
              </a:defRPr>
            </a:lvl1pPr>
            <a:lvl2pPr marL="258360" indent="-129776">
              <a:lnSpc>
                <a:spcPct val="100000"/>
              </a:lnSpc>
              <a:spcBef>
                <a:spcPts val="600"/>
              </a:spcBef>
              <a:spcAft>
                <a:spcPts val="450"/>
              </a:spcAft>
              <a:buClrTx/>
              <a:buFont typeface="LucidaGrande" charset="0"/>
              <a:buChar char="-"/>
              <a:defRPr sz="1350">
                <a:solidFill>
                  <a:schemeClr val="bg1"/>
                </a:solidFill>
              </a:defRPr>
            </a:lvl2pPr>
            <a:lvl3pPr marL="386944" indent="-128585">
              <a:lnSpc>
                <a:spcPct val="100000"/>
              </a:lnSpc>
              <a:spcBef>
                <a:spcPts val="600"/>
              </a:spcBef>
              <a:spcAft>
                <a:spcPts val="450"/>
              </a:spcAft>
              <a:buClrTx/>
              <a:buFont typeface="LucidaGrande" charset="0"/>
              <a:buChar char="-"/>
              <a:defRPr sz="1200">
                <a:solidFill>
                  <a:schemeClr val="bg1"/>
                </a:solidFill>
              </a:defRPr>
            </a:lvl3pPr>
            <a:lvl4pPr marL="515528" indent="-128585">
              <a:lnSpc>
                <a:spcPct val="100000"/>
              </a:lnSpc>
              <a:spcBef>
                <a:spcPts val="600"/>
              </a:spcBef>
              <a:spcAft>
                <a:spcPts val="450"/>
              </a:spcAft>
              <a:buClrTx/>
              <a:buFont typeface="LucidaGrande" charset="0"/>
              <a:buChar char="-"/>
              <a:defRPr sz="1200">
                <a:solidFill>
                  <a:schemeClr val="bg1"/>
                </a:solidFill>
              </a:defRPr>
            </a:lvl4pPr>
            <a:lvl5pPr marL="644113" indent="-128585">
              <a:lnSpc>
                <a:spcPct val="100000"/>
              </a:lnSpc>
              <a:spcBef>
                <a:spcPts val="600"/>
              </a:spcBef>
              <a:spcAft>
                <a:spcPts val="450"/>
              </a:spcAft>
              <a:buClrTx/>
              <a:buFont typeface="LucidaGrande" charset="0"/>
              <a:buChar cha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C2A71F5-D9E4-8F46-827C-3062B851A3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5" y="4582264"/>
            <a:ext cx="1379166" cy="41338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WMF Section 1 - Blue">
    <p:spTree>
      <p:nvGrpSpPr>
        <p:cNvPr id="1" name=""/>
        <p:cNvGrpSpPr/>
        <p:nvPr/>
      </p:nvGrpSpPr>
      <p:grpSpPr>
        <a:xfrm>
          <a:off x="0" y="0"/>
          <a:ext cx="0" cy="0"/>
          <a:chOff x="0" y="0"/>
          <a:chExt cx="0" cy="0"/>
        </a:xfrm>
      </p:grpSpPr>
      <p:sp>
        <p:nvSpPr>
          <p:cNvPr id="2" name="Rectangle 1"/>
          <p:cNvSpPr/>
          <p:nvPr userDrawn="1"/>
        </p:nvSpPr>
        <p:spPr>
          <a:xfrm>
            <a:off x="217055" y="0"/>
            <a:ext cx="8928484" cy="5143500"/>
          </a:xfrm>
          <a:prstGeom prst="rect">
            <a:avLst/>
          </a:prstGeom>
          <a:solidFill>
            <a:srgbClr val="044C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0" y="0"/>
            <a:ext cx="217054" cy="51435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itle 1"/>
          <p:cNvSpPr>
            <a:spLocks noGrp="1"/>
          </p:cNvSpPr>
          <p:nvPr>
            <p:ph type="ctrTitle" hasCustomPrompt="1"/>
          </p:nvPr>
        </p:nvSpPr>
        <p:spPr>
          <a:xfrm>
            <a:off x="627435" y="1469232"/>
            <a:ext cx="7772400" cy="982649"/>
          </a:xfrm>
          <a:effectLst/>
        </p:spPr>
        <p:txBody>
          <a:bodyPr anchor="t">
            <a:normAutofit/>
          </a:bodyPr>
          <a:lstStyle>
            <a:lvl1pPr algn="l">
              <a:lnSpc>
                <a:spcPct val="100000"/>
              </a:lnSpc>
              <a:defRPr sz="2925" b="1" spc="0" baseline="0">
                <a:solidFill>
                  <a:schemeClr val="bg1"/>
                </a:solidFill>
                <a:effectLst/>
              </a:defRPr>
            </a:lvl1pPr>
          </a:lstStyle>
          <a:p>
            <a:r>
              <a:rPr lang="en-US"/>
              <a:t>Click to edit master title style</a:t>
            </a:r>
          </a:p>
        </p:txBody>
      </p:sp>
      <p:sp>
        <p:nvSpPr>
          <p:cNvPr id="44" name="Text Placeholder 43"/>
          <p:cNvSpPr>
            <a:spLocks noGrp="1"/>
          </p:cNvSpPr>
          <p:nvPr>
            <p:ph type="body" sz="quarter" idx="10" hasCustomPrompt="1"/>
          </p:nvPr>
        </p:nvSpPr>
        <p:spPr>
          <a:xfrm>
            <a:off x="627436" y="2453013"/>
            <a:ext cx="7772399" cy="685800"/>
          </a:xfrm>
        </p:spPr>
        <p:txBody>
          <a:bodyPr>
            <a:normAutofit/>
          </a:bodyPr>
          <a:lstStyle>
            <a:lvl1pPr marL="0" indent="0">
              <a:buNone/>
              <a:defRPr sz="1200" spc="0">
                <a:solidFill>
                  <a:schemeClr val="bg1"/>
                </a:solidFill>
              </a:defRPr>
            </a:lvl1pPr>
          </a:lstStyle>
          <a:p>
            <a:pPr lvl="0"/>
            <a:r>
              <a:rPr lang="en-US"/>
              <a:t>Insert sub text</a:t>
            </a:r>
          </a:p>
        </p:txBody>
      </p:sp>
      <p:sp>
        <p:nvSpPr>
          <p:cNvPr id="47"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17" name="Subtitle 2"/>
          <p:cNvSpPr>
            <a:spLocks noGrp="1"/>
          </p:cNvSpPr>
          <p:nvPr>
            <p:ph type="subTitle" idx="1" hasCustomPrompt="1"/>
          </p:nvPr>
        </p:nvSpPr>
        <p:spPr>
          <a:xfrm>
            <a:off x="627435" y="1036151"/>
            <a:ext cx="7772399" cy="370395"/>
          </a:xfrm>
        </p:spPr>
        <p:txBody>
          <a:bodyPr anchor="b">
            <a:normAutofit/>
          </a:bodyPr>
          <a:lstStyle>
            <a:lvl1pPr marL="0" indent="0" algn="l">
              <a:lnSpc>
                <a:spcPct val="100000"/>
              </a:lnSpc>
              <a:buNone/>
              <a:defRPr sz="975" b="1" spc="75" baseline="0">
                <a:solidFill>
                  <a:schemeClr val="tx2">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4" name="Footer Placeholder 3">
            <a:extLst>
              <a:ext uri="{FF2B5EF4-FFF2-40B4-BE49-F238E27FC236}">
                <a16:creationId xmlns:a16="http://schemas.microsoft.com/office/drawing/2014/main" id="{40B1CD73-C278-754B-AA13-C1B1ACA33392}"/>
              </a:ext>
            </a:extLst>
          </p:cNvPr>
          <p:cNvSpPr>
            <a:spLocks noGrp="1"/>
          </p:cNvSpPr>
          <p:nvPr>
            <p:ph type="ftr" sz="quarter" idx="11"/>
          </p:nvPr>
        </p:nvSpPr>
        <p:spPr/>
        <p:txBody>
          <a:bodyPr/>
          <a:lstStyle>
            <a:lvl1pPr>
              <a:defRPr>
                <a:solidFill>
                  <a:schemeClr val="bg1"/>
                </a:solidFill>
              </a:defRPr>
            </a:lvl1pPr>
          </a:lstStyle>
          <a:p>
            <a:r>
              <a:rPr lang="en-US"/>
              <a:t>Meeting Name  |  Meeting Date</a:t>
            </a:r>
          </a:p>
        </p:txBody>
      </p:sp>
      <p:pic>
        <p:nvPicPr>
          <p:cNvPr id="10" name="Picture 9">
            <a:extLst>
              <a:ext uri="{FF2B5EF4-FFF2-40B4-BE49-F238E27FC236}">
                <a16:creationId xmlns:a16="http://schemas.microsoft.com/office/drawing/2014/main" id="{3D89B66F-28E0-6F4E-91AD-F88EA74EB9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4" y="4450800"/>
            <a:ext cx="1379166" cy="413382"/>
          </a:xfrm>
          <a:prstGeom prst="rect">
            <a:avLst/>
          </a:prstGeom>
        </p:spPr>
      </p:pic>
    </p:spTree>
    <p:extLst>
      <p:ext uri="{BB962C8B-B14F-4D97-AF65-F5344CB8AC3E}">
        <p14:creationId xmlns:p14="http://schemas.microsoft.com/office/powerpoint/2010/main" val="1302488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MWF Text White+Blue 2 Columns">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tx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tx2"/>
                </a:solidFill>
                <a:latin typeface="+mn-lt"/>
              </a:rPr>
              <a:pPr algn="r"/>
              <a:t>‹#›</a:t>
            </a:fld>
            <a:endParaRPr lang="en-US" sz="675">
              <a:solidFill>
                <a:schemeClr val="tx2"/>
              </a:solidFill>
              <a:latin typeface="+mn-lt"/>
            </a:endParaRPr>
          </a:p>
        </p:txBody>
      </p:sp>
      <p:sp>
        <p:nvSpPr>
          <p:cNvPr id="16"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8" name="Text Placeholder 6">
            <a:extLst>
              <a:ext uri="{FF2B5EF4-FFF2-40B4-BE49-F238E27FC236}">
                <a16:creationId xmlns:a16="http://schemas.microsoft.com/office/drawing/2014/main" id="{55D4FB74-AF76-8040-8EF1-B28D439BA5F1}"/>
              </a:ext>
            </a:extLst>
          </p:cNvPr>
          <p:cNvSpPr>
            <a:spLocks noGrp="1"/>
          </p:cNvSpPr>
          <p:nvPr>
            <p:ph type="body" sz="quarter" idx="18" hasCustomPrompt="1"/>
          </p:nvPr>
        </p:nvSpPr>
        <p:spPr>
          <a:xfrm>
            <a:off x="627435" y="1371600"/>
            <a:ext cx="7919047" cy="3020117"/>
          </a:xfrm>
        </p:spPr>
        <p:txBody>
          <a:bodyPr>
            <a:normAutofit/>
          </a:bodyPr>
          <a:lstStyle>
            <a:lvl1pPr marL="128585" indent="-128585">
              <a:lnSpc>
                <a:spcPct val="100000"/>
              </a:lnSpc>
              <a:spcBef>
                <a:spcPts val="600"/>
              </a:spcBef>
              <a:spcAft>
                <a:spcPts val="450"/>
              </a:spcAft>
              <a:buClr>
                <a:schemeClr val="tx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4A724F9-CCA9-704B-9269-A6F9665B22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MWF Text White+Blue 2 Columns">
    <p:bg>
      <p:bgRef idx="1001">
        <a:schemeClr val="bg1"/>
      </p:bgRef>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0DEE4AEC-07D0-8D4E-9D43-35F0272605DA}"/>
              </a:ext>
            </a:extLst>
          </p:cNvPr>
          <p:cNvSpPr>
            <a:spLocks noGrp="1"/>
          </p:cNvSpPr>
          <p:nvPr>
            <p:ph type="body" sz="quarter" idx="19" hasCustomPrompt="1"/>
          </p:nvPr>
        </p:nvSpPr>
        <p:spPr>
          <a:xfrm>
            <a:off x="4705365" y="1371600"/>
            <a:ext cx="3834782" cy="3020117"/>
          </a:xfrm>
        </p:spPr>
        <p:txBody>
          <a:bodyPr>
            <a:normAutofit/>
          </a:bodyPr>
          <a:lstStyle>
            <a:lvl1pPr marL="128585" indent="-128585">
              <a:lnSpc>
                <a:spcPct val="100000"/>
              </a:lnSpc>
              <a:spcBef>
                <a:spcPts val="600"/>
              </a:spcBef>
              <a:spcAft>
                <a:spcPts val="450"/>
              </a:spcAft>
              <a:buClr>
                <a:schemeClr val="tx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58A55C3E-CFF0-FE4B-AE4B-E839DE67334A}"/>
              </a:ext>
            </a:extLst>
          </p:cNvPr>
          <p:cNvSpPr>
            <a:spLocks noGrp="1"/>
          </p:cNvSpPr>
          <p:nvPr>
            <p:ph type="body" sz="quarter" idx="18" hasCustomPrompt="1"/>
          </p:nvPr>
        </p:nvSpPr>
        <p:spPr>
          <a:xfrm>
            <a:off x="627436" y="1371600"/>
            <a:ext cx="3834782" cy="3020117"/>
          </a:xfrm>
        </p:spPr>
        <p:txBody>
          <a:bodyPr>
            <a:normAutofit/>
          </a:bodyPr>
          <a:lstStyle>
            <a:lvl1pPr marL="128585" indent="-128585">
              <a:lnSpc>
                <a:spcPct val="100000"/>
              </a:lnSpc>
              <a:spcBef>
                <a:spcPts val="600"/>
              </a:spcBef>
              <a:spcAft>
                <a:spcPts val="450"/>
              </a:spcAft>
              <a:buClr>
                <a:schemeClr val="tx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21"/>
          <p:cNvSpPr/>
          <p:nvPr userDrawn="1"/>
        </p:nvSpPr>
        <p:spPr>
          <a:xfrm>
            <a:off x="0" y="0"/>
            <a:ext cx="217054"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tx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tx2"/>
                </a:solidFill>
                <a:latin typeface="+mn-lt"/>
              </a:rPr>
              <a:pPr algn="r"/>
              <a:t>‹#›</a:t>
            </a:fld>
            <a:endParaRPr lang="en-US" sz="675">
              <a:solidFill>
                <a:schemeClr val="tx2"/>
              </a:solidFill>
              <a:latin typeface="+mn-lt"/>
            </a:endParaRPr>
          </a:p>
        </p:txBody>
      </p:sp>
      <p:sp>
        <p:nvSpPr>
          <p:cNvPr id="16"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pic>
        <p:nvPicPr>
          <p:cNvPr id="12" name="Picture 11">
            <a:extLst>
              <a:ext uri="{FF2B5EF4-FFF2-40B4-BE49-F238E27FC236}">
                <a16:creationId xmlns:a16="http://schemas.microsoft.com/office/drawing/2014/main" id="{228333F1-52FA-EC4D-9798-98711D6EFA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MWF Text White+Blue - Photo Roun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tx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tx2"/>
                </a:solidFill>
                <a:latin typeface="+mn-lt"/>
              </a:rPr>
              <a:pPr algn="r"/>
              <a:t>‹#›</a:t>
            </a:fld>
            <a:endParaRPr lang="en-US" sz="675">
              <a:solidFill>
                <a:schemeClr val="tx2"/>
              </a:solidFill>
              <a:latin typeface="+mn-lt"/>
            </a:endParaRPr>
          </a:p>
        </p:txBody>
      </p:sp>
      <p:sp>
        <p:nvSpPr>
          <p:cNvPr id="11" name="Picture Placeholder 4"/>
          <p:cNvSpPr>
            <a:spLocks noGrp="1" noChangeAspect="1"/>
          </p:cNvSpPr>
          <p:nvPr>
            <p:ph type="pic" sz="quarter" idx="19"/>
          </p:nvPr>
        </p:nvSpPr>
        <p:spPr>
          <a:xfrm>
            <a:off x="5527713" y="1371599"/>
            <a:ext cx="3018768" cy="3020118"/>
          </a:xfrm>
          <a:prstGeom prst="ellipse">
            <a:avLst/>
          </a:prstGeom>
        </p:spPr>
        <p:txBody>
          <a:bodyPr anchor="ctr"/>
          <a:lstStyle>
            <a:lvl1pPr marL="0" indent="0" algn="ctr">
              <a:buNone/>
              <a:defRPr>
                <a:solidFill>
                  <a:schemeClr val="tx2"/>
                </a:solidFill>
              </a:defRPr>
            </a:lvl1pPr>
          </a:lstStyle>
          <a:p>
            <a:r>
              <a:rPr lang="en-US"/>
              <a:t>Drag picture to placeholder or click icon to add</a:t>
            </a:r>
          </a:p>
        </p:txBody>
      </p:sp>
      <p:sp>
        <p:nvSpPr>
          <p:cNvPr id="15"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0" name="Text Placeholder 6">
            <a:extLst>
              <a:ext uri="{FF2B5EF4-FFF2-40B4-BE49-F238E27FC236}">
                <a16:creationId xmlns:a16="http://schemas.microsoft.com/office/drawing/2014/main" id="{E668AD9B-D9B2-4A46-A3AB-BBB5FE4FAF6A}"/>
              </a:ext>
            </a:extLst>
          </p:cNvPr>
          <p:cNvSpPr>
            <a:spLocks noGrp="1"/>
          </p:cNvSpPr>
          <p:nvPr>
            <p:ph type="body" sz="quarter" idx="18" hasCustomPrompt="1"/>
          </p:nvPr>
        </p:nvSpPr>
        <p:spPr>
          <a:xfrm>
            <a:off x="627435" y="1371600"/>
            <a:ext cx="4573739" cy="3020117"/>
          </a:xfrm>
        </p:spPr>
        <p:txBody>
          <a:bodyPr>
            <a:normAutofit/>
          </a:bodyPr>
          <a:lstStyle>
            <a:lvl1pPr marL="128585" indent="-128585">
              <a:lnSpc>
                <a:spcPct val="100000"/>
              </a:lnSpc>
              <a:spcBef>
                <a:spcPts val="600"/>
              </a:spcBef>
              <a:spcAft>
                <a:spcPts val="450"/>
              </a:spcAft>
              <a:buClr>
                <a:schemeClr val="tx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B083C9A-7950-694C-A08E-5705C5074E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MWF Graph - Blu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2"/>
              </a:solidFill>
            </a:endParaRPr>
          </a:p>
        </p:txBody>
      </p:sp>
      <p:sp>
        <p:nvSpPr>
          <p:cNvPr id="57" name="Chart Placeholder 5"/>
          <p:cNvSpPr>
            <a:spLocks noGrp="1"/>
          </p:cNvSpPr>
          <p:nvPr>
            <p:ph type="chart" sz="quarter" idx="19"/>
          </p:nvPr>
        </p:nvSpPr>
        <p:spPr>
          <a:xfrm>
            <a:off x="627434" y="1274692"/>
            <a:ext cx="8091115" cy="3041219"/>
          </a:xfrm>
        </p:spPr>
        <p:txBody>
          <a:bodyPr>
            <a:normAutofit/>
          </a:bodyPr>
          <a:lstStyle>
            <a:lvl1pPr marL="0" indent="0">
              <a:buNone/>
              <a:defRPr sz="1200">
                <a:solidFill>
                  <a:srgbClr val="4C515A"/>
                </a:solidFill>
              </a:defRPr>
            </a:lvl1pPr>
          </a:lstStyle>
          <a:p>
            <a:r>
              <a:rPr lang="en-US"/>
              <a:t>Click icon to add chart</a:t>
            </a:r>
          </a:p>
        </p:txBody>
      </p:sp>
      <p:sp>
        <p:nvSpPr>
          <p:cNvPr id="9" name="Text Placeholder 4"/>
          <p:cNvSpPr>
            <a:spLocks noGrp="1"/>
          </p:cNvSpPr>
          <p:nvPr>
            <p:ph type="body" sz="quarter" idx="21" hasCustomPrompt="1"/>
          </p:nvPr>
        </p:nvSpPr>
        <p:spPr>
          <a:xfrm>
            <a:off x="2913322" y="4499999"/>
            <a:ext cx="5417462" cy="583031"/>
          </a:xfrm>
        </p:spPr>
        <p:txBody>
          <a:bodyPr anchor="ctr">
            <a:normAutofit/>
          </a:bodyPr>
          <a:lstStyle>
            <a:lvl1pPr marL="0" indent="0">
              <a:buNone/>
              <a:defRPr sz="675" spc="0">
                <a:solidFill>
                  <a:srgbClr val="676E7B"/>
                </a:solidFill>
              </a:defRPr>
            </a:lvl1pPr>
          </a:lstStyle>
          <a:p>
            <a:pPr lvl="0"/>
            <a:r>
              <a:rPr lang="en-US"/>
              <a:t>Place graph source here</a:t>
            </a:r>
          </a:p>
        </p:txBody>
      </p:sp>
      <p:sp>
        <p:nvSpPr>
          <p:cNvPr id="13"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tx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15" name="Title 1"/>
          <p:cNvSpPr>
            <a:spLocks noGrp="1"/>
          </p:cNvSpPr>
          <p:nvPr>
            <p:ph type="ctrTitle"/>
          </p:nvPr>
        </p:nvSpPr>
        <p:spPr>
          <a:xfrm>
            <a:off x="627434" y="385916"/>
            <a:ext cx="8091114"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2" name="Slide Number Placeholder 5">
            <a:extLst>
              <a:ext uri="{FF2B5EF4-FFF2-40B4-BE49-F238E27FC236}">
                <a16:creationId xmlns:a16="http://schemas.microsoft.com/office/drawing/2014/main" id="{2EAF74F9-6680-4E44-9405-FB550C397028}"/>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tx2"/>
                </a:solidFill>
                <a:latin typeface="+mn-lt"/>
              </a:rPr>
              <a:pPr algn="r"/>
              <a:t>‹#›</a:t>
            </a:fld>
            <a:endParaRPr lang="en-US" sz="675">
              <a:solidFill>
                <a:schemeClr val="tx2"/>
              </a:solidFill>
              <a:latin typeface="+mn-lt"/>
            </a:endParaRPr>
          </a:p>
        </p:txBody>
      </p:sp>
      <p:pic>
        <p:nvPicPr>
          <p:cNvPr id="10" name="Picture 9">
            <a:extLst>
              <a:ext uri="{FF2B5EF4-FFF2-40B4-BE49-F238E27FC236}">
                <a16:creationId xmlns:a16="http://schemas.microsoft.com/office/drawing/2014/main" id="{5C502BDE-AD64-0045-B817-B6A85C9FA3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extLst>
      <p:ext uri="{BB962C8B-B14F-4D97-AF65-F5344CB8AC3E}">
        <p14:creationId xmlns:p14="http://schemas.microsoft.com/office/powerpoint/2010/main" val="2249687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MWF Table - Blue">
    <p:bg>
      <p:bgPr>
        <a:solidFill>
          <a:schemeClr val="bg1"/>
        </a:solidFill>
        <a:effectLst/>
      </p:bgPr>
    </p:bg>
    <p:spTree>
      <p:nvGrpSpPr>
        <p:cNvPr id="1" name=""/>
        <p:cNvGrpSpPr/>
        <p:nvPr/>
      </p:nvGrpSpPr>
      <p:grpSpPr>
        <a:xfrm>
          <a:off x="0" y="0"/>
          <a:ext cx="0" cy="0"/>
          <a:chOff x="0" y="0"/>
          <a:chExt cx="0" cy="0"/>
        </a:xfrm>
      </p:grpSpPr>
      <p:sp>
        <p:nvSpPr>
          <p:cNvPr id="12" name="Table Placeholder 3"/>
          <p:cNvSpPr>
            <a:spLocks noGrp="1"/>
          </p:cNvSpPr>
          <p:nvPr>
            <p:ph type="tbl" sz="quarter" idx="22"/>
          </p:nvPr>
        </p:nvSpPr>
        <p:spPr>
          <a:xfrm>
            <a:off x="627434" y="1274692"/>
            <a:ext cx="8091115" cy="3041219"/>
          </a:xfrm>
        </p:spPr>
        <p:txBody>
          <a:bodyPr>
            <a:normAutofit/>
          </a:bodyPr>
          <a:lstStyle>
            <a:lvl1pPr marL="0" indent="0">
              <a:buNone/>
              <a:defRPr sz="1200"/>
            </a:lvl1pPr>
          </a:lstStyle>
          <a:p>
            <a:r>
              <a:rPr lang="en-US"/>
              <a:t>Click icon to add table</a:t>
            </a:r>
          </a:p>
        </p:txBody>
      </p:sp>
      <p:sp>
        <p:nvSpPr>
          <p:cNvPr id="3" name="Rectangle 2"/>
          <p:cNvSpPr/>
          <p:nvPr userDrawn="1"/>
        </p:nvSpPr>
        <p:spPr>
          <a:xfrm>
            <a:off x="0" y="0"/>
            <a:ext cx="217054"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2"/>
              </a:solidFill>
            </a:endParaRPr>
          </a:p>
        </p:txBody>
      </p:sp>
      <p:sp>
        <p:nvSpPr>
          <p:cNvPr id="9" name="Text Placeholder 4"/>
          <p:cNvSpPr>
            <a:spLocks noGrp="1"/>
          </p:cNvSpPr>
          <p:nvPr>
            <p:ph type="body" sz="quarter" idx="21" hasCustomPrompt="1"/>
          </p:nvPr>
        </p:nvSpPr>
        <p:spPr>
          <a:xfrm>
            <a:off x="2913322" y="4499999"/>
            <a:ext cx="5417462"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15"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tx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17" name="Title 1"/>
          <p:cNvSpPr>
            <a:spLocks noGrp="1"/>
          </p:cNvSpPr>
          <p:nvPr>
            <p:ph type="ctrTitle"/>
          </p:nvPr>
        </p:nvSpPr>
        <p:spPr>
          <a:xfrm>
            <a:off x="627434" y="385916"/>
            <a:ext cx="8091114"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1" name="Slide Number Placeholder 5">
            <a:extLst>
              <a:ext uri="{FF2B5EF4-FFF2-40B4-BE49-F238E27FC236}">
                <a16:creationId xmlns:a16="http://schemas.microsoft.com/office/drawing/2014/main" id="{320C6883-C36C-4147-9B30-06C1F9F14533}"/>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tx2"/>
                </a:solidFill>
                <a:latin typeface="+mn-lt"/>
              </a:rPr>
              <a:pPr algn="r"/>
              <a:t>‹#›</a:t>
            </a:fld>
            <a:endParaRPr lang="en-US" sz="675">
              <a:solidFill>
                <a:schemeClr val="tx2"/>
              </a:solidFill>
              <a:latin typeface="+mn-lt"/>
            </a:endParaRPr>
          </a:p>
        </p:txBody>
      </p:sp>
      <p:pic>
        <p:nvPicPr>
          <p:cNvPr id="10" name="Picture 9">
            <a:extLst>
              <a:ext uri="{FF2B5EF4-FFF2-40B4-BE49-F238E27FC236}">
                <a16:creationId xmlns:a16="http://schemas.microsoft.com/office/drawing/2014/main" id="{A2975D1A-363E-0249-92CF-8D40FDA5DC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MWF Flowchart - Blue">
    <p:bg>
      <p:bgPr>
        <a:solidFill>
          <a:schemeClr val="bg1"/>
        </a:solidFill>
        <a:effectLst/>
      </p:bgPr>
    </p:bg>
    <p:spTree>
      <p:nvGrpSpPr>
        <p:cNvPr id="1" name=""/>
        <p:cNvGrpSpPr/>
        <p:nvPr/>
      </p:nvGrpSpPr>
      <p:grpSpPr>
        <a:xfrm>
          <a:off x="0" y="0"/>
          <a:ext cx="0" cy="0"/>
          <a:chOff x="0" y="0"/>
          <a:chExt cx="0" cy="0"/>
        </a:xfrm>
      </p:grpSpPr>
      <p:sp>
        <p:nvSpPr>
          <p:cNvPr id="13" name="Arrow: Pentagon 12"/>
          <p:cNvSpPr/>
          <p:nvPr/>
        </p:nvSpPr>
        <p:spPr>
          <a:xfrm>
            <a:off x="627434" y="1336002"/>
            <a:ext cx="1475370" cy="991967"/>
          </a:xfrm>
          <a:prstGeom prst="homePlate">
            <a:avLst>
              <a:gd name="adj" fmla="val 19033"/>
            </a:avLst>
          </a:prstGeom>
          <a:solidFill>
            <a:srgbClr val="9C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Chevron 6"/>
          <p:cNvSpPr/>
          <p:nvPr/>
        </p:nvSpPr>
        <p:spPr>
          <a:xfrm>
            <a:off x="1955601" y="1328858"/>
            <a:ext cx="1493862" cy="999111"/>
          </a:xfrm>
          <a:prstGeom prst="chevron">
            <a:avLst>
              <a:gd name="adj" fmla="val 20758"/>
            </a:avLst>
          </a:prstGeom>
          <a:solidFill>
            <a:srgbClr val="72CECC"/>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5" name="Chevron 6"/>
          <p:cNvSpPr/>
          <p:nvPr/>
        </p:nvSpPr>
        <p:spPr>
          <a:xfrm>
            <a:off x="1953580" y="2327967"/>
            <a:ext cx="1225550" cy="1507407"/>
          </a:xfrm>
          <a:prstGeom prst="chevron">
            <a:avLst>
              <a:gd name="adj" fmla="val 0"/>
            </a:avLst>
          </a:prstGeom>
          <a:solidFill>
            <a:srgbClr val="DFF5F3"/>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6" name="Chevron 6"/>
          <p:cNvSpPr/>
          <p:nvPr/>
        </p:nvSpPr>
        <p:spPr>
          <a:xfrm>
            <a:off x="627434" y="2327967"/>
            <a:ext cx="1222958" cy="1507407"/>
          </a:xfrm>
          <a:prstGeom prst="chevron">
            <a:avLst>
              <a:gd name="adj" fmla="val 0"/>
            </a:avLst>
          </a:prstGeom>
          <a:solidFill>
            <a:srgbClr val="EDF9F8"/>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5" name="Chevron 6"/>
          <p:cNvSpPr/>
          <p:nvPr/>
        </p:nvSpPr>
        <p:spPr>
          <a:xfrm>
            <a:off x="3294323" y="1328858"/>
            <a:ext cx="1493862" cy="999111"/>
          </a:xfrm>
          <a:prstGeom prst="chevron">
            <a:avLst>
              <a:gd name="adj" fmla="val 20758"/>
            </a:avLst>
          </a:prstGeom>
          <a:solidFill>
            <a:srgbClr val="4ABDBC"/>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6" name="Chevron 6"/>
          <p:cNvSpPr/>
          <p:nvPr/>
        </p:nvSpPr>
        <p:spPr>
          <a:xfrm>
            <a:off x="3292302" y="2327967"/>
            <a:ext cx="1225550" cy="1507407"/>
          </a:xfrm>
          <a:prstGeom prst="chevron">
            <a:avLst>
              <a:gd name="adj" fmla="val 0"/>
            </a:avLst>
          </a:prstGeom>
          <a:solidFill>
            <a:srgbClr val="CDEFEC"/>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8" name="Chevron 6"/>
          <p:cNvSpPr/>
          <p:nvPr/>
        </p:nvSpPr>
        <p:spPr>
          <a:xfrm>
            <a:off x="4620232" y="1328858"/>
            <a:ext cx="1493862" cy="999111"/>
          </a:xfrm>
          <a:prstGeom prst="chevron">
            <a:avLst>
              <a:gd name="adj" fmla="val 20758"/>
            </a:avLst>
          </a:prstGeom>
          <a:solidFill>
            <a:srgbClr val="088FEA"/>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9" name="Chevron 6"/>
          <p:cNvSpPr/>
          <p:nvPr/>
        </p:nvSpPr>
        <p:spPr>
          <a:xfrm>
            <a:off x="4618210" y="2327967"/>
            <a:ext cx="1225550" cy="1507407"/>
          </a:xfrm>
          <a:prstGeom prst="chevron">
            <a:avLst>
              <a:gd name="adj" fmla="val 0"/>
            </a:avLst>
          </a:prstGeom>
          <a:solidFill>
            <a:srgbClr val="B6E8E3"/>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3" name="Chevron 6"/>
          <p:cNvSpPr/>
          <p:nvPr/>
        </p:nvSpPr>
        <p:spPr>
          <a:xfrm>
            <a:off x="5945795" y="1328858"/>
            <a:ext cx="1493862" cy="999111"/>
          </a:xfrm>
          <a:prstGeom prst="chevron">
            <a:avLst>
              <a:gd name="adj" fmla="val 20758"/>
            </a:avLst>
          </a:prstGeom>
          <a:solidFill>
            <a:srgbClr val="0676C2"/>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4" name="Chevron 6"/>
          <p:cNvSpPr/>
          <p:nvPr/>
        </p:nvSpPr>
        <p:spPr>
          <a:xfrm>
            <a:off x="5943774" y="2327967"/>
            <a:ext cx="1225550" cy="1507407"/>
          </a:xfrm>
          <a:prstGeom prst="chevron">
            <a:avLst>
              <a:gd name="adj" fmla="val 0"/>
            </a:avLst>
          </a:prstGeom>
          <a:solidFill>
            <a:srgbClr val="9FE1DB"/>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1" name="Chevron 6"/>
          <p:cNvSpPr/>
          <p:nvPr/>
        </p:nvSpPr>
        <p:spPr>
          <a:xfrm>
            <a:off x="7288819" y="1328857"/>
            <a:ext cx="1296219" cy="999707"/>
          </a:xfrm>
          <a:custGeom>
            <a:avLst/>
            <a:gdLst>
              <a:gd name="connsiteX0" fmla="*/ 0 w 1493862"/>
              <a:gd name="connsiteY0" fmla="*/ 0 h 1332148"/>
              <a:gd name="connsiteX1" fmla="*/ 1217335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93535 w 1493862"/>
              <a:gd name="connsiteY3" fmla="*/ 1329767 h 1332148"/>
              <a:gd name="connsiteX4" fmla="*/ 0 w 1493862"/>
              <a:gd name="connsiteY4" fmla="*/ 1332148 h 1332148"/>
              <a:gd name="connsiteX5" fmla="*/ 276527 w 1493862"/>
              <a:gd name="connsiteY5" fmla="*/ 666074 h 1332148"/>
              <a:gd name="connsiteX6" fmla="*/ 0 w 1493862"/>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942"/>
              <a:gd name="connsiteX1" fmla="*/ 1295916 w 1296219"/>
              <a:gd name="connsiteY1" fmla="*/ 0 h 1332942"/>
              <a:gd name="connsiteX2" fmla="*/ 1296219 w 1296219"/>
              <a:gd name="connsiteY2" fmla="*/ 661312 h 1332942"/>
              <a:gd name="connsiteX3" fmla="*/ 1293535 w 1296219"/>
              <a:gd name="connsiteY3" fmla="*/ 1332942 h 1332942"/>
              <a:gd name="connsiteX4" fmla="*/ 0 w 1296219"/>
              <a:gd name="connsiteY4" fmla="*/ 1332148 h 1332942"/>
              <a:gd name="connsiteX5" fmla="*/ 276527 w 1296219"/>
              <a:gd name="connsiteY5" fmla="*/ 666074 h 1332942"/>
              <a:gd name="connsiteX6" fmla="*/ 0 w 1296219"/>
              <a:gd name="connsiteY6" fmla="*/ 0 h 133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19" h="1332942">
                <a:moveTo>
                  <a:pt x="0" y="0"/>
                </a:moveTo>
                <a:lnTo>
                  <a:pt x="1295916" y="0"/>
                </a:lnTo>
                <a:lnTo>
                  <a:pt x="1296219" y="661312"/>
                </a:lnTo>
                <a:cubicBezTo>
                  <a:pt x="1295324" y="884130"/>
                  <a:pt x="1294430" y="1110124"/>
                  <a:pt x="1293535" y="1332942"/>
                </a:cubicBezTo>
                <a:lnTo>
                  <a:pt x="0" y="1332148"/>
                </a:lnTo>
                <a:lnTo>
                  <a:pt x="276527" y="666074"/>
                </a:lnTo>
                <a:lnTo>
                  <a:pt x="0" y="0"/>
                </a:lnTo>
                <a:close/>
              </a:path>
            </a:pathLst>
          </a:custGeom>
          <a:solidFill>
            <a:srgbClr val="044C7F"/>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2" name="Chevron 6"/>
          <p:cNvSpPr/>
          <p:nvPr/>
        </p:nvSpPr>
        <p:spPr>
          <a:xfrm>
            <a:off x="7286797" y="2327967"/>
            <a:ext cx="1296182" cy="1507407"/>
          </a:xfrm>
          <a:prstGeom prst="chevron">
            <a:avLst>
              <a:gd name="adj" fmla="val 0"/>
            </a:avLst>
          </a:prstGeom>
          <a:solidFill>
            <a:srgbClr val="8ADAD2"/>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59" name="Text Placeholder 4"/>
          <p:cNvSpPr>
            <a:spLocks noGrp="1"/>
          </p:cNvSpPr>
          <p:nvPr>
            <p:ph type="body" sz="quarter" idx="21"/>
          </p:nvPr>
        </p:nvSpPr>
        <p:spPr>
          <a:xfrm>
            <a:off x="713160" y="1336002"/>
            <a:ext cx="1312271"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0" name="Text Placeholder 4"/>
          <p:cNvSpPr>
            <a:spLocks noGrp="1"/>
          </p:cNvSpPr>
          <p:nvPr>
            <p:ph type="body" sz="quarter" idx="22"/>
          </p:nvPr>
        </p:nvSpPr>
        <p:spPr>
          <a:xfrm>
            <a:off x="713160"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62" name="Text Placeholder 4"/>
          <p:cNvSpPr>
            <a:spLocks noGrp="1"/>
          </p:cNvSpPr>
          <p:nvPr>
            <p:ph type="body" sz="quarter" idx="23"/>
          </p:nvPr>
        </p:nvSpPr>
        <p:spPr>
          <a:xfrm>
            <a:off x="2293130"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4" name="Text Placeholder 4"/>
          <p:cNvSpPr>
            <a:spLocks noGrp="1"/>
          </p:cNvSpPr>
          <p:nvPr>
            <p:ph type="body" sz="quarter" idx="24" hasCustomPrompt="1"/>
          </p:nvPr>
        </p:nvSpPr>
        <p:spPr>
          <a:xfrm>
            <a:off x="2042306" y="2381974"/>
            <a:ext cx="1132521" cy="1453400"/>
          </a:xfrm>
        </p:spPr>
        <p:txBody>
          <a:bodyPr anchor="t">
            <a:noAutofit/>
          </a:bodyPr>
          <a:lstStyle>
            <a:lvl1pPr marL="0" indent="0">
              <a:buNone/>
              <a:defRPr sz="900">
                <a:solidFill>
                  <a:srgbClr val="4C515A"/>
                </a:solidFill>
              </a:defRPr>
            </a:lvl1pPr>
          </a:lstStyle>
          <a:p>
            <a:pPr lvl="0"/>
            <a:r>
              <a:rPr lang="en-US"/>
              <a:t>Place graph source here</a:t>
            </a:r>
          </a:p>
        </p:txBody>
      </p:sp>
      <p:sp>
        <p:nvSpPr>
          <p:cNvPr id="65" name="Text Placeholder 4"/>
          <p:cNvSpPr>
            <a:spLocks noGrp="1"/>
          </p:cNvSpPr>
          <p:nvPr>
            <p:ph type="body" sz="quarter" idx="25"/>
          </p:nvPr>
        </p:nvSpPr>
        <p:spPr>
          <a:xfrm>
            <a:off x="3643330"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6" name="Text Placeholder 4"/>
          <p:cNvSpPr>
            <a:spLocks noGrp="1"/>
          </p:cNvSpPr>
          <p:nvPr>
            <p:ph type="body" sz="quarter" idx="26" hasCustomPrompt="1"/>
          </p:nvPr>
        </p:nvSpPr>
        <p:spPr>
          <a:xfrm>
            <a:off x="3392506" y="2381974"/>
            <a:ext cx="1108230" cy="1453400"/>
          </a:xfrm>
        </p:spPr>
        <p:txBody>
          <a:bodyPr anchor="t">
            <a:noAutofit/>
          </a:bodyPr>
          <a:lstStyle>
            <a:lvl1pPr marL="0" indent="0">
              <a:buNone/>
              <a:defRPr sz="900">
                <a:solidFill>
                  <a:srgbClr val="4C515A"/>
                </a:solidFill>
              </a:defRPr>
            </a:lvl1pPr>
          </a:lstStyle>
          <a:p>
            <a:pPr lvl="0"/>
            <a:r>
              <a:rPr lang="en-US"/>
              <a:t>Place graph source here</a:t>
            </a:r>
          </a:p>
        </p:txBody>
      </p:sp>
      <p:sp>
        <p:nvSpPr>
          <p:cNvPr id="67" name="Text Placeholder 4"/>
          <p:cNvSpPr>
            <a:spLocks noGrp="1"/>
          </p:cNvSpPr>
          <p:nvPr>
            <p:ph type="body" sz="quarter" idx="27"/>
          </p:nvPr>
        </p:nvSpPr>
        <p:spPr>
          <a:xfrm>
            <a:off x="4947347"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8" name="Text Placeholder 4"/>
          <p:cNvSpPr>
            <a:spLocks noGrp="1"/>
          </p:cNvSpPr>
          <p:nvPr>
            <p:ph type="body" sz="quarter" idx="28"/>
          </p:nvPr>
        </p:nvSpPr>
        <p:spPr>
          <a:xfrm>
            <a:off x="4696524" y="2381974"/>
            <a:ext cx="1147237"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69" name="Text Placeholder 4"/>
          <p:cNvSpPr>
            <a:spLocks noGrp="1"/>
          </p:cNvSpPr>
          <p:nvPr>
            <p:ph type="body" sz="quarter" idx="29"/>
          </p:nvPr>
        </p:nvSpPr>
        <p:spPr>
          <a:xfrm>
            <a:off x="6260096"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70" name="Text Placeholder 4"/>
          <p:cNvSpPr>
            <a:spLocks noGrp="1"/>
          </p:cNvSpPr>
          <p:nvPr>
            <p:ph type="body" sz="quarter" idx="30"/>
          </p:nvPr>
        </p:nvSpPr>
        <p:spPr>
          <a:xfrm>
            <a:off x="6009273"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71" name="Text Placeholder 4"/>
          <p:cNvSpPr>
            <a:spLocks noGrp="1"/>
          </p:cNvSpPr>
          <p:nvPr>
            <p:ph type="body" sz="quarter" idx="31"/>
          </p:nvPr>
        </p:nvSpPr>
        <p:spPr>
          <a:xfrm>
            <a:off x="7625979" y="1336002"/>
            <a:ext cx="957002"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72" name="Text Placeholder 4"/>
          <p:cNvSpPr>
            <a:spLocks noGrp="1"/>
          </p:cNvSpPr>
          <p:nvPr>
            <p:ph type="body" sz="quarter" idx="32"/>
          </p:nvPr>
        </p:nvSpPr>
        <p:spPr>
          <a:xfrm>
            <a:off x="7346580"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34" name="Text Placeholder 4"/>
          <p:cNvSpPr>
            <a:spLocks noGrp="1"/>
          </p:cNvSpPr>
          <p:nvPr>
            <p:ph type="body" sz="quarter" idx="33" hasCustomPrompt="1"/>
          </p:nvPr>
        </p:nvSpPr>
        <p:spPr>
          <a:xfrm>
            <a:off x="2913322" y="4499999"/>
            <a:ext cx="5417462"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31"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tx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36" name="Rectangle 35"/>
          <p:cNvSpPr/>
          <p:nvPr userDrawn="1"/>
        </p:nvSpPr>
        <p:spPr>
          <a:xfrm>
            <a:off x="0" y="1963"/>
            <a:ext cx="217054"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2"/>
              </a:solidFill>
            </a:endParaRPr>
          </a:p>
        </p:txBody>
      </p:sp>
      <p:sp>
        <p:nvSpPr>
          <p:cNvPr id="37"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32" name="Slide Number Placeholder 5">
            <a:extLst>
              <a:ext uri="{FF2B5EF4-FFF2-40B4-BE49-F238E27FC236}">
                <a16:creationId xmlns:a16="http://schemas.microsoft.com/office/drawing/2014/main" id="{6631B1D1-A4AF-5A4F-AA8D-3ED665295FB6}"/>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tx2"/>
                </a:solidFill>
                <a:latin typeface="+mn-lt"/>
              </a:rPr>
              <a:pPr algn="r"/>
              <a:t>‹#›</a:t>
            </a:fld>
            <a:endParaRPr lang="en-US" sz="675">
              <a:solidFill>
                <a:schemeClr val="tx2"/>
              </a:solidFill>
              <a:latin typeface="+mn-lt"/>
            </a:endParaRPr>
          </a:p>
        </p:txBody>
      </p:sp>
      <p:pic>
        <p:nvPicPr>
          <p:cNvPr id="33" name="Picture 32">
            <a:extLst>
              <a:ext uri="{FF2B5EF4-FFF2-40B4-BE49-F238E27FC236}">
                <a16:creationId xmlns:a16="http://schemas.microsoft.com/office/drawing/2014/main" id="{D8CA1BAE-3390-A24A-B354-618F9105F3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MWF Text White+Orange 2 Columns">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accent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2"/>
                </a:solidFill>
                <a:latin typeface="+mn-lt"/>
              </a:rPr>
              <a:pPr algn="r"/>
              <a:t>‹#›</a:t>
            </a:fld>
            <a:endParaRPr lang="en-US" sz="675">
              <a:solidFill>
                <a:schemeClr val="accent2"/>
              </a:solidFill>
              <a:latin typeface="+mn-lt"/>
            </a:endParaRPr>
          </a:p>
        </p:txBody>
      </p:sp>
      <p:sp>
        <p:nvSpPr>
          <p:cNvPr id="10"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8" name="Text Placeholder 6">
            <a:extLst>
              <a:ext uri="{FF2B5EF4-FFF2-40B4-BE49-F238E27FC236}">
                <a16:creationId xmlns:a16="http://schemas.microsoft.com/office/drawing/2014/main" id="{7BDB8BCC-503F-6947-AADB-55DBAB724E70}"/>
              </a:ext>
            </a:extLst>
          </p:cNvPr>
          <p:cNvSpPr>
            <a:spLocks noGrp="1"/>
          </p:cNvSpPr>
          <p:nvPr>
            <p:ph type="body" sz="quarter" idx="18" hasCustomPrompt="1"/>
          </p:nvPr>
        </p:nvSpPr>
        <p:spPr>
          <a:xfrm>
            <a:off x="627435" y="1371600"/>
            <a:ext cx="7919047" cy="3020117"/>
          </a:xfrm>
        </p:spPr>
        <p:txBody>
          <a:bodyPr>
            <a:normAutofit/>
          </a:bodyPr>
          <a:lstStyle>
            <a:lvl1pPr marL="128585" indent="-128585">
              <a:lnSpc>
                <a:spcPct val="100000"/>
              </a:lnSpc>
              <a:spcBef>
                <a:spcPts val="600"/>
              </a:spcBef>
              <a:spcAft>
                <a:spcPts val="450"/>
              </a:spcAft>
              <a:buClr>
                <a:schemeClr val="accent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5372DE5-915D-AC48-A6D8-041459665B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MWF Text White+Orange 2 Columns">
    <p:bg>
      <p:bgRef idx="1001">
        <a:schemeClr val="bg1"/>
      </p:bgRef>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872568E2-A075-0C45-BC59-982A1456C029}"/>
              </a:ext>
            </a:extLst>
          </p:cNvPr>
          <p:cNvSpPr>
            <a:spLocks noGrp="1"/>
          </p:cNvSpPr>
          <p:nvPr>
            <p:ph type="body" sz="quarter" idx="18" hasCustomPrompt="1"/>
          </p:nvPr>
        </p:nvSpPr>
        <p:spPr>
          <a:xfrm>
            <a:off x="627436" y="1371600"/>
            <a:ext cx="3834782" cy="3020117"/>
          </a:xfrm>
        </p:spPr>
        <p:txBody>
          <a:bodyPr>
            <a:normAutofit/>
          </a:bodyPr>
          <a:lstStyle>
            <a:lvl1pPr marL="128585" indent="-128585">
              <a:lnSpc>
                <a:spcPct val="100000"/>
              </a:lnSpc>
              <a:spcBef>
                <a:spcPts val="600"/>
              </a:spcBef>
              <a:spcAft>
                <a:spcPts val="450"/>
              </a:spcAft>
              <a:buClr>
                <a:schemeClr val="accent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21"/>
          <p:cNvSpPr/>
          <p:nvPr userDrawn="1"/>
        </p:nvSpPr>
        <p:spPr>
          <a:xfrm>
            <a:off x="0" y="0"/>
            <a:ext cx="21705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accent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2"/>
                </a:solidFill>
                <a:latin typeface="+mn-lt"/>
              </a:rPr>
              <a:pPr algn="r"/>
              <a:t>‹#›</a:t>
            </a:fld>
            <a:endParaRPr lang="en-US" sz="675">
              <a:solidFill>
                <a:schemeClr val="accent2"/>
              </a:solidFill>
              <a:latin typeface="+mn-lt"/>
            </a:endParaRPr>
          </a:p>
        </p:txBody>
      </p:sp>
      <p:sp>
        <p:nvSpPr>
          <p:cNvPr id="10"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4" name="Text Placeholder 6">
            <a:extLst>
              <a:ext uri="{FF2B5EF4-FFF2-40B4-BE49-F238E27FC236}">
                <a16:creationId xmlns:a16="http://schemas.microsoft.com/office/drawing/2014/main" id="{CA2F40E4-FD31-4047-96F3-EF1A519F5D2A}"/>
              </a:ext>
            </a:extLst>
          </p:cNvPr>
          <p:cNvSpPr>
            <a:spLocks noGrp="1"/>
          </p:cNvSpPr>
          <p:nvPr>
            <p:ph type="body" sz="quarter" idx="19" hasCustomPrompt="1"/>
          </p:nvPr>
        </p:nvSpPr>
        <p:spPr>
          <a:xfrm>
            <a:off x="4711700" y="1371600"/>
            <a:ext cx="3834782" cy="3020117"/>
          </a:xfrm>
        </p:spPr>
        <p:txBody>
          <a:bodyPr>
            <a:normAutofit/>
          </a:bodyPr>
          <a:lstStyle>
            <a:lvl1pPr marL="128585" indent="-128585">
              <a:lnSpc>
                <a:spcPct val="100000"/>
              </a:lnSpc>
              <a:spcBef>
                <a:spcPts val="600"/>
              </a:spcBef>
              <a:spcAft>
                <a:spcPts val="450"/>
              </a:spcAft>
              <a:buClr>
                <a:schemeClr val="accent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3BFCD39-B06E-EE4A-8412-C69DFCEA4E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MWF Text White+Blue">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accent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2"/>
                </a:solidFill>
                <a:latin typeface="+mn-lt"/>
              </a:rPr>
              <a:pPr algn="r"/>
              <a:t>‹#›</a:t>
            </a:fld>
            <a:endParaRPr lang="en-US" sz="675">
              <a:solidFill>
                <a:schemeClr val="accent2"/>
              </a:solidFill>
              <a:latin typeface="+mn-lt"/>
            </a:endParaRPr>
          </a:p>
        </p:txBody>
      </p:sp>
      <p:sp>
        <p:nvSpPr>
          <p:cNvPr id="11" name="Picture Placeholder 4"/>
          <p:cNvSpPr>
            <a:spLocks noGrp="1" noChangeAspect="1"/>
          </p:cNvSpPr>
          <p:nvPr>
            <p:ph type="pic" sz="quarter" idx="19"/>
          </p:nvPr>
        </p:nvSpPr>
        <p:spPr>
          <a:xfrm>
            <a:off x="5531371" y="1371599"/>
            <a:ext cx="3015110" cy="3020118"/>
          </a:xfrm>
          <a:prstGeom prst="ellipse">
            <a:avLst/>
          </a:prstGeom>
        </p:spPr>
        <p:txBody>
          <a:bodyPr anchor="ctr"/>
          <a:lstStyle>
            <a:lvl1pPr marL="0" indent="0" algn="ctr">
              <a:buNone/>
              <a:defRPr>
                <a:solidFill>
                  <a:schemeClr val="accent2"/>
                </a:solidFill>
              </a:defRPr>
            </a:lvl1pPr>
          </a:lstStyle>
          <a:p>
            <a:r>
              <a:rPr lang="en-US"/>
              <a:t>Drag picture to placeholder or click icon to add</a:t>
            </a:r>
          </a:p>
        </p:txBody>
      </p:sp>
      <p:sp>
        <p:nvSpPr>
          <p:cNvPr id="10"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2" name="Text Placeholder 6">
            <a:extLst>
              <a:ext uri="{FF2B5EF4-FFF2-40B4-BE49-F238E27FC236}">
                <a16:creationId xmlns:a16="http://schemas.microsoft.com/office/drawing/2014/main" id="{C61B22E9-ADF0-FE46-B44D-129F5FED456A}"/>
              </a:ext>
            </a:extLst>
          </p:cNvPr>
          <p:cNvSpPr>
            <a:spLocks noGrp="1"/>
          </p:cNvSpPr>
          <p:nvPr>
            <p:ph type="body" sz="quarter" idx="18" hasCustomPrompt="1"/>
          </p:nvPr>
        </p:nvSpPr>
        <p:spPr>
          <a:xfrm>
            <a:off x="627436" y="1371600"/>
            <a:ext cx="4572718" cy="3020117"/>
          </a:xfrm>
        </p:spPr>
        <p:txBody>
          <a:bodyPr>
            <a:normAutofit/>
          </a:bodyPr>
          <a:lstStyle>
            <a:lvl1pPr marL="128585" indent="-128585">
              <a:lnSpc>
                <a:spcPct val="100000"/>
              </a:lnSpc>
              <a:spcBef>
                <a:spcPts val="600"/>
              </a:spcBef>
              <a:spcAft>
                <a:spcPts val="450"/>
              </a:spcAft>
              <a:buClr>
                <a:schemeClr val="accent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FA9A331-EC15-DC4F-A398-673FFBE81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MWF Graph - Orang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859"/>
            <a:ext cx="21705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2"/>
              </a:solidFill>
            </a:endParaRPr>
          </a:p>
        </p:txBody>
      </p:sp>
      <p:sp>
        <p:nvSpPr>
          <p:cNvPr id="57" name="Chart Placeholder 5"/>
          <p:cNvSpPr>
            <a:spLocks noGrp="1"/>
          </p:cNvSpPr>
          <p:nvPr>
            <p:ph type="chart" sz="quarter" idx="19"/>
          </p:nvPr>
        </p:nvSpPr>
        <p:spPr>
          <a:xfrm>
            <a:off x="627434" y="1274692"/>
            <a:ext cx="8091115" cy="3041219"/>
          </a:xfrm>
        </p:spPr>
        <p:txBody>
          <a:bodyPr>
            <a:normAutofit/>
          </a:bodyPr>
          <a:lstStyle>
            <a:lvl1pPr marL="0" indent="0">
              <a:buNone/>
              <a:defRPr sz="1200">
                <a:solidFill>
                  <a:srgbClr val="4C515A"/>
                </a:solidFill>
              </a:defRPr>
            </a:lvl1pPr>
          </a:lstStyle>
          <a:p>
            <a:r>
              <a:rPr lang="en-US"/>
              <a:t>Click icon to add chart</a:t>
            </a:r>
          </a:p>
        </p:txBody>
      </p:sp>
      <p:sp>
        <p:nvSpPr>
          <p:cNvPr id="9" name="Text Placeholder 4"/>
          <p:cNvSpPr>
            <a:spLocks noGrp="1"/>
          </p:cNvSpPr>
          <p:nvPr>
            <p:ph type="body" sz="quarter" idx="21" hasCustomPrompt="1"/>
          </p:nvPr>
        </p:nvSpPr>
        <p:spPr>
          <a:xfrm>
            <a:off x="2913322" y="4499999"/>
            <a:ext cx="5417462"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13"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accent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11" name="Title 1"/>
          <p:cNvSpPr>
            <a:spLocks noGrp="1"/>
          </p:cNvSpPr>
          <p:nvPr>
            <p:ph type="ctrTitle"/>
          </p:nvPr>
        </p:nvSpPr>
        <p:spPr>
          <a:xfrm>
            <a:off x="627434" y="385916"/>
            <a:ext cx="8091114"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4" name="Slide Number Placeholder 5">
            <a:extLst>
              <a:ext uri="{FF2B5EF4-FFF2-40B4-BE49-F238E27FC236}">
                <a16:creationId xmlns:a16="http://schemas.microsoft.com/office/drawing/2014/main" id="{88FDEB04-5BAA-1448-B4B9-1BAF21C3E1B1}"/>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2"/>
                </a:solidFill>
                <a:latin typeface="+mn-lt"/>
              </a:rPr>
              <a:pPr algn="r"/>
              <a:t>‹#›</a:t>
            </a:fld>
            <a:endParaRPr lang="en-US" sz="675">
              <a:solidFill>
                <a:schemeClr val="accent2"/>
              </a:solidFill>
              <a:latin typeface="+mn-lt"/>
            </a:endParaRPr>
          </a:p>
        </p:txBody>
      </p:sp>
      <p:pic>
        <p:nvPicPr>
          <p:cNvPr id="10" name="Picture 9">
            <a:extLst>
              <a:ext uri="{FF2B5EF4-FFF2-40B4-BE49-F238E27FC236}">
                <a16:creationId xmlns:a16="http://schemas.microsoft.com/office/drawing/2014/main" id="{978C5E05-88A4-0848-85F9-34755F7F5A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WMF Section 1 - Orange">
    <p:spTree>
      <p:nvGrpSpPr>
        <p:cNvPr id="1" name=""/>
        <p:cNvGrpSpPr/>
        <p:nvPr/>
      </p:nvGrpSpPr>
      <p:grpSpPr>
        <a:xfrm>
          <a:off x="0" y="0"/>
          <a:ext cx="0" cy="0"/>
          <a:chOff x="0" y="0"/>
          <a:chExt cx="0" cy="0"/>
        </a:xfrm>
      </p:grpSpPr>
      <p:sp>
        <p:nvSpPr>
          <p:cNvPr id="2" name="Rectangle 1"/>
          <p:cNvSpPr/>
          <p:nvPr userDrawn="1"/>
        </p:nvSpPr>
        <p:spPr>
          <a:xfrm>
            <a:off x="217055" y="854"/>
            <a:ext cx="892848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0" y="0"/>
            <a:ext cx="217054" cy="51435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6" name="Subtitle 2"/>
          <p:cNvSpPr>
            <a:spLocks noGrp="1"/>
          </p:cNvSpPr>
          <p:nvPr>
            <p:ph type="subTitle" idx="1" hasCustomPrompt="1"/>
          </p:nvPr>
        </p:nvSpPr>
        <p:spPr>
          <a:xfrm>
            <a:off x="627435" y="1036151"/>
            <a:ext cx="7772399" cy="370395"/>
          </a:xfrm>
        </p:spPr>
        <p:txBody>
          <a:bodyPr anchor="b">
            <a:normAutofit/>
          </a:bodyPr>
          <a:lstStyle>
            <a:lvl1pPr marL="0" indent="0" algn="l">
              <a:lnSpc>
                <a:spcPct val="100000"/>
              </a:lnSpc>
              <a:buNone/>
              <a:defRPr sz="975" b="1" spc="75" baseline="0">
                <a:solidFill>
                  <a:schemeClr val="accent2">
                    <a:lumMod val="20000"/>
                    <a:lumOff val="8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44" name="Text Placeholder 43"/>
          <p:cNvSpPr>
            <a:spLocks noGrp="1"/>
          </p:cNvSpPr>
          <p:nvPr>
            <p:ph type="body" sz="quarter" idx="10" hasCustomPrompt="1"/>
          </p:nvPr>
        </p:nvSpPr>
        <p:spPr>
          <a:xfrm>
            <a:off x="627436" y="2453013"/>
            <a:ext cx="7772399" cy="685800"/>
          </a:xfrm>
        </p:spPr>
        <p:txBody>
          <a:bodyPr>
            <a:normAutofit/>
          </a:bodyPr>
          <a:lstStyle>
            <a:lvl1pPr marL="0" indent="0">
              <a:buNone/>
              <a:defRPr sz="1200" spc="0">
                <a:solidFill>
                  <a:schemeClr val="bg1"/>
                </a:solidFill>
              </a:defRPr>
            </a:lvl1pPr>
          </a:lstStyle>
          <a:p>
            <a:pPr lvl="0"/>
            <a:r>
              <a:rPr lang="en-US"/>
              <a:t>Insert sub text</a:t>
            </a:r>
          </a:p>
        </p:txBody>
      </p:sp>
      <p:sp>
        <p:nvSpPr>
          <p:cNvPr id="10" name="Title 1"/>
          <p:cNvSpPr>
            <a:spLocks noGrp="1"/>
          </p:cNvSpPr>
          <p:nvPr>
            <p:ph type="ctrTitle" hasCustomPrompt="1"/>
          </p:nvPr>
        </p:nvSpPr>
        <p:spPr>
          <a:xfrm>
            <a:off x="627435" y="1469232"/>
            <a:ext cx="7772400" cy="982649"/>
          </a:xfrm>
          <a:effectLst/>
        </p:spPr>
        <p:txBody>
          <a:bodyPr anchor="t">
            <a:normAutofit/>
          </a:bodyPr>
          <a:lstStyle>
            <a:lvl1pPr algn="l">
              <a:lnSpc>
                <a:spcPct val="100000"/>
              </a:lnSpc>
              <a:defRPr sz="2925" b="1" spc="0" baseline="0">
                <a:solidFill>
                  <a:schemeClr val="bg1"/>
                </a:solidFill>
                <a:effectLst/>
              </a:defRPr>
            </a:lvl1pPr>
          </a:lstStyle>
          <a:p>
            <a:r>
              <a:rPr lang="en-US"/>
              <a:t>Click to edit master title style</a:t>
            </a:r>
          </a:p>
        </p:txBody>
      </p:sp>
      <p:sp>
        <p:nvSpPr>
          <p:cNvPr id="11"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4" name="Footer Placeholder 3">
            <a:extLst>
              <a:ext uri="{FF2B5EF4-FFF2-40B4-BE49-F238E27FC236}">
                <a16:creationId xmlns:a16="http://schemas.microsoft.com/office/drawing/2014/main" id="{2D9F3B49-D7A9-E74F-95A5-42E6B56851B6}"/>
              </a:ext>
            </a:extLst>
          </p:cNvPr>
          <p:cNvSpPr>
            <a:spLocks noGrp="1"/>
          </p:cNvSpPr>
          <p:nvPr>
            <p:ph type="ftr" sz="quarter" idx="11"/>
          </p:nvPr>
        </p:nvSpPr>
        <p:spPr/>
        <p:txBody>
          <a:bodyPr/>
          <a:lstStyle>
            <a:lvl1pPr>
              <a:defRPr>
                <a:solidFill>
                  <a:schemeClr val="bg1"/>
                </a:solidFill>
              </a:defRPr>
            </a:lvl1pPr>
          </a:lstStyle>
          <a:p>
            <a:r>
              <a:rPr lang="en-US"/>
              <a:t>Meeting Name  |  Meeting Date</a:t>
            </a:r>
          </a:p>
        </p:txBody>
      </p:sp>
      <p:pic>
        <p:nvPicPr>
          <p:cNvPr id="12" name="Picture 11">
            <a:extLst>
              <a:ext uri="{FF2B5EF4-FFF2-40B4-BE49-F238E27FC236}">
                <a16:creationId xmlns:a16="http://schemas.microsoft.com/office/drawing/2014/main" id="{2C03E08C-6774-E442-9F78-072B96D5C7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4" y="4450800"/>
            <a:ext cx="1379166" cy="41338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MWF Table - Orange">
    <p:bg>
      <p:bgPr>
        <a:solidFill>
          <a:schemeClr val="bg1"/>
        </a:solidFill>
        <a:effectLst/>
      </p:bgPr>
    </p:bg>
    <p:spTree>
      <p:nvGrpSpPr>
        <p:cNvPr id="1" name=""/>
        <p:cNvGrpSpPr/>
        <p:nvPr/>
      </p:nvGrpSpPr>
      <p:grpSpPr>
        <a:xfrm>
          <a:off x="0" y="0"/>
          <a:ext cx="0" cy="0"/>
          <a:chOff x="0" y="0"/>
          <a:chExt cx="0" cy="0"/>
        </a:xfrm>
      </p:grpSpPr>
      <p:sp>
        <p:nvSpPr>
          <p:cNvPr id="12" name="Table Placeholder 3"/>
          <p:cNvSpPr>
            <a:spLocks noGrp="1"/>
          </p:cNvSpPr>
          <p:nvPr>
            <p:ph type="tbl" sz="quarter" idx="22"/>
          </p:nvPr>
        </p:nvSpPr>
        <p:spPr>
          <a:xfrm>
            <a:off x="627434" y="1274692"/>
            <a:ext cx="8091115" cy="3041219"/>
          </a:xfrm>
        </p:spPr>
        <p:txBody>
          <a:bodyPr>
            <a:normAutofit/>
          </a:bodyPr>
          <a:lstStyle>
            <a:lvl1pPr marL="0" indent="0">
              <a:buNone/>
              <a:defRPr sz="1200"/>
            </a:lvl1pPr>
          </a:lstStyle>
          <a:p>
            <a:r>
              <a:rPr lang="en-US"/>
              <a:t>Click icon to add table</a:t>
            </a:r>
          </a:p>
        </p:txBody>
      </p:sp>
      <p:sp>
        <p:nvSpPr>
          <p:cNvPr id="3" name="Rectangle 2"/>
          <p:cNvSpPr/>
          <p:nvPr userDrawn="1"/>
        </p:nvSpPr>
        <p:spPr>
          <a:xfrm>
            <a:off x="0" y="0"/>
            <a:ext cx="21705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2"/>
              </a:solidFill>
            </a:endParaRPr>
          </a:p>
        </p:txBody>
      </p:sp>
      <p:sp>
        <p:nvSpPr>
          <p:cNvPr id="9" name="Text Placeholder 4"/>
          <p:cNvSpPr>
            <a:spLocks noGrp="1"/>
          </p:cNvSpPr>
          <p:nvPr>
            <p:ph type="body" sz="quarter" idx="21" hasCustomPrompt="1"/>
          </p:nvPr>
        </p:nvSpPr>
        <p:spPr>
          <a:xfrm>
            <a:off x="2913322" y="4499999"/>
            <a:ext cx="5417462"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15"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accent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11" name="Title 1"/>
          <p:cNvSpPr>
            <a:spLocks noGrp="1"/>
          </p:cNvSpPr>
          <p:nvPr>
            <p:ph type="ctrTitle"/>
          </p:nvPr>
        </p:nvSpPr>
        <p:spPr>
          <a:xfrm>
            <a:off x="627434" y="385916"/>
            <a:ext cx="8091114"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3" name="Slide Number Placeholder 5">
            <a:extLst>
              <a:ext uri="{FF2B5EF4-FFF2-40B4-BE49-F238E27FC236}">
                <a16:creationId xmlns:a16="http://schemas.microsoft.com/office/drawing/2014/main" id="{6DB3ED2D-CF81-0649-819D-E2DE24E6B515}"/>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2"/>
                </a:solidFill>
                <a:latin typeface="+mn-lt"/>
              </a:rPr>
              <a:pPr algn="r"/>
              <a:t>‹#›</a:t>
            </a:fld>
            <a:endParaRPr lang="en-US" sz="675">
              <a:solidFill>
                <a:schemeClr val="accent2"/>
              </a:solidFill>
              <a:latin typeface="+mn-lt"/>
            </a:endParaRPr>
          </a:p>
        </p:txBody>
      </p:sp>
      <p:pic>
        <p:nvPicPr>
          <p:cNvPr id="10" name="Picture 9">
            <a:extLst>
              <a:ext uri="{FF2B5EF4-FFF2-40B4-BE49-F238E27FC236}">
                <a16:creationId xmlns:a16="http://schemas.microsoft.com/office/drawing/2014/main" id="{DF5EB4DD-DEEF-5948-A845-5A4715FDFB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rt Art Layout: 02">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Arrow: Pentagon 12"/>
          <p:cNvSpPr/>
          <p:nvPr/>
        </p:nvSpPr>
        <p:spPr>
          <a:xfrm>
            <a:off x="627434" y="1336002"/>
            <a:ext cx="1475370" cy="991967"/>
          </a:xfrm>
          <a:prstGeom prst="homePlate">
            <a:avLst>
              <a:gd name="adj" fmla="val 1903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Chevron 6"/>
          <p:cNvSpPr/>
          <p:nvPr/>
        </p:nvSpPr>
        <p:spPr>
          <a:xfrm>
            <a:off x="1955601" y="1328858"/>
            <a:ext cx="1493862" cy="999111"/>
          </a:xfrm>
          <a:prstGeom prst="chevron">
            <a:avLst>
              <a:gd name="adj" fmla="val 20758"/>
            </a:avLst>
          </a:prstGeom>
          <a:solidFill>
            <a:schemeClr val="accent2">
              <a:lumMod val="60000"/>
              <a:lumOff val="4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5" name="Chevron 6"/>
          <p:cNvSpPr/>
          <p:nvPr/>
        </p:nvSpPr>
        <p:spPr>
          <a:xfrm>
            <a:off x="1953580" y="2327967"/>
            <a:ext cx="1225550" cy="1507407"/>
          </a:xfrm>
          <a:prstGeom prst="chevron">
            <a:avLst>
              <a:gd name="adj" fmla="val 0"/>
            </a:avLst>
          </a:prstGeom>
          <a:solidFill>
            <a:schemeClr val="accent2">
              <a:lumMod val="20000"/>
              <a:lumOff val="8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6" name="Chevron 6"/>
          <p:cNvSpPr/>
          <p:nvPr/>
        </p:nvSpPr>
        <p:spPr>
          <a:xfrm>
            <a:off x="627434" y="2327967"/>
            <a:ext cx="1222958" cy="1507407"/>
          </a:xfrm>
          <a:prstGeom prst="chevron">
            <a:avLst>
              <a:gd name="adj" fmla="val 0"/>
            </a:avLst>
          </a:prstGeom>
          <a:solidFill>
            <a:schemeClr val="accent2">
              <a:lumMod val="20000"/>
              <a:lumOff val="80000"/>
              <a:alpha val="5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5" name="Chevron 6"/>
          <p:cNvSpPr/>
          <p:nvPr/>
        </p:nvSpPr>
        <p:spPr>
          <a:xfrm>
            <a:off x="3294323" y="1328858"/>
            <a:ext cx="1493862" cy="999111"/>
          </a:xfrm>
          <a:prstGeom prst="chevron">
            <a:avLst>
              <a:gd name="adj" fmla="val 20758"/>
            </a:avLst>
          </a:prstGeom>
          <a:solidFill>
            <a:schemeClr val="accent2">
              <a:alpha val="8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6" name="Chevron 6"/>
          <p:cNvSpPr/>
          <p:nvPr/>
        </p:nvSpPr>
        <p:spPr>
          <a:xfrm>
            <a:off x="3292302" y="2327967"/>
            <a:ext cx="1225550" cy="1507407"/>
          </a:xfrm>
          <a:prstGeom prst="chevron">
            <a:avLst>
              <a:gd name="adj" fmla="val 0"/>
            </a:avLst>
          </a:prstGeom>
          <a:solidFill>
            <a:schemeClr val="accent2">
              <a:lumMod val="40000"/>
              <a:lumOff val="60000"/>
              <a:alpha val="7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8" name="Chevron 6"/>
          <p:cNvSpPr/>
          <p:nvPr/>
        </p:nvSpPr>
        <p:spPr>
          <a:xfrm>
            <a:off x="4620232" y="1328858"/>
            <a:ext cx="1493862" cy="999111"/>
          </a:xfrm>
          <a:prstGeom prst="chevron">
            <a:avLst>
              <a:gd name="adj" fmla="val 20758"/>
            </a:avLst>
          </a:prstGeom>
          <a:solidFill>
            <a:schemeClr val="accent2"/>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9" name="Chevron 6"/>
          <p:cNvSpPr/>
          <p:nvPr/>
        </p:nvSpPr>
        <p:spPr>
          <a:xfrm>
            <a:off x="4618210" y="2327967"/>
            <a:ext cx="1225550" cy="1507407"/>
          </a:xfrm>
          <a:prstGeom prst="chevron">
            <a:avLst>
              <a:gd name="adj" fmla="val 0"/>
            </a:avLst>
          </a:prstGeom>
          <a:solidFill>
            <a:schemeClr val="accent2">
              <a:lumMod val="40000"/>
              <a:lumOff val="6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3" name="Chevron 6"/>
          <p:cNvSpPr/>
          <p:nvPr/>
        </p:nvSpPr>
        <p:spPr>
          <a:xfrm>
            <a:off x="5945795" y="1328858"/>
            <a:ext cx="1493862" cy="999111"/>
          </a:xfrm>
          <a:prstGeom prst="chevron">
            <a:avLst>
              <a:gd name="adj" fmla="val 20758"/>
            </a:avLst>
          </a:prstGeom>
          <a:solidFill>
            <a:schemeClr val="accent2">
              <a:lumMod val="75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4" name="Chevron 6"/>
          <p:cNvSpPr/>
          <p:nvPr/>
        </p:nvSpPr>
        <p:spPr>
          <a:xfrm>
            <a:off x="5943774" y="2327967"/>
            <a:ext cx="1225550" cy="1507407"/>
          </a:xfrm>
          <a:prstGeom prst="chevron">
            <a:avLst>
              <a:gd name="adj" fmla="val 0"/>
            </a:avLst>
          </a:prstGeom>
          <a:solidFill>
            <a:schemeClr val="accent2">
              <a:alpha val="5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1" name="Chevron 6"/>
          <p:cNvSpPr/>
          <p:nvPr/>
        </p:nvSpPr>
        <p:spPr>
          <a:xfrm>
            <a:off x="7288819" y="1328857"/>
            <a:ext cx="1296219" cy="999707"/>
          </a:xfrm>
          <a:custGeom>
            <a:avLst/>
            <a:gdLst>
              <a:gd name="connsiteX0" fmla="*/ 0 w 1493862"/>
              <a:gd name="connsiteY0" fmla="*/ 0 h 1332148"/>
              <a:gd name="connsiteX1" fmla="*/ 1217335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93535 w 1493862"/>
              <a:gd name="connsiteY3" fmla="*/ 1329767 h 1332148"/>
              <a:gd name="connsiteX4" fmla="*/ 0 w 1493862"/>
              <a:gd name="connsiteY4" fmla="*/ 1332148 h 1332148"/>
              <a:gd name="connsiteX5" fmla="*/ 276527 w 1493862"/>
              <a:gd name="connsiteY5" fmla="*/ 666074 h 1332148"/>
              <a:gd name="connsiteX6" fmla="*/ 0 w 1493862"/>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942"/>
              <a:gd name="connsiteX1" fmla="*/ 1295916 w 1296219"/>
              <a:gd name="connsiteY1" fmla="*/ 0 h 1332942"/>
              <a:gd name="connsiteX2" fmla="*/ 1296219 w 1296219"/>
              <a:gd name="connsiteY2" fmla="*/ 661312 h 1332942"/>
              <a:gd name="connsiteX3" fmla="*/ 1293535 w 1296219"/>
              <a:gd name="connsiteY3" fmla="*/ 1332942 h 1332942"/>
              <a:gd name="connsiteX4" fmla="*/ 0 w 1296219"/>
              <a:gd name="connsiteY4" fmla="*/ 1332148 h 1332942"/>
              <a:gd name="connsiteX5" fmla="*/ 276527 w 1296219"/>
              <a:gd name="connsiteY5" fmla="*/ 666074 h 1332942"/>
              <a:gd name="connsiteX6" fmla="*/ 0 w 1296219"/>
              <a:gd name="connsiteY6" fmla="*/ 0 h 133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19" h="1332942">
                <a:moveTo>
                  <a:pt x="0" y="0"/>
                </a:moveTo>
                <a:lnTo>
                  <a:pt x="1295916" y="0"/>
                </a:lnTo>
                <a:lnTo>
                  <a:pt x="1296219" y="661312"/>
                </a:lnTo>
                <a:cubicBezTo>
                  <a:pt x="1295324" y="884130"/>
                  <a:pt x="1294430" y="1110124"/>
                  <a:pt x="1293535" y="1332942"/>
                </a:cubicBezTo>
                <a:lnTo>
                  <a:pt x="0" y="1332148"/>
                </a:lnTo>
                <a:lnTo>
                  <a:pt x="276527" y="666074"/>
                </a:lnTo>
                <a:lnTo>
                  <a:pt x="0" y="0"/>
                </a:lnTo>
                <a:close/>
              </a:path>
            </a:pathLst>
          </a:custGeom>
          <a:solidFill>
            <a:schemeClr val="accent2">
              <a:lumMod val="5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2" name="Chevron 6"/>
          <p:cNvSpPr/>
          <p:nvPr/>
        </p:nvSpPr>
        <p:spPr>
          <a:xfrm>
            <a:off x="7286797" y="2327967"/>
            <a:ext cx="1296182" cy="1507407"/>
          </a:xfrm>
          <a:prstGeom prst="chevron">
            <a:avLst>
              <a:gd name="adj" fmla="val 0"/>
            </a:avLst>
          </a:prstGeom>
          <a:solidFill>
            <a:schemeClr val="accent2">
              <a:alpha val="70000"/>
            </a:schemeClr>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59" name="Text Placeholder 4"/>
          <p:cNvSpPr>
            <a:spLocks noGrp="1"/>
          </p:cNvSpPr>
          <p:nvPr>
            <p:ph type="body" sz="quarter" idx="21"/>
          </p:nvPr>
        </p:nvSpPr>
        <p:spPr>
          <a:xfrm>
            <a:off x="713160" y="1336002"/>
            <a:ext cx="1312271"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0" name="Text Placeholder 4"/>
          <p:cNvSpPr>
            <a:spLocks noGrp="1"/>
          </p:cNvSpPr>
          <p:nvPr>
            <p:ph type="body" sz="quarter" idx="22"/>
          </p:nvPr>
        </p:nvSpPr>
        <p:spPr>
          <a:xfrm>
            <a:off x="713160"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62" name="Text Placeholder 4"/>
          <p:cNvSpPr>
            <a:spLocks noGrp="1"/>
          </p:cNvSpPr>
          <p:nvPr>
            <p:ph type="body" sz="quarter" idx="23"/>
          </p:nvPr>
        </p:nvSpPr>
        <p:spPr>
          <a:xfrm>
            <a:off x="2293130"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4" name="Text Placeholder 4"/>
          <p:cNvSpPr>
            <a:spLocks noGrp="1"/>
          </p:cNvSpPr>
          <p:nvPr>
            <p:ph type="body" sz="quarter" idx="24" hasCustomPrompt="1"/>
          </p:nvPr>
        </p:nvSpPr>
        <p:spPr>
          <a:xfrm>
            <a:off x="2042306" y="2381974"/>
            <a:ext cx="1132521" cy="1453400"/>
          </a:xfrm>
        </p:spPr>
        <p:txBody>
          <a:bodyPr anchor="t">
            <a:noAutofit/>
          </a:bodyPr>
          <a:lstStyle>
            <a:lvl1pPr marL="0" indent="0">
              <a:buNone/>
              <a:defRPr sz="900">
                <a:solidFill>
                  <a:srgbClr val="4C515A"/>
                </a:solidFill>
              </a:defRPr>
            </a:lvl1pPr>
          </a:lstStyle>
          <a:p>
            <a:pPr lvl="0"/>
            <a:r>
              <a:rPr lang="en-US"/>
              <a:t>Place graph source here</a:t>
            </a:r>
          </a:p>
        </p:txBody>
      </p:sp>
      <p:sp>
        <p:nvSpPr>
          <p:cNvPr id="65" name="Text Placeholder 4"/>
          <p:cNvSpPr>
            <a:spLocks noGrp="1"/>
          </p:cNvSpPr>
          <p:nvPr>
            <p:ph type="body" sz="quarter" idx="25"/>
          </p:nvPr>
        </p:nvSpPr>
        <p:spPr>
          <a:xfrm>
            <a:off x="3643330"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6" name="Text Placeholder 4"/>
          <p:cNvSpPr>
            <a:spLocks noGrp="1"/>
          </p:cNvSpPr>
          <p:nvPr>
            <p:ph type="body" sz="quarter" idx="26" hasCustomPrompt="1"/>
          </p:nvPr>
        </p:nvSpPr>
        <p:spPr>
          <a:xfrm>
            <a:off x="3392506" y="2381974"/>
            <a:ext cx="1108230" cy="1453400"/>
          </a:xfrm>
        </p:spPr>
        <p:txBody>
          <a:bodyPr anchor="t">
            <a:noAutofit/>
          </a:bodyPr>
          <a:lstStyle>
            <a:lvl1pPr marL="0" indent="0">
              <a:buNone/>
              <a:defRPr sz="900">
                <a:solidFill>
                  <a:srgbClr val="4C515A"/>
                </a:solidFill>
              </a:defRPr>
            </a:lvl1pPr>
          </a:lstStyle>
          <a:p>
            <a:pPr lvl="0"/>
            <a:r>
              <a:rPr lang="en-US"/>
              <a:t>Place graph source here</a:t>
            </a:r>
          </a:p>
        </p:txBody>
      </p:sp>
      <p:sp>
        <p:nvSpPr>
          <p:cNvPr id="67" name="Text Placeholder 4"/>
          <p:cNvSpPr>
            <a:spLocks noGrp="1"/>
          </p:cNvSpPr>
          <p:nvPr>
            <p:ph type="body" sz="quarter" idx="27"/>
          </p:nvPr>
        </p:nvSpPr>
        <p:spPr>
          <a:xfrm>
            <a:off x="4947347"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8" name="Text Placeholder 4"/>
          <p:cNvSpPr>
            <a:spLocks noGrp="1"/>
          </p:cNvSpPr>
          <p:nvPr>
            <p:ph type="body" sz="quarter" idx="28"/>
          </p:nvPr>
        </p:nvSpPr>
        <p:spPr>
          <a:xfrm>
            <a:off x="4696524" y="2381974"/>
            <a:ext cx="1147237"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69" name="Text Placeholder 4"/>
          <p:cNvSpPr>
            <a:spLocks noGrp="1"/>
          </p:cNvSpPr>
          <p:nvPr>
            <p:ph type="body" sz="quarter" idx="29"/>
          </p:nvPr>
        </p:nvSpPr>
        <p:spPr>
          <a:xfrm>
            <a:off x="6260096"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70" name="Text Placeholder 4"/>
          <p:cNvSpPr>
            <a:spLocks noGrp="1"/>
          </p:cNvSpPr>
          <p:nvPr>
            <p:ph type="body" sz="quarter" idx="30"/>
          </p:nvPr>
        </p:nvSpPr>
        <p:spPr>
          <a:xfrm>
            <a:off x="6009273"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71" name="Text Placeholder 4"/>
          <p:cNvSpPr>
            <a:spLocks noGrp="1"/>
          </p:cNvSpPr>
          <p:nvPr>
            <p:ph type="body" sz="quarter" idx="31"/>
          </p:nvPr>
        </p:nvSpPr>
        <p:spPr>
          <a:xfrm>
            <a:off x="7625979" y="1336002"/>
            <a:ext cx="957002"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72" name="Text Placeholder 4"/>
          <p:cNvSpPr>
            <a:spLocks noGrp="1"/>
          </p:cNvSpPr>
          <p:nvPr>
            <p:ph type="body" sz="quarter" idx="32"/>
          </p:nvPr>
        </p:nvSpPr>
        <p:spPr>
          <a:xfrm>
            <a:off x="7346580"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34" name="Text Placeholder 4"/>
          <p:cNvSpPr>
            <a:spLocks noGrp="1"/>
          </p:cNvSpPr>
          <p:nvPr>
            <p:ph type="body" sz="quarter" idx="33" hasCustomPrompt="1"/>
          </p:nvPr>
        </p:nvSpPr>
        <p:spPr>
          <a:xfrm>
            <a:off x="2913322" y="4499999"/>
            <a:ext cx="5416640"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31"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accent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37"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32" name="Slide Number Placeholder 5">
            <a:extLst>
              <a:ext uri="{FF2B5EF4-FFF2-40B4-BE49-F238E27FC236}">
                <a16:creationId xmlns:a16="http://schemas.microsoft.com/office/drawing/2014/main" id="{3ABC61E2-ACC7-2B43-B926-61CC3FDC380A}"/>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2"/>
                </a:solidFill>
                <a:latin typeface="+mn-lt"/>
              </a:rPr>
              <a:pPr algn="r"/>
              <a:t>‹#›</a:t>
            </a:fld>
            <a:endParaRPr lang="en-US" sz="675">
              <a:solidFill>
                <a:schemeClr val="accent2"/>
              </a:solidFill>
              <a:latin typeface="+mn-lt"/>
            </a:endParaRPr>
          </a:p>
        </p:txBody>
      </p:sp>
      <p:pic>
        <p:nvPicPr>
          <p:cNvPr id="33" name="Picture 32">
            <a:extLst>
              <a:ext uri="{FF2B5EF4-FFF2-40B4-BE49-F238E27FC236}">
                <a16:creationId xmlns:a16="http://schemas.microsoft.com/office/drawing/2014/main" id="{384AF947-526E-414B-BEA6-05B92DFD36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extLst>
      <p:ext uri="{BB962C8B-B14F-4D97-AF65-F5344CB8AC3E}">
        <p14:creationId xmlns:p14="http://schemas.microsoft.com/office/powerpoint/2010/main" val="61870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Layout: 02">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2"/>
                </a:solidFill>
                <a:latin typeface="+mn-lt"/>
              </a:rPr>
              <a:pPr algn="r"/>
              <a:t>‹#›</a:t>
            </a:fld>
            <a:endParaRPr lang="en-US" sz="675">
              <a:solidFill>
                <a:schemeClr val="bg2"/>
              </a:solidFill>
              <a:latin typeface="+mn-lt"/>
            </a:endParaRPr>
          </a:p>
        </p:txBody>
      </p:sp>
      <p:sp>
        <p:nvSpPr>
          <p:cNvPr id="12"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bg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15" name="Text Placeholder 6"/>
          <p:cNvSpPr>
            <a:spLocks noGrp="1"/>
          </p:cNvSpPr>
          <p:nvPr>
            <p:ph type="body" sz="quarter" idx="16" hasCustomPrompt="1"/>
          </p:nvPr>
        </p:nvSpPr>
        <p:spPr>
          <a:xfrm>
            <a:off x="627435" y="1371600"/>
            <a:ext cx="7919047" cy="3020117"/>
          </a:xfrm>
        </p:spPr>
        <p:txBody>
          <a:bodyPr>
            <a:normAutofit/>
          </a:bodyPr>
          <a:lstStyle>
            <a:lvl1pPr marL="128585" indent="-128585">
              <a:lnSpc>
                <a:spcPct val="100000"/>
              </a:lnSpc>
              <a:spcBef>
                <a:spcPts val="600"/>
              </a:spcBef>
              <a:spcAft>
                <a:spcPts val="450"/>
              </a:spcAft>
              <a:buClr>
                <a:schemeClr val="bg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pic>
        <p:nvPicPr>
          <p:cNvPr id="8" name="Picture 7">
            <a:extLst>
              <a:ext uri="{FF2B5EF4-FFF2-40B4-BE49-F238E27FC236}">
                <a16:creationId xmlns:a16="http://schemas.microsoft.com/office/drawing/2014/main" id="{3EFAEDBD-E49F-9F4E-AD30-C0A15E676E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MWF Text White+Blue">
    <p:bg>
      <p:bgRef idx="1001">
        <a:schemeClr val="bg1"/>
      </p:bgRef>
    </p:bg>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0373C16E-4672-1740-A5BB-D8A8ED8EAAFF}"/>
              </a:ext>
            </a:extLst>
          </p:cNvPr>
          <p:cNvSpPr>
            <a:spLocks noGrp="1"/>
          </p:cNvSpPr>
          <p:nvPr>
            <p:ph type="body" sz="quarter" idx="18" hasCustomPrompt="1"/>
          </p:nvPr>
        </p:nvSpPr>
        <p:spPr>
          <a:xfrm>
            <a:off x="627436" y="1371600"/>
            <a:ext cx="3834782" cy="3020117"/>
          </a:xfrm>
        </p:spPr>
        <p:txBody>
          <a:bodyPr>
            <a:normAutofit/>
          </a:bodyPr>
          <a:lstStyle>
            <a:lvl1pPr marL="128585" indent="-128585">
              <a:lnSpc>
                <a:spcPct val="100000"/>
              </a:lnSpc>
              <a:spcBef>
                <a:spcPts val="600"/>
              </a:spcBef>
              <a:spcAft>
                <a:spcPts val="450"/>
              </a:spcAft>
              <a:buClr>
                <a:schemeClr val="bg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21"/>
          <p:cNvSpPr/>
          <p:nvPr userDrawn="1"/>
        </p:nvSpPr>
        <p:spPr>
          <a:xfrm>
            <a:off x="0" y="0"/>
            <a:ext cx="21705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bg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2"/>
                </a:solidFill>
                <a:latin typeface="+mn-lt"/>
              </a:rPr>
              <a:pPr algn="r"/>
              <a:t>‹#›</a:t>
            </a:fld>
            <a:endParaRPr lang="en-US" sz="675">
              <a:solidFill>
                <a:schemeClr val="bg2"/>
              </a:solidFill>
              <a:latin typeface="+mn-lt"/>
            </a:endParaRPr>
          </a:p>
        </p:txBody>
      </p:sp>
      <p:sp>
        <p:nvSpPr>
          <p:cNvPr id="12" name="Text Placeholder 6"/>
          <p:cNvSpPr>
            <a:spLocks noGrp="1"/>
          </p:cNvSpPr>
          <p:nvPr>
            <p:ph type="body" sz="quarter" idx="17" hasCustomPrompt="1"/>
          </p:nvPr>
        </p:nvSpPr>
        <p:spPr>
          <a:xfrm>
            <a:off x="4711699" y="1371600"/>
            <a:ext cx="3834782" cy="3020117"/>
          </a:xfrm>
        </p:spPr>
        <p:txBody>
          <a:bodyPr>
            <a:normAutofit/>
          </a:bodyPr>
          <a:lstStyle>
            <a:lvl1pPr marL="128585" indent="-128585">
              <a:lnSpc>
                <a:spcPct val="100000"/>
              </a:lnSpc>
              <a:spcBef>
                <a:spcPts val="600"/>
              </a:spcBef>
              <a:spcAft>
                <a:spcPts val="450"/>
              </a:spcAft>
              <a:buClr>
                <a:schemeClr val="bg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
                <a:schemeClr val="tx1"/>
              </a:buClr>
              <a:buFont typeface="System Font Regular"/>
              <a:buChar char="−"/>
              <a:defRPr sz="1350">
                <a:solidFill>
                  <a:schemeClr val="tx1"/>
                </a:solidFill>
              </a:defRPr>
            </a:lvl2pPr>
            <a:lvl3pPr marL="386944" indent="-128585">
              <a:lnSpc>
                <a:spcPct val="100000"/>
              </a:lnSpc>
              <a:spcBef>
                <a:spcPts val="600"/>
              </a:spcBef>
              <a:spcAft>
                <a:spcPts val="450"/>
              </a:spcAft>
              <a:buClr>
                <a:schemeClr val="tx1"/>
              </a:buClr>
              <a:buFont typeface="System Font Regular"/>
              <a:buChar char="−"/>
              <a:defRPr sz="1200">
                <a:solidFill>
                  <a:schemeClr val="tx1"/>
                </a:solidFill>
              </a:defRPr>
            </a:lvl3pPr>
            <a:lvl4pPr marL="515528" indent="-128585">
              <a:lnSpc>
                <a:spcPct val="100000"/>
              </a:lnSpc>
              <a:spcBef>
                <a:spcPts val="600"/>
              </a:spcBef>
              <a:spcAft>
                <a:spcPts val="450"/>
              </a:spcAft>
              <a:buClr>
                <a:schemeClr val="tx1"/>
              </a:buClr>
              <a:buFont typeface="System Font Regular"/>
              <a:buChar char="−"/>
              <a:defRPr sz="1200">
                <a:solidFill>
                  <a:schemeClr val="tx1"/>
                </a:solidFill>
              </a:defRPr>
            </a:lvl4pPr>
            <a:lvl5pPr marL="644113" indent="-128585">
              <a:lnSpc>
                <a:spcPct val="100000"/>
              </a:lnSpc>
              <a:spcBef>
                <a:spcPts val="600"/>
              </a:spcBef>
              <a:spcAft>
                <a:spcPts val="450"/>
              </a:spcAft>
              <a:buClr>
                <a:schemeClr val="tx1"/>
              </a:buClr>
              <a:buFont typeface="System Font Regular"/>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pic>
        <p:nvPicPr>
          <p:cNvPr id="13" name="Picture 12">
            <a:extLst>
              <a:ext uri="{FF2B5EF4-FFF2-40B4-BE49-F238E27FC236}">
                <a16:creationId xmlns:a16="http://schemas.microsoft.com/office/drawing/2014/main" id="{3BC84F97-C90B-C14A-A2C7-D55E8E5EE5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MWF Text White+Blue">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0"/>
            <a:ext cx="21705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29" name="Subtitle 2"/>
          <p:cNvSpPr>
            <a:spLocks noGrp="1"/>
          </p:cNvSpPr>
          <p:nvPr>
            <p:ph type="subTitle" idx="1" hasCustomPrompt="1"/>
          </p:nvPr>
        </p:nvSpPr>
        <p:spPr>
          <a:xfrm>
            <a:off x="627435" y="133347"/>
            <a:ext cx="7919047" cy="185198"/>
          </a:xfrm>
        </p:spPr>
        <p:txBody>
          <a:bodyPr anchor="b">
            <a:normAutofit/>
          </a:bodyPr>
          <a:lstStyle>
            <a:lvl1pPr marL="0" indent="0" algn="l">
              <a:lnSpc>
                <a:spcPct val="100000"/>
              </a:lnSpc>
              <a:buNone/>
              <a:defRPr sz="975" b="1" spc="75" baseline="0">
                <a:solidFill>
                  <a:schemeClr val="bg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9"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2"/>
                </a:solidFill>
                <a:latin typeface="+mn-lt"/>
              </a:rPr>
              <a:pPr algn="r"/>
              <a:t>‹#›</a:t>
            </a:fld>
            <a:endParaRPr lang="en-US" sz="675">
              <a:solidFill>
                <a:schemeClr val="bg2"/>
              </a:solidFill>
              <a:latin typeface="+mn-lt"/>
            </a:endParaRPr>
          </a:p>
        </p:txBody>
      </p:sp>
      <p:sp>
        <p:nvSpPr>
          <p:cNvPr id="11" name="Picture Placeholder 4"/>
          <p:cNvSpPr>
            <a:spLocks noGrp="1" noChangeAspect="1"/>
          </p:cNvSpPr>
          <p:nvPr>
            <p:ph type="pic" sz="quarter" idx="19"/>
          </p:nvPr>
        </p:nvSpPr>
        <p:spPr>
          <a:xfrm>
            <a:off x="5531371" y="1371599"/>
            <a:ext cx="3015110" cy="3020118"/>
          </a:xfrm>
          <a:prstGeom prst="ellipse">
            <a:avLst/>
          </a:prstGeom>
        </p:spPr>
        <p:txBody>
          <a:bodyPr anchor="ctr"/>
          <a:lstStyle>
            <a:lvl1pPr marL="0" indent="0" algn="ctr">
              <a:buNone/>
              <a:defRPr>
                <a:solidFill>
                  <a:schemeClr val="bg2"/>
                </a:solidFill>
              </a:defRPr>
            </a:lvl1pPr>
          </a:lstStyle>
          <a:p>
            <a:r>
              <a:rPr lang="en-US"/>
              <a:t>Drag picture to placeholder or click icon to add</a:t>
            </a:r>
          </a:p>
        </p:txBody>
      </p:sp>
      <p:sp>
        <p:nvSpPr>
          <p:cNvPr id="10"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12" name="Text Placeholder 6">
            <a:extLst>
              <a:ext uri="{FF2B5EF4-FFF2-40B4-BE49-F238E27FC236}">
                <a16:creationId xmlns:a16="http://schemas.microsoft.com/office/drawing/2014/main" id="{63405EC4-86C2-CD43-93DB-AAA42622A8D8}"/>
              </a:ext>
            </a:extLst>
          </p:cNvPr>
          <p:cNvSpPr>
            <a:spLocks noGrp="1"/>
          </p:cNvSpPr>
          <p:nvPr>
            <p:ph type="body" sz="quarter" idx="18" hasCustomPrompt="1"/>
          </p:nvPr>
        </p:nvSpPr>
        <p:spPr>
          <a:xfrm>
            <a:off x="627435" y="1371600"/>
            <a:ext cx="4573739" cy="3020117"/>
          </a:xfrm>
        </p:spPr>
        <p:txBody>
          <a:bodyPr>
            <a:normAutofit/>
          </a:bodyPr>
          <a:lstStyle>
            <a:lvl1pPr marL="128585" indent="-128585">
              <a:lnSpc>
                <a:spcPct val="100000"/>
              </a:lnSpc>
              <a:spcBef>
                <a:spcPts val="600"/>
              </a:spcBef>
              <a:spcAft>
                <a:spcPts val="450"/>
              </a:spcAft>
              <a:buClr>
                <a:schemeClr val="bg2"/>
              </a:buClr>
              <a:buFont typeface="Arial" panose="020B0604020202020204" pitchFamily="34" charset="0"/>
              <a:buChar char="•"/>
              <a:defRPr sz="1500">
                <a:solidFill>
                  <a:schemeClr val="tx1"/>
                </a:solidFill>
              </a:defRPr>
            </a:lvl1pPr>
            <a:lvl2pPr marL="258360" indent="-129776">
              <a:lnSpc>
                <a:spcPct val="100000"/>
              </a:lnSpc>
              <a:spcBef>
                <a:spcPts val="600"/>
              </a:spcBef>
              <a:spcAft>
                <a:spcPts val="450"/>
              </a:spcAft>
              <a:buClrTx/>
              <a:buFont typeface="LucidaGrande" charset="0"/>
              <a:buChar char="-"/>
              <a:defRPr sz="1350">
                <a:solidFill>
                  <a:schemeClr val="tx1"/>
                </a:solidFill>
              </a:defRPr>
            </a:lvl2pPr>
            <a:lvl3pPr marL="386944" indent="-128585">
              <a:lnSpc>
                <a:spcPct val="100000"/>
              </a:lnSpc>
              <a:spcBef>
                <a:spcPts val="600"/>
              </a:spcBef>
              <a:spcAft>
                <a:spcPts val="450"/>
              </a:spcAft>
              <a:buClrTx/>
              <a:buFont typeface="LucidaGrande" charset="0"/>
              <a:buChar char="-"/>
              <a:defRPr sz="1200">
                <a:solidFill>
                  <a:schemeClr val="tx1"/>
                </a:solidFill>
              </a:defRPr>
            </a:lvl3pPr>
            <a:lvl4pPr marL="515528" indent="-128585">
              <a:lnSpc>
                <a:spcPct val="100000"/>
              </a:lnSpc>
              <a:spcBef>
                <a:spcPts val="600"/>
              </a:spcBef>
              <a:spcAft>
                <a:spcPts val="450"/>
              </a:spcAft>
              <a:buClrTx/>
              <a:buFont typeface="LucidaGrande" charset="0"/>
              <a:buChar char="-"/>
              <a:defRPr sz="1200">
                <a:solidFill>
                  <a:schemeClr val="tx1"/>
                </a:solidFill>
              </a:defRPr>
            </a:lvl4pPr>
            <a:lvl5pPr marL="644113" indent="-128585">
              <a:lnSpc>
                <a:spcPct val="100000"/>
              </a:lnSpc>
              <a:spcBef>
                <a:spcPts val="600"/>
              </a:spcBef>
              <a:spcAft>
                <a:spcPts val="450"/>
              </a:spcAft>
              <a:buClrTx/>
              <a:buFont typeface="LucidaGrande"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ABA9DC1D-D5B3-DA44-B546-4621715D85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MWF Table - Teal">
    <p:bg>
      <p:bgPr>
        <a:solidFill>
          <a:schemeClr val="bg1"/>
        </a:solidFill>
        <a:effectLst/>
      </p:bgPr>
    </p:bg>
    <p:spTree>
      <p:nvGrpSpPr>
        <p:cNvPr id="1" name=""/>
        <p:cNvGrpSpPr/>
        <p:nvPr/>
      </p:nvGrpSpPr>
      <p:grpSpPr>
        <a:xfrm>
          <a:off x="0" y="0"/>
          <a:ext cx="0" cy="0"/>
          <a:chOff x="0" y="0"/>
          <a:chExt cx="0" cy="0"/>
        </a:xfrm>
      </p:grpSpPr>
      <p:sp>
        <p:nvSpPr>
          <p:cNvPr id="12" name="Table Placeholder 3"/>
          <p:cNvSpPr>
            <a:spLocks noGrp="1"/>
          </p:cNvSpPr>
          <p:nvPr>
            <p:ph type="tbl" sz="quarter" idx="22"/>
          </p:nvPr>
        </p:nvSpPr>
        <p:spPr>
          <a:xfrm>
            <a:off x="627434" y="1274692"/>
            <a:ext cx="8091115" cy="3041219"/>
          </a:xfrm>
        </p:spPr>
        <p:txBody>
          <a:bodyPr>
            <a:normAutofit/>
          </a:bodyPr>
          <a:lstStyle>
            <a:lvl1pPr marL="0" indent="0">
              <a:buNone/>
              <a:defRPr sz="1200"/>
            </a:lvl1pPr>
          </a:lstStyle>
          <a:p>
            <a:r>
              <a:rPr lang="en-US"/>
              <a:t>Click icon to add table</a:t>
            </a:r>
          </a:p>
        </p:txBody>
      </p:sp>
      <p:sp>
        <p:nvSpPr>
          <p:cNvPr id="3" name="Rectangle 2"/>
          <p:cNvSpPr/>
          <p:nvPr userDrawn="1"/>
        </p:nvSpPr>
        <p:spPr>
          <a:xfrm>
            <a:off x="0" y="0"/>
            <a:ext cx="21705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9" name="Text Placeholder 4"/>
          <p:cNvSpPr>
            <a:spLocks noGrp="1"/>
          </p:cNvSpPr>
          <p:nvPr>
            <p:ph type="body" sz="quarter" idx="21" hasCustomPrompt="1"/>
          </p:nvPr>
        </p:nvSpPr>
        <p:spPr>
          <a:xfrm>
            <a:off x="2916196" y="4499999"/>
            <a:ext cx="5414588"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11"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bg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15" name="Title 1"/>
          <p:cNvSpPr>
            <a:spLocks noGrp="1"/>
          </p:cNvSpPr>
          <p:nvPr>
            <p:ph type="ctrTitle"/>
          </p:nvPr>
        </p:nvSpPr>
        <p:spPr>
          <a:xfrm>
            <a:off x="627434" y="385916"/>
            <a:ext cx="8091114"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8" name="Slide Number Placeholder 5">
            <a:extLst>
              <a:ext uri="{FF2B5EF4-FFF2-40B4-BE49-F238E27FC236}">
                <a16:creationId xmlns:a16="http://schemas.microsoft.com/office/drawing/2014/main" id="{B5C51487-24C2-B84A-A104-10B8FEC27838}"/>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2"/>
                </a:solidFill>
                <a:latin typeface="+mn-lt"/>
              </a:rPr>
              <a:pPr algn="r"/>
              <a:t>‹#›</a:t>
            </a:fld>
            <a:endParaRPr lang="en-US" sz="675">
              <a:solidFill>
                <a:schemeClr val="bg2"/>
              </a:solidFill>
              <a:latin typeface="+mn-lt"/>
            </a:endParaRPr>
          </a:p>
        </p:txBody>
      </p:sp>
      <p:pic>
        <p:nvPicPr>
          <p:cNvPr id="10" name="Picture 9">
            <a:extLst>
              <a:ext uri="{FF2B5EF4-FFF2-40B4-BE49-F238E27FC236}">
                <a16:creationId xmlns:a16="http://schemas.microsoft.com/office/drawing/2014/main" id="{009C5F04-0BA7-1F45-BE7F-5F4C627E46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MWF Graph - Teal">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2"/>
              </a:solidFill>
            </a:endParaRPr>
          </a:p>
        </p:txBody>
      </p:sp>
      <p:sp>
        <p:nvSpPr>
          <p:cNvPr id="57" name="Chart Placeholder 5"/>
          <p:cNvSpPr>
            <a:spLocks noGrp="1"/>
          </p:cNvSpPr>
          <p:nvPr>
            <p:ph type="chart" sz="quarter" idx="19"/>
          </p:nvPr>
        </p:nvSpPr>
        <p:spPr>
          <a:xfrm>
            <a:off x="627434" y="1274692"/>
            <a:ext cx="8091115" cy="3041219"/>
          </a:xfrm>
        </p:spPr>
        <p:txBody>
          <a:bodyPr>
            <a:normAutofit/>
          </a:bodyPr>
          <a:lstStyle>
            <a:lvl1pPr marL="0" indent="0">
              <a:buNone/>
              <a:defRPr sz="1200">
                <a:solidFill>
                  <a:srgbClr val="4C515A"/>
                </a:solidFill>
              </a:defRPr>
            </a:lvl1pPr>
          </a:lstStyle>
          <a:p>
            <a:r>
              <a:rPr lang="en-US"/>
              <a:t>Click icon to add chart</a:t>
            </a:r>
          </a:p>
        </p:txBody>
      </p:sp>
      <p:sp>
        <p:nvSpPr>
          <p:cNvPr id="9" name="Text Placeholder 4"/>
          <p:cNvSpPr>
            <a:spLocks noGrp="1"/>
          </p:cNvSpPr>
          <p:nvPr>
            <p:ph type="body" sz="quarter" idx="21" hasCustomPrompt="1"/>
          </p:nvPr>
        </p:nvSpPr>
        <p:spPr>
          <a:xfrm>
            <a:off x="2916196" y="4499999"/>
            <a:ext cx="5414588"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12"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bg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14" name="Title 1"/>
          <p:cNvSpPr>
            <a:spLocks noGrp="1"/>
          </p:cNvSpPr>
          <p:nvPr>
            <p:ph type="ctrTitle"/>
          </p:nvPr>
        </p:nvSpPr>
        <p:spPr>
          <a:xfrm>
            <a:off x="627434" y="385916"/>
            <a:ext cx="8091114"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8" name="Slide Number Placeholder 5">
            <a:extLst>
              <a:ext uri="{FF2B5EF4-FFF2-40B4-BE49-F238E27FC236}">
                <a16:creationId xmlns:a16="http://schemas.microsoft.com/office/drawing/2014/main" id="{79E9A14C-4F68-2C46-AB13-0DE06F3FF124}"/>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2"/>
                </a:solidFill>
                <a:latin typeface="+mn-lt"/>
              </a:rPr>
              <a:pPr algn="r"/>
              <a:t>‹#›</a:t>
            </a:fld>
            <a:endParaRPr lang="en-US" sz="675">
              <a:solidFill>
                <a:schemeClr val="bg2"/>
              </a:solidFill>
              <a:latin typeface="+mn-lt"/>
            </a:endParaRPr>
          </a:p>
        </p:txBody>
      </p:sp>
      <p:pic>
        <p:nvPicPr>
          <p:cNvPr id="10" name="Picture 9">
            <a:extLst>
              <a:ext uri="{FF2B5EF4-FFF2-40B4-BE49-F238E27FC236}">
                <a16:creationId xmlns:a16="http://schemas.microsoft.com/office/drawing/2014/main" id="{53CA793D-5F3E-BA49-8766-AD140E9CF7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MWF Arrow Chart - Teal">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21705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Arrow: Pentagon 12"/>
          <p:cNvSpPr/>
          <p:nvPr/>
        </p:nvSpPr>
        <p:spPr>
          <a:xfrm>
            <a:off x="627434" y="1336002"/>
            <a:ext cx="1475370" cy="991967"/>
          </a:xfrm>
          <a:prstGeom prst="homePlate">
            <a:avLst>
              <a:gd name="adj" fmla="val 19033"/>
            </a:avLst>
          </a:prstGeom>
          <a:solidFill>
            <a:srgbClr val="9CDC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Chevron 6"/>
          <p:cNvSpPr/>
          <p:nvPr/>
        </p:nvSpPr>
        <p:spPr>
          <a:xfrm>
            <a:off x="1955601" y="1328858"/>
            <a:ext cx="1493862" cy="999111"/>
          </a:xfrm>
          <a:prstGeom prst="chevron">
            <a:avLst>
              <a:gd name="adj" fmla="val 20758"/>
            </a:avLst>
          </a:prstGeom>
          <a:solidFill>
            <a:srgbClr val="72CECC"/>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5" name="Chevron 6"/>
          <p:cNvSpPr/>
          <p:nvPr/>
        </p:nvSpPr>
        <p:spPr>
          <a:xfrm>
            <a:off x="1953580" y="2327967"/>
            <a:ext cx="1225550" cy="1507407"/>
          </a:xfrm>
          <a:prstGeom prst="chevron">
            <a:avLst>
              <a:gd name="adj" fmla="val 0"/>
            </a:avLst>
          </a:prstGeom>
          <a:solidFill>
            <a:srgbClr val="DFF5F3"/>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6" name="Chevron 6"/>
          <p:cNvSpPr/>
          <p:nvPr/>
        </p:nvSpPr>
        <p:spPr>
          <a:xfrm>
            <a:off x="627434" y="2327967"/>
            <a:ext cx="1222958" cy="1507407"/>
          </a:xfrm>
          <a:prstGeom prst="chevron">
            <a:avLst>
              <a:gd name="adj" fmla="val 0"/>
            </a:avLst>
          </a:prstGeom>
          <a:solidFill>
            <a:srgbClr val="EDF9F8"/>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5" name="Chevron 6"/>
          <p:cNvSpPr/>
          <p:nvPr/>
        </p:nvSpPr>
        <p:spPr>
          <a:xfrm>
            <a:off x="3294323" y="1328858"/>
            <a:ext cx="1493862" cy="999111"/>
          </a:xfrm>
          <a:prstGeom prst="chevron">
            <a:avLst>
              <a:gd name="adj" fmla="val 20758"/>
            </a:avLst>
          </a:prstGeom>
          <a:solidFill>
            <a:srgbClr val="4ABDBC"/>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6" name="Chevron 6"/>
          <p:cNvSpPr/>
          <p:nvPr/>
        </p:nvSpPr>
        <p:spPr>
          <a:xfrm>
            <a:off x="3292302" y="2327967"/>
            <a:ext cx="1225550" cy="1507407"/>
          </a:xfrm>
          <a:prstGeom prst="chevron">
            <a:avLst>
              <a:gd name="adj" fmla="val 0"/>
            </a:avLst>
          </a:prstGeom>
          <a:solidFill>
            <a:srgbClr val="CDEFEC"/>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8" name="Chevron 6"/>
          <p:cNvSpPr/>
          <p:nvPr/>
        </p:nvSpPr>
        <p:spPr>
          <a:xfrm>
            <a:off x="4620232" y="1328858"/>
            <a:ext cx="1493862" cy="999111"/>
          </a:xfrm>
          <a:prstGeom prst="chevron">
            <a:avLst>
              <a:gd name="adj" fmla="val 20758"/>
            </a:avLst>
          </a:prstGeom>
          <a:solidFill>
            <a:srgbClr val="088FEA"/>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19" name="Chevron 6"/>
          <p:cNvSpPr/>
          <p:nvPr/>
        </p:nvSpPr>
        <p:spPr>
          <a:xfrm>
            <a:off x="4618210" y="2327967"/>
            <a:ext cx="1225550" cy="1507407"/>
          </a:xfrm>
          <a:prstGeom prst="chevron">
            <a:avLst>
              <a:gd name="adj" fmla="val 0"/>
            </a:avLst>
          </a:prstGeom>
          <a:solidFill>
            <a:srgbClr val="B6E8E3"/>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3" name="Chevron 6"/>
          <p:cNvSpPr/>
          <p:nvPr/>
        </p:nvSpPr>
        <p:spPr>
          <a:xfrm>
            <a:off x="5945795" y="1328858"/>
            <a:ext cx="1493862" cy="999111"/>
          </a:xfrm>
          <a:prstGeom prst="chevron">
            <a:avLst>
              <a:gd name="adj" fmla="val 20758"/>
            </a:avLst>
          </a:prstGeom>
          <a:solidFill>
            <a:srgbClr val="0676C2"/>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4" name="Chevron 6"/>
          <p:cNvSpPr/>
          <p:nvPr/>
        </p:nvSpPr>
        <p:spPr>
          <a:xfrm>
            <a:off x="5943774" y="2327967"/>
            <a:ext cx="1225550" cy="1507407"/>
          </a:xfrm>
          <a:prstGeom prst="chevron">
            <a:avLst>
              <a:gd name="adj" fmla="val 0"/>
            </a:avLst>
          </a:prstGeom>
          <a:solidFill>
            <a:srgbClr val="9FE1DB"/>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1" name="Chevron 6"/>
          <p:cNvSpPr/>
          <p:nvPr/>
        </p:nvSpPr>
        <p:spPr>
          <a:xfrm>
            <a:off x="7288819" y="1328857"/>
            <a:ext cx="1296219" cy="999707"/>
          </a:xfrm>
          <a:custGeom>
            <a:avLst/>
            <a:gdLst>
              <a:gd name="connsiteX0" fmla="*/ 0 w 1493862"/>
              <a:gd name="connsiteY0" fmla="*/ 0 h 1332148"/>
              <a:gd name="connsiteX1" fmla="*/ 1217335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17335 w 1493862"/>
              <a:gd name="connsiteY3" fmla="*/ 1332148 h 1332148"/>
              <a:gd name="connsiteX4" fmla="*/ 0 w 1493862"/>
              <a:gd name="connsiteY4" fmla="*/ 1332148 h 1332148"/>
              <a:gd name="connsiteX5" fmla="*/ 276527 w 1493862"/>
              <a:gd name="connsiteY5" fmla="*/ 666074 h 1332148"/>
              <a:gd name="connsiteX6" fmla="*/ 0 w 1493862"/>
              <a:gd name="connsiteY6" fmla="*/ 0 h 1332148"/>
              <a:gd name="connsiteX0" fmla="*/ 0 w 1493862"/>
              <a:gd name="connsiteY0" fmla="*/ 0 h 1332148"/>
              <a:gd name="connsiteX1" fmla="*/ 1295916 w 1493862"/>
              <a:gd name="connsiteY1" fmla="*/ 0 h 1332148"/>
              <a:gd name="connsiteX2" fmla="*/ 1493862 w 1493862"/>
              <a:gd name="connsiteY2" fmla="*/ 666074 h 1332148"/>
              <a:gd name="connsiteX3" fmla="*/ 1293535 w 1493862"/>
              <a:gd name="connsiteY3" fmla="*/ 1329767 h 1332148"/>
              <a:gd name="connsiteX4" fmla="*/ 0 w 1493862"/>
              <a:gd name="connsiteY4" fmla="*/ 1332148 h 1332148"/>
              <a:gd name="connsiteX5" fmla="*/ 276527 w 1493862"/>
              <a:gd name="connsiteY5" fmla="*/ 666074 h 1332148"/>
              <a:gd name="connsiteX6" fmla="*/ 0 w 1493862"/>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148"/>
              <a:gd name="connsiteX1" fmla="*/ 1295916 w 1296219"/>
              <a:gd name="connsiteY1" fmla="*/ 0 h 1332148"/>
              <a:gd name="connsiteX2" fmla="*/ 1296219 w 1296219"/>
              <a:gd name="connsiteY2" fmla="*/ 661312 h 1332148"/>
              <a:gd name="connsiteX3" fmla="*/ 1293535 w 1296219"/>
              <a:gd name="connsiteY3" fmla="*/ 1329767 h 1332148"/>
              <a:gd name="connsiteX4" fmla="*/ 0 w 1296219"/>
              <a:gd name="connsiteY4" fmla="*/ 1332148 h 1332148"/>
              <a:gd name="connsiteX5" fmla="*/ 276527 w 1296219"/>
              <a:gd name="connsiteY5" fmla="*/ 666074 h 1332148"/>
              <a:gd name="connsiteX6" fmla="*/ 0 w 1296219"/>
              <a:gd name="connsiteY6" fmla="*/ 0 h 1332148"/>
              <a:gd name="connsiteX0" fmla="*/ 0 w 1296219"/>
              <a:gd name="connsiteY0" fmla="*/ 0 h 1332942"/>
              <a:gd name="connsiteX1" fmla="*/ 1295916 w 1296219"/>
              <a:gd name="connsiteY1" fmla="*/ 0 h 1332942"/>
              <a:gd name="connsiteX2" fmla="*/ 1296219 w 1296219"/>
              <a:gd name="connsiteY2" fmla="*/ 661312 h 1332942"/>
              <a:gd name="connsiteX3" fmla="*/ 1293535 w 1296219"/>
              <a:gd name="connsiteY3" fmla="*/ 1332942 h 1332942"/>
              <a:gd name="connsiteX4" fmla="*/ 0 w 1296219"/>
              <a:gd name="connsiteY4" fmla="*/ 1332148 h 1332942"/>
              <a:gd name="connsiteX5" fmla="*/ 276527 w 1296219"/>
              <a:gd name="connsiteY5" fmla="*/ 666074 h 1332942"/>
              <a:gd name="connsiteX6" fmla="*/ 0 w 1296219"/>
              <a:gd name="connsiteY6" fmla="*/ 0 h 133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219" h="1332942">
                <a:moveTo>
                  <a:pt x="0" y="0"/>
                </a:moveTo>
                <a:lnTo>
                  <a:pt x="1295916" y="0"/>
                </a:lnTo>
                <a:lnTo>
                  <a:pt x="1296219" y="661312"/>
                </a:lnTo>
                <a:cubicBezTo>
                  <a:pt x="1295324" y="884130"/>
                  <a:pt x="1294430" y="1110124"/>
                  <a:pt x="1293535" y="1332942"/>
                </a:cubicBezTo>
                <a:lnTo>
                  <a:pt x="0" y="1332148"/>
                </a:lnTo>
                <a:lnTo>
                  <a:pt x="276527" y="666074"/>
                </a:lnTo>
                <a:lnTo>
                  <a:pt x="0" y="0"/>
                </a:lnTo>
                <a:close/>
              </a:path>
            </a:pathLst>
          </a:custGeom>
          <a:solidFill>
            <a:srgbClr val="044C7F"/>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22" name="Chevron 6"/>
          <p:cNvSpPr/>
          <p:nvPr/>
        </p:nvSpPr>
        <p:spPr>
          <a:xfrm>
            <a:off x="7286797" y="2327967"/>
            <a:ext cx="1296182" cy="1507407"/>
          </a:xfrm>
          <a:prstGeom prst="chevron">
            <a:avLst>
              <a:gd name="adj" fmla="val 0"/>
            </a:avLst>
          </a:prstGeom>
          <a:solidFill>
            <a:srgbClr val="8ADAD2"/>
          </a:solidFill>
          <a:ln w="9525" cap="flat" cmpd="sng" algn="ctr">
            <a:noFill/>
            <a:prstDash val="solid"/>
          </a:ln>
          <a:effectLst/>
        </p:spPr>
        <p:txBody>
          <a:bodyPr vert="vert270" lIns="157734" rtlCol="0" anchor="t" anchorCtr="0"/>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Open Sans Light"/>
              <a:ea typeface="+mn-ea"/>
              <a:cs typeface="+mn-cs"/>
            </a:endParaRPr>
          </a:p>
        </p:txBody>
      </p:sp>
      <p:sp>
        <p:nvSpPr>
          <p:cNvPr id="59" name="Text Placeholder 4"/>
          <p:cNvSpPr>
            <a:spLocks noGrp="1"/>
          </p:cNvSpPr>
          <p:nvPr>
            <p:ph type="body" sz="quarter" idx="21"/>
          </p:nvPr>
        </p:nvSpPr>
        <p:spPr>
          <a:xfrm>
            <a:off x="713160" y="1336002"/>
            <a:ext cx="1312271"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0" name="Text Placeholder 4"/>
          <p:cNvSpPr>
            <a:spLocks noGrp="1"/>
          </p:cNvSpPr>
          <p:nvPr>
            <p:ph type="body" sz="quarter" idx="22"/>
          </p:nvPr>
        </p:nvSpPr>
        <p:spPr>
          <a:xfrm>
            <a:off x="713160"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62" name="Text Placeholder 4"/>
          <p:cNvSpPr>
            <a:spLocks noGrp="1"/>
          </p:cNvSpPr>
          <p:nvPr>
            <p:ph type="body" sz="quarter" idx="23"/>
          </p:nvPr>
        </p:nvSpPr>
        <p:spPr>
          <a:xfrm>
            <a:off x="2293130"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4" name="Text Placeholder 4"/>
          <p:cNvSpPr>
            <a:spLocks noGrp="1"/>
          </p:cNvSpPr>
          <p:nvPr>
            <p:ph type="body" sz="quarter" idx="24" hasCustomPrompt="1"/>
          </p:nvPr>
        </p:nvSpPr>
        <p:spPr>
          <a:xfrm>
            <a:off x="2042306" y="2381974"/>
            <a:ext cx="1132521" cy="1453400"/>
          </a:xfrm>
        </p:spPr>
        <p:txBody>
          <a:bodyPr anchor="t">
            <a:noAutofit/>
          </a:bodyPr>
          <a:lstStyle>
            <a:lvl1pPr marL="0" indent="0">
              <a:buNone/>
              <a:defRPr sz="900">
                <a:solidFill>
                  <a:srgbClr val="4C515A"/>
                </a:solidFill>
              </a:defRPr>
            </a:lvl1pPr>
          </a:lstStyle>
          <a:p>
            <a:pPr lvl="0"/>
            <a:r>
              <a:rPr lang="en-US"/>
              <a:t>Place graph source here</a:t>
            </a:r>
          </a:p>
        </p:txBody>
      </p:sp>
      <p:sp>
        <p:nvSpPr>
          <p:cNvPr id="65" name="Text Placeholder 4"/>
          <p:cNvSpPr>
            <a:spLocks noGrp="1"/>
          </p:cNvSpPr>
          <p:nvPr>
            <p:ph type="body" sz="quarter" idx="25"/>
          </p:nvPr>
        </p:nvSpPr>
        <p:spPr>
          <a:xfrm>
            <a:off x="3643330"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6" name="Text Placeholder 4"/>
          <p:cNvSpPr>
            <a:spLocks noGrp="1"/>
          </p:cNvSpPr>
          <p:nvPr>
            <p:ph type="body" sz="quarter" idx="26" hasCustomPrompt="1"/>
          </p:nvPr>
        </p:nvSpPr>
        <p:spPr>
          <a:xfrm>
            <a:off x="3392506" y="2381974"/>
            <a:ext cx="1108230" cy="1453400"/>
          </a:xfrm>
        </p:spPr>
        <p:txBody>
          <a:bodyPr anchor="t">
            <a:noAutofit/>
          </a:bodyPr>
          <a:lstStyle>
            <a:lvl1pPr marL="0" indent="0">
              <a:buNone/>
              <a:defRPr sz="900">
                <a:solidFill>
                  <a:srgbClr val="4C515A"/>
                </a:solidFill>
              </a:defRPr>
            </a:lvl1pPr>
          </a:lstStyle>
          <a:p>
            <a:pPr lvl="0"/>
            <a:r>
              <a:rPr lang="en-US"/>
              <a:t>Place graph source here</a:t>
            </a:r>
          </a:p>
        </p:txBody>
      </p:sp>
      <p:sp>
        <p:nvSpPr>
          <p:cNvPr id="67" name="Text Placeholder 4"/>
          <p:cNvSpPr>
            <a:spLocks noGrp="1"/>
          </p:cNvSpPr>
          <p:nvPr>
            <p:ph type="body" sz="quarter" idx="27"/>
          </p:nvPr>
        </p:nvSpPr>
        <p:spPr>
          <a:xfrm>
            <a:off x="4947347"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68" name="Text Placeholder 4"/>
          <p:cNvSpPr>
            <a:spLocks noGrp="1"/>
          </p:cNvSpPr>
          <p:nvPr>
            <p:ph type="body" sz="quarter" idx="28"/>
          </p:nvPr>
        </p:nvSpPr>
        <p:spPr>
          <a:xfrm>
            <a:off x="4696524" y="2381974"/>
            <a:ext cx="1147237"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69" name="Text Placeholder 4"/>
          <p:cNvSpPr>
            <a:spLocks noGrp="1"/>
          </p:cNvSpPr>
          <p:nvPr>
            <p:ph type="body" sz="quarter" idx="29"/>
          </p:nvPr>
        </p:nvSpPr>
        <p:spPr>
          <a:xfrm>
            <a:off x="6260096" y="1336002"/>
            <a:ext cx="1167447"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70" name="Text Placeholder 4"/>
          <p:cNvSpPr>
            <a:spLocks noGrp="1"/>
          </p:cNvSpPr>
          <p:nvPr>
            <p:ph type="body" sz="quarter" idx="30"/>
          </p:nvPr>
        </p:nvSpPr>
        <p:spPr>
          <a:xfrm>
            <a:off x="6009273"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71" name="Text Placeholder 4"/>
          <p:cNvSpPr>
            <a:spLocks noGrp="1"/>
          </p:cNvSpPr>
          <p:nvPr>
            <p:ph type="body" sz="quarter" idx="31"/>
          </p:nvPr>
        </p:nvSpPr>
        <p:spPr>
          <a:xfrm>
            <a:off x="7625979" y="1336002"/>
            <a:ext cx="957002" cy="991966"/>
          </a:xfrm>
        </p:spPr>
        <p:txBody>
          <a:bodyPr anchor="ctr">
            <a:noAutofit/>
          </a:bodyPr>
          <a:lstStyle>
            <a:lvl1pPr marL="0" indent="0">
              <a:buNone/>
              <a:defRPr sz="1125">
                <a:solidFill>
                  <a:schemeClr val="bg1"/>
                </a:solidFill>
              </a:defRPr>
            </a:lvl1pPr>
          </a:lstStyle>
          <a:p>
            <a:pPr lvl="0"/>
            <a:r>
              <a:rPr lang="en-US"/>
              <a:t>Click to edit Master text styles</a:t>
            </a:r>
          </a:p>
        </p:txBody>
      </p:sp>
      <p:sp>
        <p:nvSpPr>
          <p:cNvPr id="72" name="Text Placeholder 4"/>
          <p:cNvSpPr>
            <a:spLocks noGrp="1"/>
          </p:cNvSpPr>
          <p:nvPr>
            <p:ph type="body" sz="quarter" idx="32"/>
          </p:nvPr>
        </p:nvSpPr>
        <p:spPr>
          <a:xfrm>
            <a:off x="7346580" y="2381974"/>
            <a:ext cx="1160050" cy="1453400"/>
          </a:xfrm>
        </p:spPr>
        <p:txBody>
          <a:bodyPr anchor="t">
            <a:noAutofit/>
          </a:bodyPr>
          <a:lstStyle>
            <a:lvl1pPr marL="0" indent="0">
              <a:buNone/>
              <a:defRPr sz="900">
                <a:solidFill>
                  <a:srgbClr val="4C515A"/>
                </a:solidFill>
              </a:defRPr>
            </a:lvl1pPr>
          </a:lstStyle>
          <a:p>
            <a:pPr lvl="0"/>
            <a:r>
              <a:rPr lang="en-US"/>
              <a:t>Click to edit Master text styles</a:t>
            </a:r>
          </a:p>
        </p:txBody>
      </p:sp>
      <p:sp>
        <p:nvSpPr>
          <p:cNvPr id="34" name="Text Placeholder 4"/>
          <p:cNvSpPr>
            <a:spLocks noGrp="1"/>
          </p:cNvSpPr>
          <p:nvPr>
            <p:ph type="body" sz="quarter" idx="33" hasCustomPrompt="1"/>
          </p:nvPr>
        </p:nvSpPr>
        <p:spPr>
          <a:xfrm>
            <a:off x="2916196" y="4499999"/>
            <a:ext cx="5414588" cy="583031"/>
          </a:xfrm>
        </p:spPr>
        <p:txBody>
          <a:bodyPr anchor="ctr" anchorCtr="0">
            <a:normAutofit/>
          </a:bodyPr>
          <a:lstStyle>
            <a:lvl1pPr marL="0" indent="0">
              <a:buNone/>
              <a:defRPr sz="675" spc="0">
                <a:solidFill>
                  <a:srgbClr val="676E7B"/>
                </a:solidFill>
              </a:defRPr>
            </a:lvl1pPr>
          </a:lstStyle>
          <a:p>
            <a:pPr lvl="0"/>
            <a:r>
              <a:rPr lang="en-US"/>
              <a:t>Place graph source here</a:t>
            </a:r>
          </a:p>
        </p:txBody>
      </p:sp>
      <p:sp>
        <p:nvSpPr>
          <p:cNvPr id="31" name="Subtitle 2"/>
          <p:cNvSpPr>
            <a:spLocks noGrp="1"/>
          </p:cNvSpPr>
          <p:nvPr>
            <p:ph type="subTitle" idx="1" hasCustomPrompt="1"/>
          </p:nvPr>
        </p:nvSpPr>
        <p:spPr>
          <a:xfrm>
            <a:off x="627434" y="133347"/>
            <a:ext cx="8091114" cy="185198"/>
          </a:xfrm>
        </p:spPr>
        <p:txBody>
          <a:bodyPr anchor="b">
            <a:normAutofit/>
          </a:bodyPr>
          <a:lstStyle>
            <a:lvl1pPr marL="0" indent="0" algn="l">
              <a:lnSpc>
                <a:spcPct val="100000"/>
              </a:lnSpc>
              <a:buNone/>
              <a:defRPr sz="975" b="1" spc="75" baseline="0">
                <a:solidFill>
                  <a:schemeClr val="bg2"/>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SECTION OR EXHIBIT NUMBER</a:t>
            </a:r>
          </a:p>
        </p:txBody>
      </p:sp>
      <p:sp>
        <p:nvSpPr>
          <p:cNvPr id="36" name="Title 1"/>
          <p:cNvSpPr>
            <a:spLocks noGrp="1"/>
          </p:cNvSpPr>
          <p:nvPr>
            <p:ph type="ctrTitle"/>
          </p:nvPr>
        </p:nvSpPr>
        <p:spPr>
          <a:xfrm>
            <a:off x="627435" y="385916"/>
            <a:ext cx="7919047" cy="888776"/>
          </a:xfrm>
          <a:effectLst/>
        </p:spPr>
        <p:txBody>
          <a:bodyPr anchor="t">
            <a:normAutofit/>
          </a:bodyPr>
          <a:lstStyle>
            <a:lvl1pPr algn="l">
              <a:lnSpc>
                <a:spcPct val="90000"/>
              </a:lnSpc>
              <a:defRPr sz="2400" b="1" spc="0" baseline="0">
                <a:solidFill>
                  <a:schemeClr val="tx1"/>
                </a:solidFill>
                <a:effectLst/>
              </a:defRPr>
            </a:lvl1pPr>
          </a:lstStyle>
          <a:p>
            <a:r>
              <a:rPr lang="en-US"/>
              <a:t>Click to edit Master title style</a:t>
            </a:r>
          </a:p>
        </p:txBody>
      </p:sp>
      <p:sp>
        <p:nvSpPr>
          <p:cNvPr id="32" name="Slide Number Placeholder 5">
            <a:extLst>
              <a:ext uri="{FF2B5EF4-FFF2-40B4-BE49-F238E27FC236}">
                <a16:creationId xmlns:a16="http://schemas.microsoft.com/office/drawing/2014/main" id="{32A56FCC-D84D-3144-A21B-E9E8F7173EDB}"/>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2"/>
                </a:solidFill>
                <a:latin typeface="+mn-lt"/>
              </a:rPr>
              <a:pPr algn="r"/>
              <a:t>‹#›</a:t>
            </a:fld>
            <a:endParaRPr lang="en-US" sz="675">
              <a:solidFill>
                <a:schemeClr val="bg2"/>
              </a:solidFill>
              <a:latin typeface="+mn-lt"/>
            </a:endParaRPr>
          </a:p>
        </p:txBody>
      </p:sp>
      <p:pic>
        <p:nvPicPr>
          <p:cNvPr id="35" name="Picture 34">
            <a:extLst>
              <a:ext uri="{FF2B5EF4-FFF2-40B4-BE49-F238E27FC236}">
                <a16:creationId xmlns:a16="http://schemas.microsoft.com/office/drawing/2014/main" id="{575E8259-6BBD-4242-B8E1-164D41E8E2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4575" y="4488033"/>
            <a:ext cx="1631950" cy="758648"/>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MWF Quote - Blue">
    <p:spTree>
      <p:nvGrpSpPr>
        <p:cNvPr id="1" name=""/>
        <p:cNvGrpSpPr/>
        <p:nvPr/>
      </p:nvGrpSpPr>
      <p:grpSpPr>
        <a:xfrm>
          <a:off x="0" y="0"/>
          <a:ext cx="0" cy="0"/>
          <a:chOff x="0" y="0"/>
          <a:chExt cx="0" cy="0"/>
        </a:xfrm>
      </p:grpSpPr>
      <p:sp>
        <p:nvSpPr>
          <p:cNvPr id="49" name="Rectangle 48"/>
          <p:cNvSpPr/>
          <p:nvPr userDrawn="1"/>
        </p:nvSpPr>
        <p:spPr>
          <a:xfrm>
            <a:off x="-1538" y="0"/>
            <a:ext cx="9145538"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2" name="Text Placeholder 41"/>
          <p:cNvSpPr>
            <a:spLocks noGrp="1"/>
          </p:cNvSpPr>
          <p:nvPr>
            <p:ph type="body" sz="quarter" idx="11" hasCustomPrompt="1"/>
          </p:nvPr>
        </p:nvSpPr>
        <p:spPr>
          <a:xfrm>
            <a:off x="467545" y="600531"/>
            <a:ext cx="8295992" cy="2466239"/>
          </a:xfrm>
        </p:spPr>
        <p:txBody>
          <a:bodyPr>
            <a:normAutofit/>
          </a:bodyPr>
          <a:lstStyle>
            <a:lvl1pPr marL="0" indent="0">
              <a:lnSpc>
                <a:spcPct val="110000"/>
              </a:lnSpc>
              <a:buNone/>
              <a:defRPr sz="2400" b="1" spc="0">
                <a:solidFill>
                  <a:schemeClr val="bg1"/>
                </a:solidFill>
              </a:defRPr>
            </a:lvl1pPr>
          </a:lstStyle>
          <a:p>
            <a:pPr lvl="0"/>
            <a:r>
              <a:rPr lang="en-US"/>
              <a:t>Insert additional sub text</a:t>
            </a:r>
          </a:p>
        </p:txBody>
      </p:sp>
      <p:sp>
        <p:nvSpPr>
          <p:cNvPr id="26" name="Picture Placeholder 2"/>
          <p:cNvSpPr>
            <a:spLocks noGrp="1" noChangeAspect="1"/>
          </p:cNvSpPr>
          <p:nvPr>
            <p:ph type="pic" sz="quarter" idx="12" hasCustomPrompt="1"/>
          </p:nvPr>
        </p:nvSpPr>
        <p:spPr>
          <a:xfrm>
            <a:off x="467544" y="3423043"/>
            <a:ext cx="891540" cy="891540"/>
          </a:xfrm>
          <a:prstGeom prst="ellipse">
            <a:avLst/>
          </a:prstGeom>
          <a:ln w="25400">
            <a:noFill/>
          </a:ln>
        </p:spPr>
        <p:txBody>
          <a:bodyPr anchor="ctr"/>
          <a:lstStyle>
            <a:lvl1pPr marL="0" indent="0" algn="ctr">
              <a:buFontTx/>
              <a:buNone/>
              <a:defRPr b="1">
                <a:solidFill>
                  <a:schemeClr val="bg1"/>
                </a:solidFill>
              </a:defRPr>
            </a:lvl1pPr>
          </a:lstStyle>
          <a:p>
            <a:r>
              <a:rPr lang="en-US"/>
              <a:t>Bio Pic</a:t>
            </a:r>
          </a:p>
        </p:txBody>
      </p:sp>
      <p:sp>
        <p:nvSpPr>
          <p:cNvPr id="27" name="Text Placeholder 41"/>
          <p:cNvSpPr>
            <a:spLocks noGrp="1"/>
          </p:cNvSpPr>
          <p:nvPr>
            <p:ph type="body" sz="quarter" idx="13" hasCustomPrompt="1"/>
          </p:nvPr>
        </p:nvSpPr>
        <p:spPr>
          <a:xfrm>
            <a:off x="1519519" y="3423043"/>
            <a:ext cx="4114800" cy="295942"/>
          </a:xfrm>
        </p:spPr>
        <p:txBody>
          <a:bodyPr>
            <a:normAutofit/>
          </a:bodyPr>
          <a:lstStyle>
            <a:lvl1pPr marL="0" indent="0">
              <a:lnSpc>
                <a:spcPct val="110000"/>
              </a:lnSpc>
              <a:buNone/>
              <a:defRPr sz="1200" b="1" spc="0">
                <a:solidFill>
                  <a:schemeClr val="bg1"/>
                </a:solidFill>
              </a:defRPr>
            </a:lvl1pPr>
          </a:lstStyle>
          <a:p>
            <a:pPr lvl="0"/>
            <a:r>
              <a:rPr lang="en-US"/>
              <a:t>Insert name of the person</a:t>
            </a:r>
          </a:p>
        </p:txBody>
      </p:sp>
      <p:sp>
        <p:nvSpPr>
          <p:cNvPr id="29" name="Text Placeholder 41"/>
          <p:cNvSpPr>
            <a:spLocks noGrp="1"/>
          </p:cNvSpPr>
          <p:nvPr>
            <p:ph type="body" sz="quarter" idx="14" hasCustomPrompt="1"/>
          </p:nvPr>
        </p:nvSpPr>
        <p:spPr>
          <a:xfrm>
            <a:off x="1519519" y="3636435"/>
            <a:ext cx="4114800" cy="295942"/>
          </a:xfrm>
        </p:spPr>
        <p:txBody>
          <a:bodyPr>
            <a:normAutofit/>
          </a:bodyPr>
          <a:lstStyle>
            <a:lvl1pPr marL="0" indent="0">
              <a:lnSpc>
                <a:spcPct val="110000"/>
              </a:lnSpc>
              <a:buNone/>
              <a:defRPr sz="900" b="0" i="0" spc="0">
                <a:solidFill>
                  <a:schemeClr val="bg1"/>
                </a:solidFill>
              </a:defRPr>
            </a:lvl1pPr>
          </a:lstStyle>
          <a:p>
            <a:pPr lvl="0"/>
            <a:r>
              <a:rPr lang="en-US"/>
              <a:t>Insert designation</a:t>
            </a:r>
          </a:p>
        </p:txBody>
      </p:sp>
      <p:sp>
        <p:nvSpPr>
          <p:cNvPr id="18" name="Text Placeholder 41"/>
          <p:cNvSpPr>
            <a:spLocks noGrp="1"/>
          </p:cNvSpPr>
          <p:nvPr>
            <p:ph type="body" sz="quarter" idx="15" hasCustomPrompt="1"/>
          </p:nvPr>
        </p:nvSpPr>
        <p:spPr>
          <a:xfrm>
            <a:off x="1519520" y="4069756"/>
            <a:ext cx="3790789" cy="188197"/>
          </a:xfrm>
        </p:spPr>
        <p:txBody>
          <a:bodyPr anchor="t">
            <a:normAutofit/>
          </a:bodyPr>
          <a:lstStyle>
            <a:lvl1pPr marL="0" indent="0" algn="l">
              <a:lnSpc>
                <a:spcPct val="110000"/>
              </a:lnSpc>
              <a:buNone/>
              <a:defRPr sz="675" b="0" spc="0">
                <a:solidFill>
                  <a:schemeClr val="tx2">
                    <a:lumMod val="20000"/>
                    <a:lumOff val="80000"/>
                  </a:schemeClr>
                </a:solidFill>
              </a:defRPr>
            </a:lvl1pPr>
          </a:lstStyle>
          <a:p>
            <a:pPr lvl="0"/>
            <a:r>
              <a:rPr lang="en-US"/>
              <a:t>Insert Source Info</a:t>
            </a:r>
          </a:p>
        </p:txBody>
      </p:sp>
      <p:sp>
        <p:nvSpPr>
          <p:cNvPr id="15"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1">
                    <a:lumMod val="20000"/>
                    <a:lumOff val="80000"/>
                  </a:schemeClr>
                </a:solidFill>
                <a:latin typeface="+mn-lt"/>
              </a:rPr>
              <a:pPr algn="r"/>
              <a:t>‹#›</a:t>
            </a:fld>
            <a:endParaRPr lang="en-US" sz="675">
              <a:solidFill>
                <a:schemeClr val="accent1">
                  <a:lumMod val="20000"/>
                  <a:lumOff val="80000"/>
                </a:schemeClr>
              </a:solidFill>
              <a:latin typeface="+mn-lt"/>
            </a:endParaRPr>
          </a:p>
        </p:txBody>
      </p:sp>
      <p:sp>
        <p:nvSpPr>
          <p:cNvPr id="2" name="Footer Placeholder 1">
            <a:extLst>
              <a:ext uri="{FF2B5EF4-FFF2-40B4-BE49-F238E27FC236}">
                <a16:creationId xmlns:a16="http://schemas.microsoft.com/office/drawing/2014/main" id="{94B41F59-26EB-4D4C-99C1-441874676EE4}"/>
              </a:ext>
            </a:extLst>
          </p:cNvPr>
          <p:cNvSpPr>
            <a:spLocks noGrp="1"/>
          </p:cNvSpPr>
          <p:nvPr>
            <p:ph type="ftr" sz="quarter" idx="17"/>
          </p:nvPr>
        </p:nvSpPr>
        <p:spPr/>
        <p:txBody>
          <a:bodyPr/>
          <a:lstStyle>
            <a:lvl1pPr>
              <a:defRPr>
                <a:solidFill>
                  <a:schemeClr val="bg1"/>
                </a:solidFill>
              </a:defRPr>
            </a:lvl1pPr>
          </a:lstStyle>
          <a:p>
            <a:r>
              <a:rPr lang="en-US"/>
              <a:t>Meeting Name  |  Meeting Date</a:t>
            </a:r>
          </a:p>
        </p:txBody>
      </p:sp>
      <p:pic>
        <p:nvPicPr>
          <p:cNvPr id="20" name="Picture 19">
            <a:extLst>
              <a:ext uri="{FF2B5EF4-FFF2-40B4-BE49-F238E27FC236}">
                <a16:creationId xmlns:a16="http://schemas.microsoft.com/office/drawing/2014/main" id="{7108DFBB-FDF0-7445-A1F4-DBB3A13821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544" y="4582264"/>
            <a:ext cx="1379166" cy="413382"/>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MWF Quote - Orange">
    <p:spTree>
      <p:nvGrpSpPr>
        <p:cNvPr id="1" name=""/>
        <p:cNvGrpSpPr/>
        <p:nvPr/>
      </p:nvGrpSpPr>
      <p:grpSpPr>
        <a:xfrm>
          <a:off x="0" y="0"/>
          <a:ext cx="0" cy="0"/>
          <a:chOff x="0" y="0"/>
          <a:chExt cx="0" cy="0"/>
        </a:xfrm>
      </p:grpSpPr>
      <p:sp>
        <p:nvSpPr>
          <p:cNvPr id="49" name="Rectangle 48"/>
          <p:cNvSpPr/>
          <p:nvPr userDrawn="1"/>
        </p:nvSpPr>
        <p:spPr>
          <a:xfrm>
            <a:off x="-1538" y="0"/>
            <a:ext cx="9145538"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2" name="Text Placeholder 41"/>
          <p:cNvSpPr>
            <a:spLocks noGrp="1"/>
          </p:cNvSpPr>
          <p:nvPr>
            <p:ph type="body" sz="quarter" idx="11" hasCustomPrompt="1"/>
          </p:nvPr>
        </p:nvSpPr>
        <p:spPr>
          <a:xfrm>
            <a:off x="467545" y="600531"/>
            <a:ext cx="8295992" cy="2466239"/>
          </a:xfrm>
        </p:spPr>
        <p:txBody>
          <a:bodyPr>
            <a:normAutofit/>
          </a:bodyPr>
          <a:lstStyle>
            <a:lvl1pPr marL="0" indent="0">
              <a:lnSpc>
                <a:spcPct val="110000"/>
              </a:lnSpc>
              <a:buNone/>
              <a:defRPr sz="2400" b="1" spc="0">
                <a:solidFill>
                  <a:schemeClr val="bg1"/>
                </a:solidFill>
              </a:defRPr>
            </a:lvl1pPr>
          </a:lstStyle>
          <a:p>
            <a:pPr lvl="0"/>
            <a:r>
              <a:rPr lang="en-US"/>
              <a:t>Insert additional sub text</a:t>
            </a:r>
          </a:p>
        </p:txBody>
      </p:sp>
      <p:sp>
        <p:nvSpPr>
          <p:cNvPr id="27" name="Text Placeholder 41"/>
          <p:cNvSpPr>
            <a:spLocks noGrp="1"/>
          </p:cNvSpPr>
          <p:nvPr>
            <p:ph type="body" sz="quarter" idx="13" hasCustomPrompt="1"/>
          </p:nvPr>
        </p:nvSpPr>
        <p:spPr>
          <a:xfrm>
            <a:off x="1519519" y="3423043"/>
            <a:ext cx="4114800" cy="295942"/>
          </a:xfrm>
        </p:spPr>
        <p:txBody>
          <a:bodyPr>
            <a:normAutofit/>
          </a:bodyPr>
          <a:lstStyle>
            <a:lvl1pPr marL="0" indent="0">
              <a:lnSpc>
                <a:spcPct val="110000"/>
              </a:lnSpc>
              <a:buNone/>
              <a:defRPr sz="1200" b="1" spc="0">
                <a:solidFill>
                  <a:schemeClr val="bg1"/>
                </a:solidFill>
              </a:defRPr>
            </a:lvl1pPr>
          </a:lstStyle>
          <a:p>
            <a:pPr lvl="0"/>
            <a:r>
              <a:rPr lang="en-US"/>
              <a:t>Insert name of the person</a:t>
            </a:r>
          </a:p>
        </p:txBody>
      </p:sp>
      <p:sp>
        <p:nvSpPr>
          <p:cNvPr id="29" name="Text Placeholder 41"/>
          <p:cNvSpPr>
            <a:spLocks noGrp="1"/>
          </p:cNvSpPr>
          <p:nvPr>
            <p:ph type="body" sz="quarter" idx="14" hasCustomPrompt="1"/>
          </p:nvPr>
        </p:nvSpPr>
        <p:spPr>
          <a:xfrm>
            <a:off x="1519519" y="3636435"/>
            <a:ext cx="4114800" cy="295942"/>
          </a:xfrm>
        </p:spPr>
        <p:txBody>
          <a:bodyPr>
            <a:normAutofit/>
          </a:bodyPr>
          <a:lstStyle>
            <a:lvl1pPr marL="0" indent="0">
              <a:lnSpc>
                <a:spcPct val="110000"/>
              </a:lnSpc>
              <a:buNone/>
              <a:defRPr sz="900" b="0" i="0" spc="0">
                <a:solidFill>
                  <a:schemeClr val="bg1"/>
                </a:solidFill>
              </a:defRPr>
            </a:lvl1pPr>
          </a:lstStyle>
          <a:p>
            <a:pPr lvl="0"/>
            <a:r>
              <a:rPr lang="en-US"/>
              <a:t>Insert designation</a:t>
            </a:r>
          </a:p>
        </p:txBody>
      </p:sp>
      <p:sp>
        <p:nvSpPr>
          <p:cNvPr id="18" name="Text Placeholder 41"/>
          <p:cNvSpPr>
            <a:spLocks noGrp="1"/>
          </p:cNvSpPr>
          <p:nvPr>
            <p:ph type="body" sz="quarter" idx="15" hasCustomPrompt="1"/>
          </p:nvPr>
        </p:nvSpPr>
        <p:spPr>
          <a:xfrm>
            <a:off x="1519520" y="4069756"/>
            <a:ext cx="3790789" cy="188197"/>
          </a:xfrm>
        </p:spPr>
        <p:txBody>
          <a:bodyPr anchor="t">
            <a:normAutofit/>
          </a:bodyPr>
          <a:lstStyle>
            <a:lvl1pPr marL="0" indent="0" algn="l">
              <a:lnSpc>
                <a:spcPct val="110000"/>
              </a:lnSpc>
              <a:buNone/>
              <a:defRPr sz="675" b="0" spc="0">
                <a:solidFill>
                  <a:schemeClr val="accent2">
                    <a:lumMod val="40000"/>
                    <a:lumOff val="60000"/>
                  </a:schemeClr>
                </a:solidFill>
              </a:defRPr>
            </a:lvl1pPr>
          </a:lstStyle>
          <a:p>
            <a:pPr lvl="0"/>
            <a:r>
              <a:rPr lang="en-US"/>
              <a:t>Insert Source Info</a:t>
            </a:r>
          </a:p>
        </p:txBody>
      </p:sp>
      <p:sp>
        <p:nvSpPr>
          <p:cNvPr id="12"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2">
                    <a:lumMod val="40000"/>
                    <a:lumOff val="60000"/>
                  </a:schemeClr>
                </a:solidFill>
                <a:latin typeface="+mn-lt"/>
              </a:rPr>
              <a:pPr algn="r"/>
              <a:t>‹#›</a:t>
            </a:fld>
            <a:endParaRPr lang="en-US" sz="675">
              <a:solidFill>
                <a:schemeClr val="accent2">
                  <a:lumMod val="40000"/>
                  <a:lumOff val="60000"/>
                </a:schemeClr>
              </a:solidFill>
              <a:latin typeface="+mn-lt"/>
            </a:endParaRPr>
          </a:p>
        </p:txBody>
      </p:sp>
      <p:sp>
        <p:nvSpPr>
          <p:cNvPr id="13" name="Picture Placeholder 2">
            <a:extLst>
              <a:ext uri="{FF2B5EF4-FFF2-40B4-BE49-F238E27FC236}">
                <a16:creationId xmlns:a16="http://schemas.microsoft.com/office/drawing/2014/main" id="{F89B0E1A-330F-AD47-8000-39F470766B49}"/>
              </a:ext>
            </a:extLst>
          </p:cNvPr>
          <p:cNvSpPr>
            <a:spLocks noGrp="1" noChangeAspect="1"/>
          </p:cNvSpPr>
          <p:nvPr>
            <p:ph type="pic" sz="quarter" idx="12" hasCustomPrompt="1"/>
          </p:nvPr>
        </p:nvSpPr>
        <p:spPr>
          <a:xfrm>
            <a:off x="467544" y="3423043"/>
            <a:ext cx="891540" cy="891540"/>
          </a:xfrm>
          <a:prstGeom prst="ellipse">
            <a:avLst/>
          </a:prstGeom>
          <a:ln w="25400">
            <a:noFill/>
          </a:ln>
        </p:spPr>
        <p:txBody>
          <a:bodyPr anchor="ctr"/>
          <a:lstStyle>
            <a:lvl1pPr marL="0" indent="0" algn="ctr">
              <a:buFontTx/>
              <a:buNone/>
              <a:defRPr b="1">
                <a:solidFill>
                  <a:schemeClr val="bg1"/>
                </a:solidFill>
              </a:defRPr>
            </a:lvl1pPr>
          </a:lstStyle>
          <a:p>
            <a:r>
              <a:rPr lang="en-US"/>
              <a:t>Bio Pic</a:t>
            </a:r>
          </a:p>
        </p:txBody>
      </p:sp>
      <p:sp>
        <p:nvSpPr>
          <p:cNvPr id="2" name="Footer Placeholder 1">
            <a:extLst>
              <a:ext uri="{FF2B5EF4-FFF2-40B4-BE49-F238E27FC236}">
                <a16:creationId xmlns:a16="http://schemas.microsoft.com/office/drawing/2014/main" id="{760004E8-A53A-E74B-863D-4C76ECA06224}"/>
              </a:ext>
            </a:extLst>
          </p:cNvPr>
          <p:cNvSpPr>
            <a:spLocks noGrp="1"/>
          </p:cNvSpPr>
          <p:nvPr>
            <p:ph type="ftr" sz="quarter" idx="16"/>
          </p:nvPr>
        </p:nvSpPr>
        <p:spPr/>
        <p:txBody>
          <a:bodyPr/>
          <a:lstStyle>
            <a:lvl1pPr>
              <a:defRPr>
                <a:solidFill>
                  <a:schemeClr val="bg1"/>
                </a:solidFill>
              </a:defRPr>
            </a:lvl1pPr>
          </a:lstStyle>
          <a:p>
            <a:r>
              <a:rPr lang="en-US"/>
              <a:t>Meeting Name  |  Meeting Date</a:t>
            </a:r>
          </a:p>
        </p:txBody>
      </p:sp>
      <p:pic>
        <p:nvPicPr>
          <p:cNvPr id="11" name="Picture 10">
            <a:extLst>
              <a:ext uri="{FF2B5EF4-FFF2-40B4-BE49-F238E27FC236}">
                <a16:creationId xmlns:a16="http://schemas.microsoft.com/office/drawing/2014/main" id="{D93EAEE5-CAAD-2B4C-8927-3A792295E3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544" y="4582264"/>
            <a:ext cx="1379166" cy="41338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MWF Section 1 - Teal">
    <p:spTree>
      <p:nvGrpSpPr>
        <p:cNvPr id="1" name=""/>
        <p:cNvGrpSpPr/>
        <p:nvPr/>
      </p:nvGrpSpPr>
      <p:grpSpPr>
        <a:xfrm>
          <a:off x="0" y="0"/>
          <a:ext cx="0" cy="0"/>
          <a:chOff x="0" y="0"/>
          <a:chExt cx="0" cy="0"/>
        </a:xfrm>
      </p:grpSpPr>
      <p:sp>
        <p:nvSpPr>
          <p:cNvPr id="2" name="Rectangle 1"/>
          <p:cNvSpPr/>
          <p:nvPr userDrawn="1"/>
        </p:nvSpPr>
        <p:spPr>
          <a:xfrm>
            <a:off x="217055" y="0"/>
            <a:ext cx="8928484"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0" y="0"/>
            <a:ext cx="217054" cy="51435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itle 1"/>
          <p:cNvSpPr>
            <a:spLocks noGrp="1"/>
          </p:cNvSpPr>
          <p:nvPr>
            <p:ph type="ctrTitle" hasCustomPrompt="1"/>
          </p:nvPr>
        </p:nvSpPr>
        <p:spPr>
          <a:xfrm>
            <a:off x="627435" y="1469232"/>
            <a:ext cx="7772400" cy="982649"/>
          </a:xfrm>
          <a:effectLst/>
        </p:spPr>
        <p:txBody>
          <a:bodyPr anchor="t">
            <a:normAutofit/>
          </a:bodyPr>
          <a:lstStyle>
            <a:lvl1pPr algn="l">
              <a:lnSpc>
                <a:spcPct val="100000"/>
              </a:lnSpc>
              <a:defRPr sz="2925" b="1" spc="0" baseline="0">
                <a:solidFill>
                  <a:schemeClr val="bg1"/>
                </a:solidFill>
                <a:effectLst/>
              </a:defRPr>
            </a:lvl1pPr>
          </a:lstStyle>
          <a:p>
            <a:r>
              <a:rPr lang="en-US"/>
              <a:t>Click to edit master title style</a:t>
            </a:r>
          </a:p>
        </p:txBody>
      </p:sp>
      <p:sp>
        <p:nvSpPr>
          <p:cNvPr id="44" name="Text Placeholder 43"/>
          <p:cNvSpPr>
            <a:spLocks noGrp="1"/>
          </p:cNvSpPr>
          <p:nvPr>
            <p:ph type="body" sz="quarter" idx="10" hasCustomPrompt="1"/>
          </p:nvPr>
        </p:nvSpPr>
        <p:spPr>
          <a:xfrm>
            <a:off x="627436" y="2453013"/>
            <a:ext cx="7772399" cy="685800"/>
          </a:xfrm>
        </p:spPr>
        <p:txBody>
          <a:bodyPr>
            <a:normAutofit/>
          </a:bodyPr>
          <a:lstStyle>
            <a:lvl1pPr marL="0" indent="0">
              <a:buNone/>
              <a:defRPr sz="1200" spc="0">
                <a:solidFill>
                  <a:schemeClr val="bg1"/>
                </a:solidFill>
              </a:defRPr>
            </a:lvl1pPr>
          </a:lstStyle>
          <a:p>
            <a:pPr lvl="0"/>
            <a:r>
              <a:rPr lang="en-US"/>
              <a:t>Insert sub text</a:t>
            </a:r>
          </a:p>
        </p:txBody>
      </p:sp>
      <p:sp>
        <p:nvSpPr>
          <p:cNvPr id="19" name="Subtitle 2"/>
          <p:cNvSpPr>
            <a:spLocks noGrp="1"/>
          </p:cNvSpPr>
          <p:nvPr>
            <p:ph type="subTitle" idx="1" hasCustomPrompt="1"/>
          </p:nvPr>
        </p:nvSpPr>
        <p:spPr>
          <a:xfrm>
            <a:off x="627435" y="1036151"/>
            <a:ext cx="7772399" cy="370395"/>
          </a:xfrm>
        </p:spPr>
        <p:txBody>
          <a:bodyPr anchor="b">
            <a:normAutofit/>
          </a:bodyPr>
          <a:lstStyle>
            <a:lvl1pPr marL="0" indent="0" algn="l">
              <a:lnSpc>
                <a:spcPct val="100000"/>
              </a:lnSpc>
              <a:buNone/>
              <a:defRPr sz="975" b="1" spc="75" baseline="0">
                <a:solidFill>
                  <a:schemeClr val="bg2">
                    <a:lumMod val="40000"/>
                    <a:lumOff val="6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10"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4" name="Footer Placeholder 3">
            <a:extLst>
              <a:ext uri="{FF2B5EF4-FFF2-40B4-BE49-F238E27FC236}">
                <a16:creationId xmlns:a16="http://schemas.microsoft.com/office/drawing/2014/main" id="{6DC4AE0A-C921-2845-80B6-FB10EA543A73}"/>
              </a:ext>
            </a:extLst>
          </p:cNvPr>
          <p:cNvSpPr>
            <a:spLocks noGrp="1"/>
          </p:cNvSpPr>
          <p:nvPr>
            <p:ph type="ftr" sz="quarter" idx="15"/>
          </p:nvPr>
        </p:nvSpPr>
        <p:spPr/>
        <p:txBody>
          <a:bodyPr/>
          <a:lstStyle>
            <a:lvl1pPr>
              <a:defRPr>
                <a:solidFill>
                  <a:schemeClr val="bg1"/>
                </a:solidFill>
              </a:defRPr>
            </a:lvl1pPr>
          </a:lstStyle>
          <a:p>
            <a:r>
              <a:rPr lang="en-US"/>
              <a:t>Meeting Name  |  Meeting Date</a:t>
            </a:r>
          </a:p>
        </p:txBody>
      </p:sp>
      <p:pic>
        <p:nvPicPr>
          <p:cNvPr id="12" name="Picture 11">
            <a:extLst>
              <a:ext uri="{FF2B5EF4-FFF2-40B4-BE49-F238E27FC236}">
                <a16:creationId xmlns:a16="http://schemas.microsoft.com/office/drawing/2014/main" id="{96D83E7B-94E4-984F-81FA-18CD29ADB59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4" y="4450800"/>
            <a:ext cx="1379166" cy="41338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MWF Quote - Teal">
    <p:spTree>
      <p:nvGrpSpPr>
        <p:cNvPr id="1" name=""/>
        <p:cNvGrpSpPr/>
        <p:nvPr/>
      </p:nvGrpSpPr>
      <p:grpSpPr>
        <a:xfrm>
          <a:off x="0" y="0"/>
          <a:ext cx="0" cy="0"/>
          <a:chOff x="0" y="0"/>
          <a:chExt cx="0" cy="0"/>
        </a:xfrm>
      </p:grpSpPr>
      <p:sp>
        <p:nvSpPr>
          <p:cNvPr id="49" name="Rectangle 48"/>
          <p:cNvSpPr/>
          <p:nvPr userDrawn="1"/>
        </p:nvSpPr>
        <p:spPr>
          <a:xfrm>
            <a:off x="-1538" y="0"/>
            <a:ext cx="9145538"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2" name="Text Placeholder 41"/>
          <p:cNvSpPr>
            <a:spLocks noGrp="1"/>
          </p:cNvSpPr>
          <p:nvPr>
            <p:ph type="body" sz="quarter" idx="11" hasCustomPrompt="1"/>
          </p:nvPr>
        </p:nvSpPr>
        <p:spPr>
          <a:xfrm>
            <a:off x="467545" y="600531"/>
            <a:ext cx="8295992" cy="2466239"/>
          </a:xfrm>
        </p:spPr>
        <p:txBody>
          <a:bodyPr>
            <a:normAutofit/>
          </a:bodyPr>
          <a:lstStyle>
            <a:lvl1pPr marL="0" indent="0">
              <a:lnSpc>
                <a:spcPct val="110000"/>
              </a:lnSpc>
              <a:buNone/>
              <a:defRPr sz="2400" b="1" spc="0">
                <a:solidFill>
                  <a:schemeClr val="bg1"/>
                </a:solidFill>
              </a:defRPr>
            </a:lvl1pPr>
          </a:lstStyle>
          <a:p>
            <a:pPr lvl="0"/>
            <a:r>
              <a:rPr lang="en-US"/>
              <a:t>Insert additional sub text</a:t>
            </a:r>
          </a:p>
        </p:txBody>
      </p:sp>
      <p:sp>
        <p:nvSpPr>
          <p:cNvPr id="27" name="Text Placeholder 41"/>
          <p:cNvSpPr>
            <a:spLocks noGrp="1"/>
          </p:cNvSpPr>
          <p:nvPr>
            <p:ph type="body" sz="quarter" idx="13" hasCustomPrompt="1"/>
          </p:nvPr>
        </p:nvSpPr>
        <p:spPr>
          <a:xfrm>
            <a:off x="1519519" y="3423043"/>
            <a:ext cx="4114800" cy="295942"/>
          </a:xfrm>
        </p:spPr>
        <p:txBody>
          <a:bodyPr>
            <a:normAutofit/>
          </a:bodyPr>
          <a:lstStyle>
            <a:lvl1pPr marL="0" indent="0">
              <a:lnSpc>
                <a:spcPct val="110000"/>
              </a:lnSpc>
              <a:buNone/>
              <a:defRPr sz="1200" b="1" spc="0">
                <a:solidFill>
                  <a:schemeClr val="bg1"/>
                </a:solidFill>
              </a:defRPr>
            </a:lvl1pPr>
          </a:lstStyle>
          <a:p>
            <a:pPr lvl="0"/>
            <a:r>
              <a:rPr lang="en-US"/>
              <a:t>Insert name of the person</a:t>
            </a:r>
          </a:p>
        </p:txBody>
      </p:sp>
      <p:sp>
        <p:nvSpPr>
          <p:cNvPr id="29" name="Text Placeholder 41"/>
          <p:cNvSpPr>
            <a:spLocks noGrp="1"/>
          </p:cNvSpPr>
          <p:nvPr>
            <p:ph type="body" sz="quarter" idx="14" hasCustomPrompt="1"/>
          </p:nvPr>
        </p:nvSpPr>
        <p:spPr>
          <a:xfrm>
            <a:off x="1519519" y="3636435"/>
            <a:ext cx="4114800" cy="295942"/>
          </a:xfrm>
        </p:spPr>
        <p:txBody>
          <a:bodyPr>
            <a:normAutofit/>
          </a:bodyPr>
          <a:lstStyle>
            <a:lvl1pPr marL="0" indent="0">
              <a:lnSpc>
                <a:spcPct val="110000"/>
              </a:lnSpc>
              <a:buNone/>
              <a:defRPr sz="900" b="0" i="0" spc="0">
                <a:solidFill>
                  <a:schemeClr val="bg1"/>
                </a:solidFill>
              </a:defRPr>
            </a:lvl1pPr>
          </a:lstStyle>
          <a:p>
            <a:pPr lvl="0"/>
            <a:r>
              <a:rPr lang="en-US"/>
              <a:t>Insert designation</a:t>
            </a:r>
          </a:p>
        </p:txBody>
      </p:sp>
      <p:sp>
        <p:nvSpPr>
          <p:cNvPr id="18" name="Text Placeholder 41"/>
          <p:cNvSpPr>
            <a:spLocks noGrp="1"/>
          </p:cNvSpPr>
          <p:nvPr>
            <p:ph type="body" sz="quarter" idx="15" hasCustomPrompt="1"/>
          </p:nvPr>
        </p:nvSpPr>
        <p:spPr>
          <a:xfrm>
            <a:off x="1519520" y="4069756"/>
            <a:ext cx="3790789" cy="188197"/>
          </a:xfrm>
        </p:spPr>
        <p:txBody>
          <a:bodyPr anchor="t">
            <a:normAutofit/>
          </a:bodyPr>
          <a:lstStyle>
            <a:lvl1pPr marL="0" indent="0" algn="l">
              <a:lnSpc>
                <a:spcPct val="110000"/>
              </a:lnSpc>
              <a:buNone/>
              <a:defRPr sz="675" b="0" spc="0">
                <a:solidFill>
                  <a:schemeClr val="bg2">
                    <a:lumMod val="20000"/>
                    <a:lumOff val="80000"/>
                  </a:schemeClr>
                </a:solidFill>
              </a:defRPr>
            </a:lvl1pPr>
          </a:lstStyle>
          <a:p>
            <a:pPr lvl="0"/>
            <a:r>
              <a:rPr lang="en-US"/>
              <a:t>Insert Source Info</a:t>
            </a:r>
          </a:p>
        </p:txBody>
      </p:sp>
      <p:sp>
        <p:nvSpPr>
          <p:cNvPr id="13"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2">
                    <a:lumMod val="40000"/>
                    <a:lumOff val="60000"/>
                  </a:schemeClr>
                </a:solidFill>
                <a:latin typeface="+mn-lt"/>
              </a:rPr>
              <a:pPr algn="r"/>
              <a:t>‹#›</a:t>
            </a:fld>
            <a:endParaRPr lang="en-US" sz="675">
              <a:solidFill>
                <a:schemeClr val="bg2">
                  <a:lumMod val="40000"/>
                  <a:lumOff val="60000"/>
                </a:schemeClr>
              </a:solidFill>
              <a:latin typeface="+mn-lt"/>
            </a:endParaRPr>
          </a:p>
        </p:txBody>
      </p:sp>
      <p:sp>
        <p:nvSpPr>
          <p:cNvPr id="14" name="Picture Placeholder 2">
            <a:extLst>
              <a:ext uri="{FF2B5EF4-FFF2-40B4-BE49-F238E27FC236}">
                <a16:creationId xmlns:a16="http://schemas.microsoft.com/office/drawing/2014/main" id="{EB7DC451-71C5-5248-8165-C2525071B1D7}"/>
              </a:ext>
            </a:extLst>
          </p:cNvPr>
          <p:cNvSpPr>
            <a:spLocks noGrp="1" noChangeAspect="1"/>
          </p:cNvSpPr>
          <p:nvPr>
            <p:ph type="pic" sz="quarter" idx="12" hasCustomPrompt="1"/>
          </p:nvPr>
        </p:nvSpPr>
        <p:spPr>
          <a:xfrm>
            <a:off x="467544" y="3423043"/>
            <a:ext cx="891540" cy="891540"/>
          </a:xfrm>
          <a:prstGeom prst="ellipse">
            <a:avLst/>
          </a:prstGeom>
          <a:ln w="25400">
            <a:noFill/>
          </a:ln>
        </p:spPr>
        <p:txBody>
          <a:bodyPr anchor="ctr"/>
          <a:lstStyle>
            <a:lvl1pPr marL="0" indent="0" algn="ctr">
              <a:buFontTx/>
              <a:buNone/>
              <a:defRPr b="1">
                <a:solidFill>
                  <a:schemeClr val="bg1"/>
                </a:solidFill>
              </a:defRPr>
            </a:lvl1pPr>
          </a:lstStyle>
          <a:p>
            <a:r>
              <a:rPr lang="en-US"/>
              <a:t>Bio Pic</a:t>
            </a:r>
          </a:p>
        </p:txBody>
      </p:sp>
      <p:sp>
        <p:nvSpPr>
          <p:cNvPr id="2" name="Footer Placeholder 1">
            <a:extLst>
              <a:ext uri="{FF2B5EF4-FFF2-40B4-BE49-F238E27FC236}">
                <a16:creationId xmlns:a16="http://schemas.microsoft.com/office/drawing/2014/main" id="{DFDDD365-28D1-A94F-A2AF-F4DE26151EA6}"/>
              </a:ext>
            </a:extLst>
          </p:cNvPr>
          <p:cNvSpPr>
            <a:spLocks noGrp="1"/>
          </p:cNvSpPr>
          <p:nvPr>
            <p:ph type="ftr" sz="quarter" idx="16"/>
          </p:nvPr>
        </p:nvSpPr>
        <p:spPr/>
        <p:txBody>
          <a:bodyPr/>
          <a:lstStyle>
            <a:lvl1pPr>
              <a:defRPr>
                <a:solidFill>
                  <a:schemeClr val="bg1"/>
                </a:solidFill>
              </a:defRPr>
            </a:lvl1pPr>
          </a:lstStyle>
          <a:p>
            <a:r>
              <a:rPr lang="en-US"/>
              <a:t>Meeting Name  |  Meeting Date</a:t>
            </a:r>
          </a:p>
        </p:txBody>
      </p:sp>
      <p:pic>
        <p:nvPicPr>
          <p:cNvPr id="12" name="Picture 11">
            <a:extLst>
              <a:ext uri="{FF2B5EF4-FFF2-40B4-BE49-F238E27FC236}">
                <a16:creationId xmlns:a16="http://schemas.microsoft.com/office/drawing/2014/main" id="{C039692F-5D35-AB40-B11D-E4A16288FF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544" y="4582264"/>
            <a:ext cx="1379166" cy="413382"/>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MWF Quote - Green">
    <p:spTree>
      <p:nvGrpSpPr>
        <p:cNvPr id="1" name=""/>
        <p:cNvGrpSpPr/>
        <p:nvPr/>
      </p:nvGrpSpPr>
      <p:grpSpPr>
        <a:xfrm>
          <a:off x="0" y="0"/>
          <a:ext cx="0" cy="0"/>
          <a:chOff x="0" y="0"/>
          <a:chExt cx="0" cy="0"/>
        </a:xfrm>
      </p:grpSpPr>
      <p:sp>
        <p:nvSpPr>
          <p:cNvPr id="49" name="Rectangle 48"/>
          <p:cNvSpPr/>
          <p:nvPr userDrawn="1"/>
        </p:nvSpPr>
        <p:spPr>
          <a:xfrm>
            <a:off x="-1538" y="0"/>
            <a:ext cx="9145538"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2" name="Text Placeholder 41"/>
          <p:cNvSpPr>
            <a:spLocks noGrp="1"/>
          </p:cNvSpPr>
          <p:nvPr>
            <p:ph type="body" sz="quarter" idx="11" hasCustomPrompt="1"/>
          </p:nvPr>
        </p:nvSpPr>
        <p:spPr>
          <a:xfrm>
            <a:off x="467545" y="600531"/>
            <a:ext cx="8295992" cy="2466239"/>
          </a:xfrm>
        </p:spPr>
        <p:txBody>
          <a:bodyPr>
            <a:normAutofit/>
          </a:bodyPr>
          <a:lstStyle>
            <a:lvl1pPr marL="0" indent="0">
              <a:lnSpc>
                <a:spcPct val="110000"/>
              </a:lnSpc>
              <a:buNone/>
              <a:defRPr sz="2400" b="1" spc="0">
                <a:solidFill>
                  <a:schemeClr val="bg1"/>
                </a:solidFill>
              </a:defRPr>
            </a:lvl1pPr>
          </a:lstStyle>
          <a:p>
            <a:pPr lvl="0"/>
            <a:r>
              <a:rPr lang="en-US"/>
              <a:t>Insert additional sub text</a:t>
            </a:r>
          </a:p>
        </p:txBody>
      </p:sp>
      <p:sp>
        <p:nvSpPr>
          <p:cNvPr id="27" name="Text Placeholder 41"/>
          <p:cNvSpPr>
            <a:spLocks noGrp="1"/>
          </p:cNvSpPr>
          <p:nvPr>
            <p:ph type="body" sz="quarter" idx="13" hasCustomPrompt="1"/>
          </p:nvPr>
        </p:nvSpPr>
        <p:spPr>
          <a:xfrm>
            <a:off x="1519519" y="3423043"/>
            <a:ext cx="4114800" cy="295942"/>
          </a:xfrm>
        </p:spPr>
        <p:txBody>
          <a:bodyPr>
            <a:normAutofit/>
          </a:bodyPr>
          <a:lstStyle>
            <a:lvl1pPr marL="0" indent="0">
              <a:lnSpc>
                <a:spcPct val="110000"/>
              </a:lnSpc>
              <a:buNone/>
              <a:defRPr sz="1200" b="1" spc="0">
                <a:solidFill>
                  <a:schemeClr val="bg1"/>
                </a:solidFill>
              </a:defRPr>
            </a:lvl1pPr>
          </a:lstStyle>
          <a:p>
            <a:pPr lvl="0"/>
            <a:r>
              <a:rPr lang="en-US"/>
              <a:t>Insert name of the person</a:t>
            </a:r>
          </a:p>
        </p:txBody>
      </p:sp>
      <p:sp>
        <p:nvSpPr>
          <p:cNvPr id="29" name="Text Placeholder 41"/>
          <p:cNvSpPr>
            <a:spLocks noGrp="1"/>
          </p:cNvSpPr>
          <p:nvPr>
            <p:ph type="body" sz="quarter" idx="14" hasCustomPrompt="1"/>
          </p:nvPr>
        </p:nvSpPr>
        <p:spPr>
          <a:xfrm>
            <a:off x="1519519" y="3636435"/>
            <a:ext cx="4114800" cy="295942"/>
          </a:xfrm>
        </p:spPr>
        <p:txBody>
          <a:bodyPr>
            <a:normAutofit/>
          </a:bodyPr>
          <a:lstStyle>
            <a:lvl1pPr marL="0" indent="0">
              <a:lnSpc>
                <a:spcPct val="110000"/>
              </a:lnSpc>
              <a:buNone/>
              <a:defRPr sz="900" b="0" i="0" spc="0">
                <a:solidFill>
                  <a:schemeClr val="bg1"/>
                </a:solidFill>
              </a:defRPr>
            </a:lvl1pPr>
          </a:lstStyle>
          <a:p>
            <a:pPr lvl="0"/>
            <a:r>
              <a:rPr lang="en-US"/>
              <a:t>Insert designation</a:t>
            </a:r>
          </a:p>
        </p:txBody>
      </p:sp>
      <p:sp>
        <p:nvSpPr>
          <p:cNvPr id="18" name="Text Placeholder 41"/>
          <p:cNvSpPr>
            <a:spLocks noGrp="1"/>
          </p:cNvSpPr>
          <p:nvPr>
            <p:ph type="body" sz="quarter" idx="15" hasCustomPrompt="1"/>
          </p:nvPr>
        </p:nvSpPr>
        <p:spPr>
          <a:xfrm>
            <a:off x="1519520" y="4069756"/>
            <a:ext cx="3790789" cy="188197"/>
          </a:xfrm>
        </p:spPr>
        <p:txBody>
          <a:bodyPr anchor="t">
            <a:normAutofit/>
          </a:bodyPr>
          <a:lstStyle>
            <a:lvl1pPr marL="0" indent="0" algn="l">
              <a:lnSpc>
                <a:spcPct val="110000"/>
              </a:lnSpc>
              <a:buNone/>
              <a:defRPr sz="675" b="0" spc="0">
                <a:solidFill>
                  <a:schemeClr val="accent4">
                    <a:lumMod val="40000"/>
                    <a:lumOff val="60000"/>
                  </a:schemeClr>
                </a:solidFill>
              </a:defRPr>
            </a:lvl1pPr>
          </a:lstStyle>
          <a:p>
            <a:pPr lvl="0"/>
            <a:r>
              <a:rPr lang="en-US"/>
              <a:t>Insert Source Info</a:t>
            </a:r>
          </a:p>
        </p:txBody>
      </p:sp>
      <p:sp>
        <p:nvSpPr>
          <p:cNvPr id="13"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4">
                    <a:lumMod val="40000"/>
                    <a:lumOff val="60000"/>
                  </a:schemeClr>
                </a:solidFill>
                <a:latin typeface="+mn-lt"/>
              </a:rPr>
              <a:pPr algn="r"/>
              <a:t>‹#›</a:t>
            </a:fld>
            <a:endParaRPr lang="en-US" sz="675">
              <a:solidFill>
                <a:schemeClr val="accent4">
                  <a:lumMod val="40000"/>
                  <a:lumOff val="60000"/>
                </a:schemeClr>
              </a:solidFill>
              <a:latin typeface="+mn-lt"/>
            </a:endParaRPr>
          </a:p>
        </p:txBody>
      </p:sp>
      <p:sp>
        <p:nvSpPr>
          <p:cNvPr id="14" name="Picture Placeholder 2">
            <a:extLst>
              <a:ext uri="{FF2B5EF4-FFF2-40B4-BE49-F238E27FC236}">
                <a16:creationId xmlns:a16="http://schemas.microsoft.com/office/drawing/2014/main" id="{01DDBD65-6BB2-EA41-A18C-494A3B6D6988}"/>
              </a:ext>
            </a:extLst>
          </p:cNvPr>
          <p:cNvSpPr>
            <a:spLocks noGrp="1" noChangeAspect="1"/>
          </p:cNvSpPr>
          <p:nvPr>
            <p:ph type="pic" sz="quarter" idx="12" hasCustomPrompt="1"/>
          </p:nvPr>
        </p:nvSpPr>
        <p:spPr>
          <a:xfrm>
            <a:off x="467544" y="3423043"/>
            <a:ext cx="891540" cy="891540"/>
          </a:xfrm>
          <a:prstGeom prst="ellipse">
            <a:avLst/>
          </a:prstGeom>
          <a:ln w="25400">
            <a:noFill/>
          </a:ln>
        </p:spPr>
        <p:txBody>
          <a:bodyPr anchor="ctr"/>
          <a:lstStyle>
            <a:lvl1pPr marL="0" indent="0" algn="ctr">
              <a:buFontTx/>
              <a:buNone/>
              <a:defRPr b="1">
                <a:solidFill>
                  <a:schemeClr val="bg1"/>
                </a:solidFill>
              </a:defRPr>
            </a:lvl1pPr>
          </a:lstStyle>
          <a:p>
            <a:r>
              <a:rPr lang="en-US"/>
              <a:t>Bio Pic</a:t>
            </a:r>
          </a:p>
        </p:txBody>
      </p:sp>
      <p:sp>
        <p:nvSpPr>
          <p:cNvPr id="2" name="Footer Placeholder 1">
            <a:extLst>
              <a:ext uri="{FF2B5EF4-FFF2-40B4-BE49-F238E27FC236}">
                <a16:creationId xmlns:a16="http://schemas.microsoft.com/office/drawing/2014/main" id="{480E8636-C612-D74D-9ADB-20E1B76EF275}"/>
              </a:ext>
            </a:extLst>
          </p:cNvPr>
          <p:cNvSpPr>
            <a:spLocks noGrp="1"/>
          </p:cNvSpPr>
          <p:nvPr>
            <p:ph type="ftr" sz="quarter" idx="16"/>
          </p:nvPr>
        </p:nvSpPr>
        <p:spPr/>
        <p:txBody>
          <a:bodyPr/>
          <a:lstStyle>
            <a:lvl1pPr>
              <a:defRPr>
                <a:solidFill>
                  <a:schemeClr val="bg1"/>
                </a:solidFill>
              </a:defRPr>
            </a:lvl1pPr>
          </a:lstStyle>
          <a:p>
            <a:r>
              <a:rPr lang="en-US"/>
              <a:t>Meeting Name  |  Meeting Date</a:t>
            </a:r>
          </a:p>
        </p:txBody>
      </p:sp>
      <p:pic>
        <p:nvPicPr>
          <p:cNvPr id="12" name="Picture 11">
            <a:extLst>
              <a:ext uri="{FF2B5EF4-FFF2-40B4-BE49-F238E27FC236}">
                <a16:creationId xmlns:a16="http://schemas.microsoft.com/office/drawing/2014/main" id="{30FC6F15-2F91-B84B-BA5A-D2E25134304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544" y="4582264"/>
            <a:ext cx="1379166" cy="413382"/>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MWF Quote - Purple">
    <p:spTree>
      <p:nvGrpSpPr>
        <p:cNvPr id="1" name=""/>
        <p:cNvGrpSpPr/>
        <p:nvPr/>
      </p:nvGrpSpPr>
      <p:grpSpPr>
        <a:xfrm>
          <a:off x="0" y="0"/>
          <a:ext cx="0" cy="0"/>
          <a:chOff x="0" y="0"/>
          <a:chExt cx="0" cy="0"/>
        </a:xfrm>
      </p:grpSpPr>
      <p:sp>
        <p:nvSpPr>
          <p:cNvPr id="49" name="Rectangle 48"/>
          <p:cNvSpPr/>
          <p:nvPr userDrawn="1"/>
        </p:nvSpPr>
        <p:spPr>
          <a:xfrm>
            <a:off x="-1538" y="0"/>
            <a:ext cx="9145538" cy="51435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2" name="Text Placeholder 41"/>
          <p:cNvSpPr>
            <a:spLocks noGrp="1"/>
          </p:cNvSpPr>
          <p:nvPr>
            <p:ph type="body" sz="quarter" idx="11" hasCustomPrompt="1"/>
          </p:nvPr>
        </p:nvSpPr>
        <p:spPr>
          <a:xfrm>
            <a:off x="467545" y="600531"/>
            <a:ext cx="8295992" cy="2466239"/>
          </a:xfrm>
        </p:spPr>
        <p:txBody>
          <a:bodyPr>
            <a:normAutofit/>
          </a:bodyPr>
          <a:lstStyle>
            <a:lvl1pPr marL="0" indent="0">
              <a:lnSpc>
                <a:spcPct val="110000"/>
              </a:lnSpc>
              <a:buNone/>
              <a:defRPr sz="2400" b="1" spc="0">
                <a:solidFill>
                  <a:schemeClr val="bg1"/>
                </a:solidFill>
              </a:defRPr>
            </a:lvl1pPr>
          </a:lstStyle>
          <a:p>
            <a:pPr lvl="0"/>
            <a:r>
              <a:rPr lang="en-US"/>
              <a:t>Insert additional sub text</a:t>
            </a:r>
          </a:p>
        </p:txBody>
      </p:sp>
      <p:sp>
        <p:nvSpPr>
          <p:cNvPr id="27" name="Text Placeholder 41"/>
          <p:cNvSpPr>
            <a:spLocks noGrp="1"/>
          </p:cNvSpPr>
          <p:nvPr>
            <p:ph type="body" sz="quarter" idx="13" hasCustomPrompt="1"/>
          </p:nvPr>
        </p:nvSpPr>
        <p:spPr>
          <a:xfrm>
            <a:off x="1519519" y="3423043"/>
            <a:ext cx="4114800" cy="295942"/>
          </a:xfrm>
        </p:spPr>
        <p:txBody>
          <a:bodyPr>
            <a:normAutofit/>
          </a:bodyPr>
          <a:lstStyle>
            <a:lvl1pPr marL="0" indent="0">
              <a:lnSpc>
                <a:spcPct val="110000"/>
              </a:lnSpc>
              <a:buNone/>
              <a:defRPr sz="1200" b="1" spc="0">
                <a:solidFill>
                  <a:schemeClr val="bg1"/>
                </a:solidFill>
              </a:defRPr>
            </a:lvl1pPr>
          </a:lstStyle>
          <a:p>
            <a:pPr lvl="0"/>
            <a:r>
              <a:rPr lang="en-US"/>
              <a:t>Insert name of the person</a:t>
            </a:r>
          </a:p>
        </p:txBody>
      </p:sp>
      <p:sp>
        <p:nvSpPr>
          <p:cNvPr id="29" name="Text Placeholder 41"/>
          <p:cNvSpPr>
            <a:spLocks noGrp="1"/>
          </p:cNvSpPr>
          <p:nvPr>
            <p:ph type="body" sz="quarter" idx="14" hasCustomPrompt="1"/>
          </p:nvPr>
        </p:nvSpPr>
        <p:spPr>
          <a:xfrm>
            <a:off x="1519519" y="3636435"/>
            <a:ext cx="4114800" cy="295942"/>
          </a:xfrm>
        </p:spPr>
        <p:txBody>
          <a:bodyPr>
            <a:normAutofit/>
          </a:bodyPr>
          <a:lstStyle>
            <a:lvl1pPr marL="0" indent="0">
              <a:lnSpc>
                <a:spcPct val="110000"/>
              </a:lnSpc>
              <a:buNone/>
              <a:defRPr sz="900" b="0" i="0" spc="0">
                <a:solidFill>
                  <a:schemeClr val="bg1"/>
                </a:solidFill>
              </a:defRPr>
            </a:lvl1pPr>
          </a:lstStyle>
          <a:p>
            <a:pPr lvl="0"/>
            <a:r>
              <a:rPr lang="en-US"/>
              <a:t>Insert designation</a:t>
            </a:r>
          </a:p>
        </p:txBody>
      </p:sp>
      <p:sp>
        <p:nvSpPr>
          <p:cNvPr id="18" name="Text Placeholder 41"/>
          <p:cNvSpPr>
            <a:spLocks noGrp="1"/>
          </p:cNvSpPr>
          <p:nvPr>
            <p:ph type="body" sz="quarter" idx="15" hasCustomPrompt="1"/>
          </p:nvPr>
        </p:nvSpPr>
        <p:spPr>
          <a:xfrm>
            <a:off x="1519520" y="4069756"/>
            <a:ext cx="3790789" cy="188197"/>
          </a:xfrm>
        </p:spPr>
        <p:txBody>
          <a:bodyPr anchor="t">
            <a:normAutofit/>
          </a:bodyPr>
          <a:lstStyle>
            <a:lvl1pPr marL="0" indent="0" algn="l">
              <a:lnSpc>
                <a:spcPct val="110000"/>
              </a:lnSpc>
              <a:buNone/>
              <a:defRPr sz="675" b="0" spc="0">
                <a:solidFill>
                  <a:schemeClr val="accent5">
                    <a:lumMod val="40000"/>
                    <a:lumOff val="60000"/>
                  </a:schemeClr>
                </a:solidFill>
              </a:defRPr>
            </a:lvl1pPr>
          </a:lstStyle>
          <a:p>
            <a:pPr lvl="0"/>
            <a:r>
              <a:rPr lang="en-US"/>
              <a:t>Insert Source Info</a:t>
            </a:r>
          </a:p>
        </p:txBody>
      </p:sp>
      <p:sp>
        <p:nvSpPr>
          <p:cNvPr id="13"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accent5">
                    <a:lumMod val="40000"/>
                    <a:lumOff val="60000"/>
                  </a:schemeClr>
                </a:solidFill>
                <a:latin typeface="+mn-lt"/>
              </a:rPr>
              <a:pPr algn="r"/>
              <a:t>‹#›</a:t>
            </a:fld>
            <a:endParaRPr lang="en-US" sz="675">
              <a:solidFill>
                <a:schemeClr val="accent5">
                  <a:lumMod val="40000"/>
                  <a:lumOff val="60000"/>
                </a:schemeClr>
              </a:solidFill>
              <a:latin typeface="+mn-lt"/>
            </a:endParaRPr>
          </a:p>
        </p:txBody>
      </p:sp>
      <p:sp>
        <p:nvSpPr>
          <p:cNvPr id="14" name="Picture Placeholder 2">
            <a:extLst>
              <a:ext uri="{FF2B5EF4-FFF2-40B4-BE49-F238E27FC236}">
                <a16:creationId xmlns:a16="http://schemas.microsoft.com/office/drawing/2014/main" id="{B6650C6E-B171-3143-B1D2-C74955A7BF72}"/>
              </a:ext>
            </a:extLst>
          </p:cNvPr>
          <p:cNvSpPr>
            <a:spLocks noGrp="1" noChangeAspect="1"/>
          </p:cNvSpPr>
          <p:nvPr>
            <p:ph type="pic" sz="quarter" idx="12" hasCustomPrompt="1"/>
          </p:nvPr>
        </p:nvSpPr>
        <p:spPr>
          <a:xfrm>
            <a:off x="467544" y="3423043"/>
            <a:ext cx="891540" cy="891540"/>
          </a:xfrm>
          <a:prstGeom prst="ellipse">
            <a:avLst/>
          </a:prstGeom>
          <a:ln w="25400">
            <a:noFill/>
          </a:ln>
        </p:spPr>
        <p:txBody>
          <a:bodyPr anchor="ctr"/>
          <a:lstStyle>
            <a:lvl1pPr marL="0" indent="0" algn="ctr">
              <a:buFontTx/>
              <a:buNone/>
              <a:defRPr b="1">
                <a:solidFill>
                  <a:schemeClr val="bg1"/>
                </a:solidFill>
              </a:defRPr>
            </a:lvl1pPr>
          </a:lstStyle>
          <a:p>
            <a:r>
              <a:rPr lang="en-US"/>
              <a:t>Bio Pic</a:t>
            </a:r>
          </a:p>
        </p:txBody>
      </p:sp>
      <p:sp>
        <p:nvSpPr>
          <p:cNvPr id="2" name="Footer Placeholder 1">
            <a:extLst>
              <a:ext uri="{FF2B5EF4-FFF2-40B4-BE49-F238E27FC236}">
                <a16:creationId xmlns:a16="http://schemas.microsoft.com/office/drawing/2014/main" id="{F68B7AC1-BDE9-E04D-96FA-757DBC52FC2D}"/>
              </a:ext>
            </a:extLst>
          </p:cNvPr>
          <p:cNvSpPr>
            <a:spLocks noGrp="1"/>
          </p:cNvSpPr>
          <p:nvPr>
            <p:ph type="ftr" sz="quarter" idx="16"/>
          </p:nvPr>
        </p:nvSpPr>
        <p:spPr/>
        <p:txBody>
          <a:bodyPr/>
          <a:lstStyle>
            <a:lvl1pPr>
              <a:defRPr>
                <a:solidFill>
                  <a:schemeClr val="bg1"/>
                </a:solidFill>
              </a:defRPr>
            </a:lvl1pPr>
          </a:lstStyle>
          <a:p>
            <a:r>
              <a:rPr lang="en-US"/>
              <a:t>Meeting Name  |  Meeting Date</a:t>
            </a:r>
          </a:p>
        </p:txBody>
      </p:sp>
      <p:pic>
        <p:nvPicPr>
          <p:cNvPr id="12" name="Picture 11">
            <a:extLst>
              <a:ext uri="{FF2B5EF4-FFF2-40B4-BE49-F238E27FC236}">
                <a16:creationId xmlns:a16="http://schemas.microsoft.com/office/drawing/2014/main" id="{28D825E8-BE6A-E447-A7A7-B77756C35AC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7544" y="4582264"/>
            <a:ext cx="1379166" cy="413382"/>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10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A large white building&#10;&#10;Description automatically generated">
            <a:extLst>
              <a:ext uri="{FF2B5EF4-FFF2-40B4-BE49-F238E27FC236}">
                <a16:creationId xmlns:a16="http://schemas.microsoft.com/office/drawing/2014/main" id="{8D41143C-72F3-44CA-AD8B-2D4C73EF723F}"/>
              </a:ext>
            </a:extLst>
          </p:cNvPr>
          <p:cNvPicPr>
            <a:picLocks noChangeAspect="1"/>
          </p:cNvPicPr>
          <p:nvPr userDrawn="1"/>
        </p:nvPicPr>
        <p:blipFill>
          <a:blip r:embed="rId2"/>
          <a:stretch>
            <a:fillRect/>
          </a:stretch>
        </p:blipFill>
        <p:spPr>
          <a:xfrm>
            <a:off x="1354" y="0"/>
            <a:ext cx="9141291" cy="5143500"/>
          </a:xfrm>
          <a:prstGeom prst="rect">
            <a:avLst/>
          </a:prstGeom>
        </p:spPr>
      </p:pic>
      <p:sp>
        <p:nvSpPr>
          <p:cNvPr id="11" name="Text Placeholder 10">
            <a:extLst>
              <a:ext uri="{FF2B5EF4-FFF2-40B4-BE49-F238E27FC236}">
                <a16:creationId xmlns:a16="http://schemas.microsoft.com/office/drawing/2014/main" id="{FE0114EF-8847-4E93-9216-8CC81848FB7E}"/>
              </a:ext>
            </a:extLst>
          </p:cNvPr>
          <p:cNvSpPr>
            <a:spLocks noGrp="1"/>
          </p:cNvSpPr>
          <p:nvPr>
            <p:ph type="body" sz="quarter" idx="10"/>
          </p:nvPr>
        </p:nvSpPr>
        <p:spPr>
          <a:xfrm>
            <a:off x="342900" y="1802660"/>
            <a:ext cx="5731328" cy="1538182"/>
          </a:xfrm>
        </p:spPr>
        <p:txBody>
          <a:bodyPr anchor="t" anchorCtr="0"/>
          <a:lstStyle>
            <a:lvl1pPr>
              <a:lnSpc>
                <a:spcPct val="90000"/>
              </a:lnSpc>
              <a:defRPr sz="3800">
                <a:solidFill>
                  <a:schemeClr val="bg2"/>
                </a:solidFill>
              </a:defRPr>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106479581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al">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CFE35798-A2CD-4FBA-8370-4ACA79E111AF}"/>
              </a:ext>
            </a:extLst>
          </p:cNvPr>
          <p:cNvPicPr>
            <a:picLocks noChangeAspect="1"/>
          </p:cNvPicPr>
          <p:nvPr userDrawn="1"/>
        </p:nvPicPr>
        <p:blipFill>
          <a:blip r:embed="rId2"/>
          <a:stretch>
            <a:fillRect/>
          </a:stretch>
        </p:blipFill>
        <p:spPr>
          <a:xfrm>
            <a:off x="378" y="4301042"/>
            <a:ext cx="9143244" cy="841178"/>
          </a:xfrm>
          <a:prstGeom prst="rect">
            <a:avLst/>
          </a:prstGeom>
        </p:spPr>
      </p:pic>
      <p:pic>
        <p:nvPicPr>
          <p:cNvPr id="9" name="Graphic 8">
            <a:extLst>
              <a:ext uri="{FF2B5EF4-FFF2-40B4-BE49-F238E27FC236}">
                <a16:creationId xmlns:a16="http://schemas.microsoft.com/office/drawing/2014/main" id="{6445BBA6-392A-440C-913D-AD639E98712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74228" y="4530168"/>
            <a:ext cx="2714171" cy="408326"/>
          </a:xfrm>
          <a:prstGeom prst="rect">
            <a:avLst/>
          </a:prstGeom>
        </p:spPr>
      </p:pic>
      <p:pic>
        <p:nvPicPr>
          <p:cNvPr id="13" name="Picture 12" descr="A picture containing swimming&#10;&#10;Description automatically generated">
            <a:extLst>
              <a:ext uri="{FF2B5EF4-FFF2-40B4-BE49-F238E27FC236}">
                <a16:creationId xmlns:a16="http://schemas.microsoft.com/office/drawing/2014/main" id="{2C9A719E-94D6-4069-86AC-020E452937A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9143999" cy="4318000"/>
          </a:xfrm>
          <a:prstGeom prst="rect">
            <a:avLst/>
          </a:prstGeom>
        </p:spPr>
      </p:pic>
      <p:sp>
        <p:nvSpPr>
          <p:cNvPr id="11" name="Text Placeholder 10">
            <a:extLst>
              <a:ext uri="{FF2B5EF4-FFF2-40B4-BE49-F238E27FC236}">
                <a16:creationId xmlns:a16="http://schemas.microsoft.com/office/drawing/2014/main" id="{FE0114EF-8847-4E93-9216-8CC81848FB7E}"/>
              </a:ext>
            </a:extLst>
          </p:cNvPr>
          <p:cNvSpPr>
            <a:spLocks noGrp="1"/>
          </p:cNvSpPr>
          <p:nvPr>
            <p:ph type="body" sz="quarter" idx="10"/>
          </p:nvPr>
        </p:nvSpPr>
        <p:spPr>
          <a:xfrm>
            <a:off x="342900" y="2571751"/>
            <a:ext cx="5731328" cy="1538182"/>
          </a:xfrm>
        </p:spPr>
        <p:txBody>
          <a:bodyPr anchor="t" anchorCtr="0"/>
          <a:lstStyle>
            <a:lvl1pPr>
              <a:lnSpc>
                <a:spcPct val="90000"/>
              </a:lnSpc>
              <a:defRPr sz="3800">
                <a:solidFill>
                  <a:schemeClr val="bg2"/>
                </a:solidFill>
              </a:defRPr>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419518302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2" name="Picture 51" descr="A picture containing dark, indoor&#10;&#10;Description automatically generated">
            <a:extLst>
              <a:ext uri="{FF2B5EF4-FFF2-40B4-BE49-F238E27FC236}">
                <a16:creationId xmlns:a16="http://schemas.microsoft.com/office/drawing/2014/main" id="{28156C6E-94D3-4499-BB54-1ABFEB4876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5" name="Title Placeholder 1">
            <a:extLst>
              <a:ext uri="{FF2B5EF4-FFF2-40B4-BE49-F238E27FC236}">
                <a16:creationId xmlns:a16="http://schemas.microsoft.com/office/drawing/2014/main" id="{9B167BD0-9985-456E-A27D-02CAB0B1EDB3}"/>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sp>
        <p:nvSpPr>
          <p:cNvPr id="7" name="Rectangle 6">
            <a:extLst>
              <a:ext uri="{FF2B5EF4-FFF2-40B4-BE49-F238E27FC236}">
                <a16:creationId xmlns:a16="http://schemas.microsoft.com/office/drawing/2014/main" id="{C5B1D6B5-C6C2-4E16-89F7-7AA1A61C50B0}"/>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Content Placeholder 61">
            <a:extLst>
              <a:ext uri="{FF2B5EF4-FFF2-40B4-BE49-F238E27FC236}">
                <a16:creationId xmlns:a16="http://schemas.microsoft.com/office/drawing/2014/main" id="{B06C9256-94B1-41F8-8B62-B6BC7E4EC88D}"/>
              </a:ext>
            </a:extLst>
          </p:cNvPr>
          <p:cNvSpPr>
            <a:spLocks noGrp="1"/>
          </p:cNvSpPr>
          <p:nvPr>
            <p:ph sz="quarter" idx="10"/>
          </p:nvPr>
        </p:nvSpPr>
        <p:spPr>
          <a:xfrm>
            <a:off x="342900" y="876300"/>
            <a:ext cx="8445500" cy="3524250"/>
          </a:xfrm>
        </p:spPr>
        <p:txBody>
          <a:bodyPr/>
          <a:lstStyle>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3" name="Graphic 62">
            <a:extLst>
              <a:ext uri="{FF2B5EF4-FFF2-40B4-BE49-F238E27FC236}">
                <a16:creationId xmlns:a16="http://schemas.microsoft.com/office/drawing/2014/main" id="{64907930-E9FD-4756-BF4D-DED88A67F21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64" name="Oval 63">
            <a:extLst>
              <a:ext uri="{FF2B5EF4-FFF2-40B4-BE49-F238E27FC236}">
                <a16:creationId xmlns:a16="http://schemas.microsoft.com/office/drawing/2014/main" id="{06426EAA-91C4-41D8-9D4C-A0A3064B63DA}"/>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0E34E2D9-268F-4A9D-8F57-ECD0BF305B1F}"/>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66" name="Footer Placeholder 4">
            <a:extLst>
              <a:ext uri="{FF2B5EF4-FFF2-40B4-BE49-F238E27FC236}">
                <a16:creationId xmlns:a16="http://schemas.microsoft.com/office/drawing/2014/main" id="{A7159D08-30DB-4300-95EE-87FBCB1D1C0E}"/>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dirty="0"/>
              <a:t>America’s Agenda – Why are unions a force for health care change?</a:t>
            </a:r>
          </a:p>
        </p:txBody>
      </p:sp>
    </p:spTree>
    <p:extLst>
      <p:ext uri="{BB962C8B-B14F-4D97-AF65-F5344CB8AC3E}">
        <p14:creationId xmlns:p14="http://schemas.microsoft.com/office/powerpoint/2010/main" val="730852251"/>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542E7B6-5E05-4528-8DFF-53EEC76CC705}"/>
              </a:ext>
            </a:extLst>
          </p:cNvPr>
          <p:cNvSpPr>
            <a:spLocks noGrp="1"/>
          </p:cNvSpPr>
          <p:nvPr>
            <p:ph type="pic" sz="quarter" idx="10"/>
          </p:nvPr>
        </p:nvSpPr>
        <p:spPr>
          <a:xfrm>
            <a:off x="5655051" y="1132807"/>
            <a:ext cx="2992064" cy="2990258"/>
          </a:xfrm>
          <a:prstGeom prst="ellipse">
            <a:avLst/>
          </a:prstGeom>
          <a:solidFill>
            <a:schemeClr val="accent6"/>
          </a:solidFill>
        </p:spPr>
        <p:txBody>
          <a:bodyPr/>
          <a:lstStyle>
            <a:lvl1pPr marL="0" indent="0" algn="ctr">
              <a:buNone/>
              <a:defRPr sz="1600">
                <a:solidFill>
                  <a:schemeClr val="accent4"/>
                </a:solidFill>
              </a:defRPr>
            </a:lvl1pPr>
          </a:lstStyle>
          <a:p>
            <a:endParaRPr lang="en-US" dirty="0"/>
          </a:p>
        </p:txBody>
      </p:sp>
      <p:sp>
        <p:nvSpPr>
          <p:cNvPr id="8" name="Arc 7">
            <a:extLst>
              <a:ext uri="{FF2B5EF4-FFF2-40B4-BE49-F238E27FC236}">
                <a16:creationId xmlns:a16="http://schemas.microsoft.com/office/drawing/2014/main" id="{C9A0FDE7-57AD-4561-B129-5425FFCCC120}"/>
              </a:ext>
            </a:extLst>
          </p:cNvPr>
          <p:cNvSpPr/>
          <p:nvPr userDrawn="1"/>
        </p:nvSpPr>
        <p:spPr>
          <a:xfrm>
            <a:off x="5746320" y="1028147"/>
            <a:ext cx="3012162" cy="3012162"/>
          </a:xfrm>
          <a:prstGeom prst="arc">
            <a:avLst/>
          </a:prstGeom>
          <a:noFill/>
          <a:ln w="6985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9419B45-63F7-44FC-B063-B1F720BE1BA6}"/>
              </a:ext>
            </a:extLst>
          </p:cNvPr>
          <p:cNvSpPr>
            <a:spLocks noGrp="1"/>
          </p:cNvSpPr>
          <p:nvPr>
            <p:ph sz="quarter" idx="11"/>
          </p:nvPr>
        </p:nvSpPr>
        <p:spPr>
          <a:xfrm>
            <a:off x="342900" y="876300"/>
            <a:ext cx="5149850" cy="353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itle Placeholder 1">
            <a:extLst>
              <a:ext uri="{FF2B5EF4-FFF2-40B4-BE49-F238E27FC236}">
                <a16:creationId xmlns:a16="http://schemas.microsoft.com/office/drawing/2014/main" id="{491AA6AE-52AF-4C5E-9AA8-86A16D23728E}"/>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pic>
        <p:nvPicPr>
          <p:cNvPr id="13" name="Picture 12" descr="A picture containing dark, indoor&#10;&#10;Description automatically generated">
            <a:extLst>
              <a:ext uri="{FF2B5EF4-FFF2-40B4-BE49-F238E27FC236}">
                <a16:creationId xmlns:a16="http://schemas.microsoft.com/office/drawing/2014/main" id="{8F24BFE5-6159-425E-BF0E-50C8F5CFC3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14" name="Rectangle 13">
            <a:extLst>
              <a:ext uri="{FF2B5EF4-FFF2-40B4-BE49-F238E27FC236}">
                <a16:creationId xmlns:a16="http://schemas.microsoft.com/office/drawing/2014/main" id="{21B3E851-EAA0-475C-8F38-5842B2B16A8E}"/>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DC5AEEAF-1CEE-45A0-A111-18297FF20C8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16" name="Oval 15">
            <a:extLst>
              <a:ext uri="{FF2B5EF4-FFF2-40B4-BE49-F238E27FC236}">
                <a16:creationId xmlns:a16="http://schemas.microsoft.com/office/drawing/2014/main" id="{CF48C8D6-A416-4597-BA7B-14E2F2316E19}"/>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2383C24-8CA0-41B8-BCA7-7E7622ECF7E5}"/>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19" name="Footer Placeholder 4">
            <a:extLst>
              <a:ext uri="{FF2B5EF4-FFF2-40B4-BE49-F238E27FC236}">
                <a16:creationId xmlns:a16="http://schemas.microsoft.com/office/drawing/2014/main" id="{5C07E7CD-548A-4287-9240-1C7FEB1B7A1F}"/>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a:t>America’s Agenda – Why are unions a force for health care change?</a:t>
            </a:r>
            <a:endParaRPr lang="en-US" dirty="0"/>
          </a:p>
        </p:txBody>
      </p:sp>
    </p:spTree>
    <p:extLst>
      <p:ext uri="{BB962C8B-B14F-4D97-AF65-F5344CB8AC3E}">
        <p14:creationId xmlns:p14="http://schemas.microsoft.com/office/powerpoint/2010/main" val="2724883134"/>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Two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542E7B6-5E05-4528-8DFF-53EEC76CC705}"/>
              </a:ext>
            </a:extLst>
          </p:cNvPr>
          <p:cNvSpPr>
            <a:spLocks noGrp="1"/>
          </p:cNvSpPr>
          <p:nvPr>
            <p:ph type="pic" sz="quarter" idx="10"/>
          </p:nvPr>
        </p:nvSpPr>
        <p:spPr>
          <a:xfrm>
            <a:off x="6027794" y="1308100"/>
            <a:ext cx="2641266" cy="2639672"/>
          </a:xfrm>
          <a:prstGeom prst="ellipse">
            <a:avLst/>
          </a:prstGeom>
          <a:solidFill>
            <a:schemeClr val="accent6"/>
          </a:solidFill>
        </p:spPr>
        <p:txBody>
          <a:bodyPr/>
          <a:lstStyle>
            <a:lvl1pPr marL="0" indent="0" algn="ctr">
              <a:buNone/>
              <a:defRPr sz="1600">
                <a:solidFill>
                  <a:schemeClr val="accent4"/>
                </a:solidFill>
              </a:defRPr>
            </a:lvl1pPr>
          </a:lstStyle>
          <a:p>
            <a:endParaRPr lang="en-US" dirty="0"/>
          </a:p>
        </p:txBody>
      </p:sp>
      <p:sp>
        <p:nvSpPr>
          <p:cNvPr id="8" name="Arc 7">
            <a:extLst>
              <a:ext uri="{FF2B5EF4-FFF2-40B4-BE49-F238E27FC236}">
                <a16:creationId xmlns:a16="http://schemas.microsoft.com/office/drawing/2014/main" id="{C9A0FDE7-57AD-4561-B129-5425FFCCC120}"/>
              </a:ext>
            </a:extLst>
          </p:cNvPr>
          <p:cNvSpPr/>
          <p:nvPr userDrawn="1"/>
        </p:nvSpPr>
        <p:spPr>
          <a:xfrm rot="2799979">
            <a:off x="5814449" y="1058818"/>
            <a:ext cx="3033230" cy="3033230"/>
          </a:xfrm>
          <a:prstGeom prst="arc">
            <a:avLst>
              <a:gd name="adj1" fmla="val 20018682"/>
              <a:gd name="adj2" fmla="val 2593198"/>
            </a:avLst>
          </a:prstGeom>
          <a:noFill/>
          <a:ln w="69850" cap="rnd">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9419B45-63F7-44FC-B063-B1F720BE1BA6}"/>
              </a:ext>
            </a:extLst>
          </p:cNvPr>
          <p:cNvSpPr>
            <a:spLocks noGrp="1"/>
          </p:cNvSpPr>
          <p:nvPr>
            <p:ph sz="quarter" idx="11"/>
          </p:nvPr>
        </p:nvSpPr>
        <p:spPr>
          <a:xfrm>
            <a:off x="342900" y="876300"/>
            <a:ext cx="2384326" cy="3517900"/>
          </a:xfrm>
        </p:spPr>
        <p:txBody>
          <a:bodyPr/>
          <a:lstStyle>
            <a:lvl1pPr>
              <a:defRPr sz="1600"/>
            </a:lvl1pPr>
            <a:lvl2pPr>
              <a:defRPr sz="1400"/>
            </a:lvl2pPr>
            <a:lvl3pPr>
              <a:defRPr sz="1200"/>
            </a:lvl3pPr>
            <a:lvl4pPr>
              <a:defRPr sz="10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itle Placeholder 1">
            <a:extLst>
              <a:ext uri="{FF2B5EF4-FFF2-40B4-BE49-F238E27FC236}">
                <a16:creationId xmlns:a16="http://schemas.microsoft.com/office/drawing/2014/main" id="{491AA6AE-52AF-4C5E-9AA8-86A16D23728E}"/>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sp>
        <p:nvSpPr>
          <p:cNvPr id="14" name="Arc 13">
            <a:extLst>
              <a:ext uri="{FF2B5EF4-FFF2-40B4-BE49-F238E27FC236}">
                <a16:creationId xmlns:a16="http://schemas.microsoft.com/office/drawing/2014/main" id="{8256C152-7F5C-894E-931E-FD937514B0A6}"/>
              </a:ext>
            </a:extLst>
          </p:cNvPr>
          <p:cNvSpPr/>
          <p:nvPr userDrawn="1"/>
        </p:nvSpPr>
        <p:spPr>
          <a:xfrm>
            <a:off x="3029246" y="1195728"/>
            <a:ext cx="2798090" cy="2798090"/>
          </a:xfrm>
          <a:prstGeom prst="arc">
            <a:avLst/>
          </a:prstGeom>
          <a:noFill/>
          <a:ln w="6985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Picture 14" descr="A picture containing dark, indoor&#10;&#10;Description automatically generated">
            <a:extLst>
              <a:ext uri="{FF2B5EF4-FFF2-40B4-BE49-F238E27FC236}">
                <a16:creationId xmlns:a16="http://schemas.microsoft.com/office/drawing/2014/main" id="{FEE8A454-6CB2-4A0E-A723-0120D4B11D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16" name="Rectangle 15">
            <a:extLst>
              <a:ext uri="{FF2B5EF4-FFF2-40B4-BE49-F238E27FC236}">
                <a16:creationId xmlns:a16="http://schemas.microsoft.com/office/drawing/2014/main" id="{48E7A064-E0E9-471F-96CC-0CE17D737CCD}"/>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953115D-960E-4BC0-A674-3CFC5D3A6DF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19" name="Oval 18">
            <a:extLst>
              <a:ext uri="{FF2B5EF4-FFF2-40B4-BE49-F238E27FC236}">
                <a16:creationId xmlns:a16="http://schemas.microsoft.com/office/drawing/2014/main" id="{742B0307-8930-475F-A2B3-DA5ED7685145}"/>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CA3F521-75B4-40AA-BF47-4954E6A0A813}"/>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21" name="Footer Placeholder 4">
            <a:extLst>
              <a:ext uri="{FF2B5EF4-FFF2-40B4-BE49-F238E27FC236}">
                <a16:creationId xmlns:a16="http://schemas.microsoft.com/office/drawing/2014/main" id="{333C8CB2-9DFA-4E93-B067-9BF596DF60E0}"/>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a:t>America’s Agenda – Why are unions a force for health care change?</a:t>
            </a:r>
            <a:endParaRPr lang="en-US" dirty="0"/>
          </a:p>
        </p:txBody>
      </p:sp>
      <p:sp>
        <p:nvSpPr>
          <p:cNvPr id="22" name="Picture Placeholder 2">
            <a:extLst>
              <a:ext uri="{FF2B5EF4-FFF2-40B4-BE49-F238E27FC236}">
                <a16:creationId xmlns:a16="http://schemas.microsoft.com/office/drawing/2014/main" id="{520C3A1D-8CE0-413E-A348-A94D0BC5450F}"/>
              </a:ext>
            </a:extLst>
          </p:cNvPr>
          <p:cNvSpPr>
            <a:spLocks noGrp="1"/>
          </p:cNvSpPr>
          <p:nvPr>
            <p:ph type="pic" sz="quarter" idx="12"/>
          </p:nvPr>
        </p:nvSpPr>
        <p:spPr>
          <a:xfrm>
            <a:off x="3093600" y="1308100"/>
            <a:ext cx="2641266" cy="2639672"/>
          </a:xfrm>
          <a:prstGeom prst="ellipse">
            <a:avLst/>
          </a:prstGeom>
          <a:solidFill>
            <a:schemeClr val="accent6"/>
          </a:solidFill>
        </p:spPr>
        <p:txBody>
          <a:bodyPr/>
          <a:lstStyle>
            <a:lvl1pPr marL="0" indent="0" algn="ctr">
              <a:buNone/>
              <a:defRPr sz="1600">
                <a:solidFill>
                  <a:schemeClr val="accent4"/>
                </a:solidFill>
              </a:defRPr>
            </a:lvl1pPr>
          </a:lstStyle>
          <a:p>
            <a:endParaRPr lang="en-US" dirty="0"/>
          </a:p>
        </p:txBody>
      </p:sp>
    </p:spTree>
    <p:extLst>
      <p:ext uri="{BB962C8B-B14F-4D97-AF65-F5344CB8AC3E}">
        <p14:creationId xmlns:p14="http://schemas.microsoft.com/office/powerpoint/2010/main" val="1634547795"/>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9B167BD0-9985-456E-A27D-02CAB0B1EDB3}"/>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pic>
        <p:nvPicPr>
          <p:cNvPr id="10" name="Picture 9" descr="A picture containing dark, indoor&#10;&#10;Description automatically generated">
            <a:extLst>
              <a:ext uri="{FF2B5EF4-FFF2-40B4-BE49-F238E27FC236}">
                <a16:creationId xmlns:a16="http://schemas.microsoft.com/office/drawing/2014/main" id="{7855B601-AEBD-4B31-9356-B298AD70AB2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11" name="Rectangle 10">
            <a:extLst>
              <a:ext uri="{FF2B5EF4-FFF2-40B4-BE49-F238E27FC236}">
                <a16:creationId xmlns:a16="http://schemas.microsoft.com/office/drawing/2014/main" id="{67B7BEC8-098A-4C62-8CA8-27E829C19D36}"/>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B96CEE0-40CE-449E-9F19-ADAB63217DE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13" name="Oval 12">
            <a:extLst>
              <a:ext uri="{FF2B5EF4-FFF2-40B4-BE49-F238E27FC236}">
                <a16:creationId xmlns:a16="http://schemas.microsoft.com/office/drawing/2014/main" id="{D22BDB3D-3AC9-45B4-B1BE-FF7BC1744D29}"/>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44E2AA-C158-41EC-BAE1-004C10DB4437}"/>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a16="http://schemas.microsoft.com/office/drawing/2014/main" id="{D81A339E-1D5F-4A22-A797-C069A91A662B}"/>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a:t>America’s Agenda – Why are unions a force for health care change?</a:t>
            </a:r>
            <a:endParaRPr lang="en-US" dirty="0"/>
          </a:p>
        </p:txBody>
      </p:sp>
    </p:spTree>
    <p:extLst>
      <p:ext uri="{BB962C8B-B14F-4D97-AF65-F5344CB8AC3E}">
        <p14:creationId xmlns:p14="http://schemas.microsoft.com/office/powerpoint/2010/main" val="1796887969"/>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MWF Section 1 - Green">
    <p:spTree>
      <p:nvGrpSpPr>
        <p:cNvPr id="1" name=""/>
        <p:cNvGrpSpPr/>
        <p:nvPr/>
      </p:nvGrpSpPr>
      <p:grpSpPr>
        <a:xfrm>
          <a:off x="0" y="0"/>
          <a:ext cx="0" cy="0"/>
          <a:chOff x="0" y="0"/>
          <a:chExt cx="0" cy="0"/>
        </a:xfrm>
      </p:grpSpPr>
      <p:sp>
        <p:nvSpPr>
          <p:cNvPr id="2" name="Rectangle 1"/>
          <p:cNvSpPr/>
          <p:nvPr userDrawn="1"/>
        </p:nvSpPr>
        <p:spPr>
          <a:xfrm>
            <a:off x="217055" y="854"/>
            <a:ext cx="8928484"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0" y="0"/>
            <a:ext cx="217054" cy="514350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6" name="Subtitle 2"/>
          <p:cNvSpPr>
            <a:spLocks noGrp="1"/>
          </p:cNvSpPr>
          <p:nvPr>
            <p:ph type="subTitle" idx="1" hasCustomPrompt="1"/>
          </p:nvPr>
        </p:nvSpPr>
        <p:spPr>
          <a:xfrm>
            <a:off x="627435" y="1036151"/>
            <a:ext cx="7772399" cy="370395"/>
          </a:xfrm>
        </p:spPr>
        <p:txBody>
          <a:bodyPr anchor="b">
            <a:normAutofit/>
          </a:bodyPr>
          <a:lstStyle>
            <a:lvl1pPr marL="0" indent="0" algn="l">
              <a:lnSpc>
                <a:spcPct val="100000"/>
              </a:lnSpc>
              <a:buNone/>
              <a:defRPr sz="975" b="1" spc="75" baseline="0">
                <a:solidFill>
                  <a:schemeClr val="accent4">
                    <a:lumMod val="40000"/>
                    <a:lumOff val="6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44" name="Text Placeholder 43"/>
          <p:cNvSpPr>
            <a:spLocks noGrp="1"/>
          </p:cNvSpPr>
          <p:nvPr>
            <p:ph type="body" sz="quarter" idx="10" hasCustomPrompt="1"/>
          </p:nvPr>
        </p:nvSpPr>
        <p:spPr>
          <a:xfrm>
            <a:off x="627436" y="2453013"/>
            <a:ext cx="7772399" cy="685800"/>
          </a:xfrm>
        </p:spPr>
        <p:txBody>
          <a:bodyPr>
            <a:normAutofit/>
          </a:bodyPr>
          <a:lstStyle>
            <a:lvl1pPr marL="0" indent="0">
              <a:buNone/>
              <a:defRPr sz="1200" spc="0">
                <a:solidFill>
                  <a:schemeClr val="bg1"/>
                </a:solidFill>
              </a:defRPr>
            </a:lvl1pPr>
          </a:lstStyle>
          <a:p>
            <a:pPr lvl="0"/>
            <a:r>
              <a:rPr lang="en-US"/>
              <a:t>Insert sub text</a:t>
            </a:r>
          </a:p>
        </p:txBody>
      </p:sp>
      <p:sp>
        <p:nvSpPr>
          <p:cNvPr id="10" name="Title 1"/>
          <p:cNvSpPr>
            <a:spLocks noGrp="1"/>
          </p:cNvSpPr>
          <p:nvPr>
            <p:ph type="ctrTitle" hasCustomPrompt="1"/>
          </p:nvPr>
        </p:nvSpPr>
        <p:spPr>
          <a:xfrm>
            <a:off x="627435" y="1469232"/>
            <a:ext cx="7772400" cy="982649"/>
          </a:xfrm>
          <a:effectLst/>
        </p:spPr>
        <p:txBody>
          <a:bodyPr anchor="t">
            <a:normAutofit/>
          </a:bodyPr>
          <a:lstStyle>
            <a:lvl1pPr algn="l">
              <a:lnSpc>
                <a:spcPct val="100000"/>
              </a:lnSpc>
              <a:defRPr sz="2925" b="1" spc="0" baseline="0">
                <a:solidFill>
                  <a:schemeClr val="bg1"/>
                </a:solidFill>
                <a:effectLst/>
              </a:defRPr>
            </a:lvl1pPr>
          </a:lstStyle>
          <a:p>
            <a:r>
              <a:rPr lang="en-US"/>
              <a:t>Click to edit master title style</a:t>
            </a:r>
          </a:p>
        </p:txBody>
      </p:sp>
      <p:sp>
        <p:nvSpPr>
          <p:cNvPr id="11"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4" name="Footer Placeholder 3">
            <a:extLst>
              <a:ext uri="{FF2B5EF4-FFF2-40B4-BE49-F238E27FC236}">
                <a16:creationId xmlns:a16="http://schemas.microsoft.com/office/drawing/2014/main" id="{F11F475C-AD6F-1248-99F9-5A157D97172B}"/>
              </a:ext>
            </a:extLst>
          </p:cNvPr>
          <p:cNvSpPr>
            <a:spLocks noGrp="1"/>
          </p:cNvSpPr>
          <p:nvPr>
            <p:ph type="ftr" sz="quarter" idx="15"/>
          </p:nvPr>
        </p:nvSpPr>
        <p:spPr/>
        <p:txBody>
          <a:bodyPr/>
          <a:lstStyle>
            <a:lvl1pPr>
              <a:defRPr>
                <a:solidFill>
                  <a:schemeClr val="bg1"/>
                </a:solidFill>
              </a:defRPr>
            </a:lvl1pPr>
          </a:lstStyle>
          <a:p>
            <a:r>
              <a:rPr lang="en-US"/>
              <a:t>Meeting Name  |  Meeting Date</a:t>
            </a:r>
          </a:p>
        </p:txBody>
      </p:sp>
      <p:pic>
        <p:nvPicPr>
          <p:cNvPr id="13" name="Picture 12">
            <a:extLst>
              <a:ext uri="{FF2B5EF4-FFF2-40B4-BE49-F238E27FC236}">
                <a16:creationId xmlns:a16="http://schemas.microsoft.com/office/drawing/2014/main" id="{CDD4EF9B-013A-1146-951A-10C9D03C71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4" y="4450800"/>
            <a:ext cx="1379166" cy="413382"/>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CFE35798-A2CD-4FBA-8370-4ACA79E111AF}"/>
              </a:ext>
            </a:extLst>
          </p:cNvPr>
          <p:cNvPicPr>
            <a:picLocks noChangeAspect="1"/>
          </p:cNvPicPr>
          <p:nvPr userDrawn="1"/>
        </p:nvPicPr>
        <p:blipFill>
          <a:blip r:embed="rId2"/>
          <a:stretch>
            <a:fillRect/>
          </a:stretch>
        </p:blipFill>
        <p:spPr>
          <a:xfrm>
            <a:off x="378" y="4301042"/>
            <a:ext cx="9143244" cy="841178"/>
          </a:xfrm>
          <a:prstGeom prst="rect">
            <a:avLst/>
          </a:prstGeom>
        </p:spPr>
      </p:pic>
      <p:pic>
        <p:nvPicPr>
          <p:cNvPr id="9" name="Graphic 8">
            <a:extLst>
              <a:ext uri="{FF2B5EF4-FFF2-40B4-BE49-F238E27FC236}">
                <a16:creationId xmlns:a16="http://schemas.microsoft.com/office/drawing/2014/main" id="{6445BBA6-392A-440C-913D-AD639E98712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74228" y="4530168"/>
            <a:ext cx="2714171" cy="408326"/>
          </a:xfrm>
          <a:prstGeom prst="rect">
            <a:avLst/>
          </a:prstGeom>
        </p:spPr>
      </p:pic>
      <p:pic>
        <p:nvPicPr>
          <p:cNvPr id="13" name="Picture 12" descr="A picture containing swimming&#10;&#10;Description automatically generated">
            <a:extLst>
              <a:ext uri="{FF2B5EF4-FFF2-40B4-BE49-F238E27FC236}">
                <a16:creationId xmlns:a16="http://schemas.microsoft.com/office/drawing/2014/main" id="{2C9A719E-94D6-4069-86AC-020E452937A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9143999" cy="4318000"/>
          </a:xfrm>
          <a:prstGeom prst="rect">
            <a:avLst/>
          </a:prstGeom>
        </p:spPr>
      </p:pic>
      <p:sp>
        <p:nvSpPr>
          <p:cNvPr id="11" name="Text Placeholder 10">
            <a:extLst>
              <a:ext uri="{FF2B5EF4-FFF2-40B4-BE49-F238E27FC236}">
                <a16:creationId xmlns:a16="http://schemas.microsoft.com/office/drawing/2014/main" id="{FE0114EF-8847-4E93-9216-8CC81848FB7E}"/>
              </a:ext>
            </a:extLst>
          </p:cNvPr>
          <p:cNvSpPr>
            <a:spLocks noGrp="1"/>
          </p:cNvSpPr>
          <p:nvPr>
            <p:ph type="body" sz="quarter" idx="10"/>
          </p:nvPr>
        </p:nvSpPr>
        <p:spPr>
          <a:xfrm>
            <a:off x="342900" y="2571751"/>
            <a:ext cx="5731328" cy="1538182"/>
          </a:xfrm>
        </p:spPr>
        <p:txBody>
          <a:bodyPr anchor="t" anchorCtr="0"/>
          <a:lstStyle>
            <a:lvl1pPr>
              <a:lnSpc>
                <a:spcPct val="90000"/>
              </a:lnSpc>
              <a:defRPr sz="3800">
                <a:solidFill>
                  <a:schemeClr val="bg2"/>
                </a:solidFill>
              </a:defRPr>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163221508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2" name="Picture 51" descr="A picture containing dark, indoor&#10;&#10;Description automatically generated">
            <a:extLst>
              <a:ext uri="{FF2B5EF4-FFF2-40B4-BE49-F238E27FC236}">
                <a16:creationId xmlns:a16="http://schemas.microsoft.com/office/drawing/2014/main" id="{28156C6E-94D3-4499-BB54-1ABFEB4876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5" name="Title Placeholder 1">
            <a:extLst>
              <a:ext uri="{FF2B5EF4-FFF2-40B4-BE49-F238E27FC236}">
                <a16:creationId xmlns:a16="http://schemas.microsoft.com/office/drawing/2014/main" id="{9B167BD0-9985-456E-A27D-02CAB0B1EDB3}"/>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sp>
        <p:nvSpPr>
          <p:cNvPr id="7" name="Rectangle 6">
            <a:extLst>
              <a:ext uri="{FF2B5EF4-FFF2-40B4-BE49-F238E27FC236}">
                <a16:creationId xmlns:a16="http://schemas.microsoft.com/office/drawing/2014/main" id="{C5B1D6B5-C6C2-4E16-89F7-7AA1A61C50B0}"/>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Content Placeholder 61">
            <a:extLst>
              <a:ext uri="{FF2B5EF4-FFF2-40B4-BE49-F238E27FC236}">
                <a16:creationId xmlns:a16="http://schemas.microsoft.com/office/drawing/2014/main" id="{B06C9256-94B1-41F8-8B62-B6BC7E4EC88D}"/>
              </a:ext>
            </a:extLst>
          </p:cNvPr>
          <p:cNvSpPr>
            <a:spLocks noGrp="1"/>
          </p:cNvSpPr>
          <p:nvPr>
            <p:ph sz="quarter" idx="10"/>
          </p:nvPr>
        </p:nvSpPr>
        <p:spPr>
          <a:xfrm>
            <a:off x="342900" y="876300"/>
            <a:ext cx="8445500" cy="3524250"/>
          </a:xfrm>
        </p:spPr>
        <p:txBody>
          <a:bodyPr/>
          <a:lstStyle>
            <a:lvl4pPr>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3" name="Graphic 62">
            <a:extLst>
              <a:ext uri="{FF2B5EF4-FFF2-40B4-BE49-F238E27FC236}">
                <a16:creationId xmlns:a16="http://schemas.microsoft.com/office/drawing/2014/main" id="{64907930-E9FD-4756-BF4D-DED88A67F21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64" name="Oval 63">
            <a:extLst>
              <a:ext uri="{FF2B5EF4-FFF2-40B4-BE49-F238E27FC236}">
                <a16:creationId xmlns:a16="http://schemas.microsoft.com/office/drawing/2014/main" id="{06426EAA-91C4-41D8-9D4C-A0A3064B63DA}"/>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0E34E2D9-268F-4A9D-8F57-ECD0BF305B1F}"/>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66" name="Footer Placeholder 4">
            <a:extLst>
              <a:ext uri="{FF2B5EF4-FFF2-40B4-BE49-F238E27FC236}">
                <a16:creationId xmlns:a16="http://schemas.microsoft.com/office/drawing/2014/main" id="{A7159D08-30DB-4300-95EE-87FBCB1D1C0E}"/>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dirty="0"/>
              <a:t>America’s Agenda – Why are unions a force for health care change?</a:t>
            </a:r>
          </a:p>
        </p:txBody>
      </p:sp>
    </p:spTree>
    <p:extLst>
      <p:ext uri="{BB962C8B-B14F-4D97-AF65-F5344CB8AC3E}">
        <p14:creationId xmlns:p14="http://schemas.microsoft.com/office/powerpoint/2010/main" val="1289743783"/>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542E7B6-5E05-4528-8DFF-53EEC76CC705}"/>
              </a:ext>
            </a:extLst>
          </p:cNvPr>
          <p:cNvSpPr>
            <a:spLocks noGrp="1"/>
          </p:cNvSpPr>
          <p:nvPr>
            <p:ph type="pic" sz="quarter" idx="10"/>
          </p:nvPr>
        </p:nvSpPr>
        <p:spPr>
          <a:xfrm>
            <a:off x="5655051" y="1132807"/>
            <a:ext cx="2992064" cy="2990258"/>
          </a:xfrm>
          <a:prstGeom prst="ellipse">
            <a:avLst/>
          </a:prstGeom>
          <a:solidFill>
            <a:schemeClr val="accent6"/>
          </a:solidFill>
        </p:spPr>
        <p:txBody>
          <a:bodyPr/>
          <a:lstStyle>
            <a:lvl1pPr marL="0" indent="0" algn="ctr">
              <a:buNone/>
              <a:defRPr sz="1600">
                <a:solidFill>
                  <a:schemeClr val="accent4"/>
                </a:solidFill>
              </a:defRPr>
            </a:lvl1pPr>
          </a:lstStyle>
          <a:p>
            <a:endParaRPr lang="en-US" dirty="0"/>
          </a:p>
        </p:txBody>
      </p:sp>
      <p:sp>
        <p:nvSpPr>
          <p:cNvPr id="8" name="Arc 7">
            <a:extLst>
              <a:ext uri="{FF2B5EF4-FFF2-40B4-BE49-F238E27FC236}">
                <a16:creationId xmlns:a16="http://schemas.microsoft.com/office/drawing/2014/main" id="{C9A0FDE7-57AD-4561-B129-5425FFCCC120}"/>
              </a:ext>
            </a:extLst>
          </p:cNvPr>
          <p:cNvSpPr/>
          <p:nvPr userDrawn="1"/>
        </p:nvSpPr>
        <p:spPr>
          <a:xfrm>
            <a:off x="5746320" y="1028147"/>
            <a:ext cx="3012162" cy="3012162"/>
          </a:xfrm>
          <a:prstGeom prst="arc">
            <a:avLst/>
          </a:prstGeom>
          <a:noFill/>
          <a:ln w="6985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9419B45-63F7-44FC-B063-B1F720BE1BA6}"/>
              </a:ext>
            </a:extLst>
          </p:cNvPr>
          <p:cNvSpPr>
            <a:spLocks noGrp="1"/>
          </p:cNvSpPr>
          <p:nvPr>
            <p:ph sz="quarter" idx="11"/>
          </p:nvPr>
        </p:nvSpPr>
        <p:spPr>
          <a:xfrm>
            <a:off x="342900" y="876300"/>
            <a:ext cx="5149850" cy="353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itle Placeholder 1">
            <a:extLst>
              <a:ext uri="{FF2B5EF4-FFF2-40B4-BE49-F238E27FC236}">
                <a16:creationId xmlns:a16="http://schemas.microsoft.com/office/drawing/2014/main" id="{491AA6AE-52AF-4C5E-9AA8-86A16D23728E}"/>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pic>
        <p:nvPicPr>
          <p:cNvPr id="13" name="Picture 12" descr="A picture containing dark, indoor&#10;&#10;Description automatically generated">
            <a:extLst>
              <a:ext uri="{FF2B5EF4-FFF2-40B4-BE49-F238E27FC236}">
                <a16:creationId xmlns:a16="http://schemas.microsoft.com/office/drawing/2014/main" id="{8F24BFE5-6159-425E-BF0E-50C8F5CFC3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14" name="Rectangle 13">
            <a:extLst>
              <a:ext uri="{FF2B5EF4-FFF2-40B4-BE49-F238E27FC236}">
                <a16:creationId xmlns:a16="http://schemas.microsoft.com/office/drawing/2014/main" id="{21B3E851-EAA0-475C-8F38-5842B2B16A8E}"/>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DC5AEEAF-1CEE-45A0-A111-18297FF20C8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16" name="Oval 15">
            <a:extLst>
              <a:ext uri="{FF2B5EF4-FFF2-40B4-BE49-F238E27FC236}">
                <a16:creationId xmlns:a16="http://schemas.microsoft.com/office/drawing/2014/main" id="{CF48C8D6-A416-4597-BA7B-14E2F2316E19}"/>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2383C24-8CA0-41B8-BCA7-7E7622ECF7E5}"/>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19" name="Footer Placeholder 4">
            <a:extLst>
              <a:ext uri="{FF2B5EF4-FFF2-40B4-BE49-F238E27FC236}">
                <a16:creationId xmlns:a16="http://schemas.microsoft.com/office/drawing/2014/main" id="{5C07E7CD-548A-4287-9240-1C7FEB1B7A1F}"/>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a:t>America’s Agenda – Why are unions a force for health care change?</a:t>
            </a:r>
            <a:endParaRPr lang="en-US" dirty="0"/>
          </a:p>
        </p:txBody>
      </p:sp>
    </p:spTree>
    <p:extLst>
      <p:ext uri="{BB962C8B-B14F-4D97-AF65-F5344CB8AC3E}">
        <p14:creationId xmlns:p14="http://schemas.microsoft.com/office/powerpoint/2010/main" val="3087298544"/>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with Two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542E7B6-5E05-4528-8DFF-53EEC76CC705}"/>
              </a:ext>
            </a:extLst>
          </p:cNvPr>
          <p:cNvSpPr>
            <a:spLocks noGrp="1"/>
          </p:cNvSpPr>
          <p:nvPr>
            <p:ph type="pic" sz="quarter" idx="10"/>
          </p:nvPr>
        </p:nvSpPr>
        <p:spPr>
          <a:xfrm>
            <a:off x="6027794" y="1308100"/>
            <a:ext cx="2641266" cy="2639672"/>
          </a:xfrm>
          <a:prstGeom prst="ellipse">
            <a:avLst/>
          </a:prstGeom>
          <a:solidFill>
            <a:schemeClr val="accent6"/>
          </a:solidFill>
        </p:spPr>
        <p:txBody>
          <a:bodyPr/>
          <a:lstStyle>
            <a:lvl1pPr marL="0" indent="0" algn="ctr">
              <a:buNone/>
              <a:defRPr sz="1600">
                <a:solidFill>
                  <a:schemeClr val="accent4"/>
                </a:solidFill>
              </a:defRPr>
            </a:lvl1pPr>
          </a:lstStyle>
          <a:p>
            <a:endParaRPr lang="en-US" dirty="0"/>
          </a:p>
        </p:txBody>
      </p:sp>
      <p:sp>
        <p:nvSpPr>
          <p:cNvPr id="8" name="Arc 7">
            <a:extLst>
              <a:ext uri="{FF2B5EF4-FFF2-40B4-BE49-F238E27FC236}">
                <a16:creationId xmlns:a16="http://schemas.microsoft.com/office/drawing/2014/main" id="{C9A0FDE7-57AD-4561-B129-5425FFCCC120}"/>
              </a:ext>
            </a:extLst>
          </p:cNvPr>
          <p:cNvSpPr/>
          <p:nvPr userDrawn="1"/>
        </p:nvSpPr>
        <p:spPr>
          <a:xfrm rot="2799979">
            <a:off x="5814449" y="1058818"/>
            <a:ext cx="3033230" cy="3033230"/>
          </a:xfrm>
          <a:prstGeom prst="arc">
            <a:avLst>
              <a:gd name="adj1" fmla="val 20018682"/>
              <a:gd name="adj2" fmla="val 2593198"/>
            </a:avLst>
          </a:prstGeom>
          <a:noFill/>
          <a:ln w="69850" cap="rnd">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9419B45-63F7-44FC-B063-B1F720BE1BA6}"/>
              </a:ext>
            </a:extLst>
          </p:cNvPr>
          <p:cNvSpPr>
            <a:spLocks noGrp="1"/>
          </p:cNvSpPr>
          <p:nvPr>
            <p:ph sz="quarter" idx="11"/>
          </p:nvPr>
        </p:nvSpPr>
        <p:spPr>
          <a:xfrm>
            <a:off x="342900" y="876300"/>
            <a:ext cx="2384326" cy="3517900"/>
          </a:xfrm>
        </p:spPr>
        <p:txBody>
          <a:bodyPr/>
          <a:lstStyle>
            <a:lvl1pPr>
              <a:defRPr sz="1600"/>
            </a:lvl1pPr>
            <a:lvl2pPr>
              <a:defRPr sz="1400"/>
            </a:lvl2pPr>
            <a:lvl3pPr>
              <a:defRPr sz="1200"/>
            </a:lvl3pPr>
            <a:lvl4pPr>
              <a:defRPr sz="105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itle Placeholder 1">
            <a:extLst>
              <a:ext uri="{FF2B5EF4-FFF2-40B4-BE49-F238E27FC236}">
                <a16:creationId xmlns:a16="http://schemas.microsoft.com/office/drawing/2014/main" id="{491AA6AE-52AF-4C5E-9AA8-86A16D23728E}"/>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sp>
        <p:nvSpPr>
          <p:cNvPr id="14" name="Arc 13">
            <a:extLst>
              <a:ext uri="{FF2B5EF4-FFF2-40B4-BE49-F238E27FC236}">
                <a16:creationId xmlns:a16="http://schemas.microsoft.com/office/drawing/2014/main" id="{8256C152-7F5C-894E-931E-FD937514B0A6}"/>
              </a:ext>
            </a:extLst>
          </p:cNvPr>
          <p:cNvSpPr/>
          <p:nvPr userDrawn="1"/>
        </p:nvSpPr>
        <p:spPr>
          <a:xfrm>
            <a:off x="3029246" y="1195728"/>
            <a:ext cx="2798090" cy="2798090"/>
          </a:xfrm>
          <a:prstGeom prst="arc">
            <a:avLst/>
          </a:prstGeom>
          <a:noFill/>
          <a:ln w="6985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Picture 14" descr="A picture containing dark, indoor&#10;&#10;Description automatically generated">
            <a:extLst>
              <a:ext uri="{FF2B5EF4-FFF2-40B4-BE49-F238E27FC236}">
                <a16:creationId xmlns:a16="http://schemas.microsoft.com/office/drawing/2014/main" id="{FEE8A454-6CB2-4A0E-A723-0120D4B11D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16" name="Rectangle 15">
            <a:extLst>
              <a:ext uri="{FF2B5EF4-FFF2-40B4-BE49-F238E27FC236}">
                <a16:creationId xmlns:a16="http://schemas.microsoft.com/office/drawing/2014/main" id="{48E7A064-E0E9-471F-96CC-0CE17D737CCD}"/>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953115D-960E-4BC0-A674-3CFC5D3A6DF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19" name="Oval 18">
            <a:extLst>
              <a:ext uri="{FF2B5EF4-FFF2-40B4-BE49-F238E27FC236}">
                <a16:creationId xmlns:a16="http://schemas.microsoft.com/office/drawing/2014/main" id="{742B0307-8930-475F-A2B3-DA5ED7685145}"/>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CA3F521-75B4-40AA-BF47-4954E6A0A813}"/>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21" name="Footer Placeholder 4">
            <a:extLst>
              <a:ext uri="{FF2B5EF4-FFF2-40B4-BE49-F238E27FC236}">
                <a16:creationId xmlns:a16="http://schemas.microsoft.com/office/drawing/2014/main" id="{333C8CB2-9DFA-4E93-B067-9BF596DF60E0}"/>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a:t>America’s Agenda – Why are unions a force for health care change?</a:t>
            </a:r>
            <a:endParaRPr lang="en-US" dirty="0"/>
          </a:p>
        </p:txBody>
      </p:sp>
      <p:sp>
        <p:nvSpPr>
          <p:cNvPr id="22" name="Picture Placeholder 2">
            <a:extLst>
              <a:ext uri="{FF2B5EF4-FFF2-40B4-BE49-F238E27FC236}">
                <a16:creationId xmlns:a16="http://schemas.microsoft.com/office/drawing/2014/main" id="{520C3A1D-8CE0-413E-A348-A94D0BC5450F}"/>
              </a:ext>
            </a:extLst>
          </p:cNvPr>
          <p:cNvSpPr>
            <a:spLocks noGrp="1"/>
          </p:cNvSpPr>
          <p:nvPr>
            <p:ph type="pic" sz="quarter" idx="12"/>
          </p:nvPr>
        </p:nvSpPr>
        <p:spPr>
          <a:xfrm>
            <a:off x="3093600" y="1308100"/>
            <a:ext cx="2641266" cy="2639672"/>
          </a:xfrm>
          <a:prstGeom prst="ellipse">
            <a:avLst/>
          </a:prstGeom>
          <a:solidFill>
            <a:schemeClr val="accent6"/>
          </a:solidFill>
        </p:spPr>
        <p:txBody>
          <a:bodyPr/>
          <a:lstStyle>
            <a:lvl1pPr marL="0" indent="0" algn="ctr">
              <a:buNone/>
              <a:defRPr sz="1600">
                <a:solidFill>
                  <a:schemeClr val="accent4"/>
                </a:solidFill>
              </a:defRPr>
            </a:lvl1pPr>
          </a:lstStyle>
          <a:p>
            <a:endParaRPr lang="en-US" dirty="0"/>
          </a:p>
        </p:txBody>
      </p:sp>
    </p:spTree>
    <p:extLst>
      <p:ext uri="{BB962C8B-B14F-4D97-AF65-F5344CB8AC3E}">
        <p14:creationId xmlns:p14="http://schemas.microsoft.com/office/powerpoint/2010/main" val="198390376"/>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9B167BD0-9985-456E-A27D-02CAB0B1EDB3}"/>
              </a:ext>
            </a:extLst>
          </p:cNvPr>
          <p:cNvSpPr>
            <a:spLocks noGrp="1"/>
          </p:cNvSpPr>
          <p:nvPr>
            <p:ph type="title"/>
          </p:nvPr>
        </p:nvSpPr>
        <p:spPr>
          <a:xfrm>
            <a:off x="342900" y="108794"/>
            <a:ext cx="8445500" cy="645459"/>
          </a:xfrm>
          <a:prstGeom prst="rect">
            <a:avLst/>
          </a:prstGeom>
        </p:spPr>
        <p:txBody>
          <a:bodyPr vert="horz" lIns="0" tIns="0" rIns="0" bIns="0" rtlCol="0" anchor="ctr">
            <a:noAutofit/>
          </a:bodyPr>
          <a:lstStyle>
            <a:lvl1pPr algn="l">
              <a:lnSpc>
                <a:spcPct val="90000"/>
              </a:lnSpc>
              <a:defRPr sz="2400" baseline="0">
                <a:solidFill>
                  <a:schemeClr val="accent1"/>
                </a:solidFill>
                <a:latin typeface="Georgia" panose="02040502050405020303" pitchFamily="18" charset="0"/>
              </a:defRPr>
            </a:lvl1pPr>
          </a:lstStyle>
          <a:p>
            <a:r>
              <a:rPr lang="en-US" dirty="0"/>
              <a:t>Click to edit Master title style</a:t>
            </a:r>
          </a:p>
        </p:txBody>
      </p:sp>
      <p:pic>
        <p:nvPicPr>
          <p:cNvPr id="10" name="Picture 9" descr="A picture containing dark, indoor&#10;&#10;Description automatically generated">
            <a:extLst>
              <a:ext uri="{FF2B5EF4-FFF2-40B4-BE49-F238E27FC236}">
                <a16:creationId xmlns:a16="http://schemas.microsoft.com/office/drawing/2014/main" id="{7855B601-AEBD-4B31-9356-B298AD70AB2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8" y="4498737"/>
            <a:ext cx="9143244" cy="571309"/>
          </a:xfrm>
          <a:prstGeom prst="rect">
            <a:avLst/>
          </a:prstGeom>
        </p:spPr>
      </p:pic>
      <p:sp>
        <p:nvSpPr>
          <p:cNvPr id="11" name="Rectangle 10">
            <a:extLst>
              <a:ext uri="{FF2B5EF4-FFF2-40B4-BE49-F238E27FC236}">
                <a16:creationId xmlns:a16="http://schemas.microsoft.com/office/drawing/2014/main" id="{67B7BEC8-098A-4C62-8CA8-27E829C19D36}"/>
              </a:ext>
            </a:extLst>
          </p:cNvPr>
          <p:cNvSpPr/>
          <p:nvPr userDrawn="1"/>
        </p:nvSpPr>
        <p:spPr>
          <a:xfrm>
            <a:off x="378" y="5070047"/>
            <a:ext cx="9143622" cy="73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B96CEE0-40CE-449E-9F19-ADAB63217DE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900" y="4631735"/>
            <a:ext cx="1775936" cy="267176"/>
          </a:xfrm>
          <a:prstGeom prst="rect">
            <a:avLst/>
          </a:prstGeom>
        </p:spPr>
      </p:pic>
      <p:sp>
        <p:nvSpPr>
          <p:cNvPr id="13" name="Oval 12">
            <a:extLst>
              <a:ext uri="{FF2B5EF4-FFF2-40B4-BE49-F238E27FC236}">
                <a16:creationId xmlns:a16="http://schemas.microsoft.com/office/drawing/2014/main" id="{D22BDB3D-3AC9-45B4-B1BE-FF7BC1744D29}"/>
              </a:ext>
            </a:extLst>
          </p:cNvPr>
          <p:cNvSpPr/>
          <p:nvPr userDrawn="1"/>
        </p:nvSpPr>
        <p:spPr>
          <a:xfrm>
            <a:off x="8605235" y="4688879"/>
            <a:ext cx="180586" cy="18058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44E2AA-C158-41EC-BAE1-004C10DB4437}"/>
              </a:ext>
            </a:extLst>
          </p:cNvPr>
          <p:cNvSpPr txBox="1"/>
          <p:nvPr userDrawn="1"/>
        </p:nvSpPr>
        <p:spPr>
          <a:xfrm>
            <a:off x="8542280" y="4670711"/>
            <a:ext cx="306495" cy="215444"/>
          </a:xfrm>
          <a:prstGeom prst="rect">
            <a:avLst/>
          </a:prstGeom>
          <a:noFill/>
        </p:spPr>
        <p:txBody>
          <a:bodyPr wrap="none" rtlCol="0">
            <a:spAutoFit/>
          </a:bodyPr>
          <a:lstStyle/>
          <a:p>
            <a:pPr algn="ctr"/>
            <a:fld id="{F2CE603E-43E6-4E5E-BA15-04BE8721866E}" type="slidenum">
              <a:rPr lang="en-US" sz="800" b="1" smtClean="0">
                <a:solidFill>
                  <a:schemeClr val="accent2"/>
                </a:solidFill>
                <a:latin typeface="Calibri" panose="020F0502020204030204" pitchFamily="34" charset="0"/>
                <a:cs typeface="Calibri" panose="020F0502020204030204" pitchFamily="34" charset="0"/>
              </a:rPr>
              <a:t>‹#›</a:t>
            </a:fld>
            <a:endParaRPr lang="en-US" sz="800" b="1" dirty="0">
              <a:solidFill>
                <a:schemeClr val="accent2"/>
              </a:solidFill>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a16="http://schemas.microsoft.com/office/drawing/2014/main" id="{D81A339E-1D5F-4A22-A797-C069A91A662B}"/>
              </a:ext>
            </a:extLst>
          </p:cNvPr>
          <p:cNvSpPr>
            <a:spLocks noGrp="1"/>
          </p:cNvSpPr>
          <p:nvPr>
            <p:ph type="ftr" sz="quarter" idx="3"/>
          </p:nvPr>
        </p:nvSpPr>
        <p:spPr>
          <a:xfrm>
            <a:off x="2386853" y="4631811"/>
            <a:ext cx="5860580" cy="273844"/>
          </a:xfrm>
          <a:prstGeom prst="rect">
            <a:avLst/>
          </a:prstGeom>
        </p:spPr>
        <p:txBody>
          <a:bodyPr vert="horz" lIns="0" tIns="45720" rIns="91440" bIns="45720" rtlCol="0" anchor="ctr"/>
          <a:lstStyle>
            <a:lvl1pPr algn="ctr">
              <a:defRPr sz="600">
                <a:solidFill>
                  <a:schemeClr val="bg1"/>
                </a:solidFill>
              </a:defRPr>
            </a:lvl1pPr>
          </a:lstStyle>
          <a:p>
            <a:pPr algn="l"/>
            <a:r>
              <a:rPr lang="en-US"/>
              <a:t>America’s Agenda – Why are unions a force for health care change?</a:t>
            </a:r>
            <a:endParaRPr lang="en-US" dirty="0"/>
          </a:p>
        </p:txBody>
      </p:sp>
    </p:spTree>
    <p:extLst>
      <p:ext uri="{BB962C8B-B14F-4D97-AF65-F5344CB8AC3E}">
        <p14:creationId xmlns:p14="http://schemas.microsoft.com/office/powerpoint/2010/main" val="2965906074"/>
      </p:ext>
    </p:extLst>
  </p:cSld>
  <p:clrMapOvr>
    <a:masterClrMapping/>
  </p:clrMapOvr>
  <p:extLst>
    <p:ext uri="{DCECCB84-F9BA-43D5-87BE-67443E8EF086}">
      <p15:sldGuideLst xmlns:p15="http://schemas.microsoft.com/office/powerpoint/2012/main">
        <p15:guide id="3" orient="horz" pos="252">
          <p15:clr>
            <a:srgbClr val="FBAE40"/>
          </p15:clr>
        </p15:guide>
        <p15:guide id="4" orient="horz" pos="30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D340-76AF-4F48-B9ED-768A47DC32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B8158E8-26AC-B943-B275-951A41A19B3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C62FC62-57F7-6E40-84A4-F810DFF92605}"/>
              </a:ext>
            </a:extLst>
          </p:cNvPr>
          <p:cNvSpPr>
            <a:spLocks noGrp="1"/>
          </p:cNvSpPr>
          <p:nvPr>
            <p:ph type="dt" sz="half" idx="10"/>
          </p:nvPr>
        </p:nvSpPr>
        <p:spPr/>
        <p:txBody>
          <a:bodyPr/>
          <a:lstStyle/>
          <a:p>
            <a:fld id="{CF3AEFA3-0F3B-AC4C-9258-D2DD6339520F}" type="datetime1">
              <a:rPr lang="en-US" smtClean="0"/>
              <a:t>7/2/2019</a:t>
            </a:fld>
            <a:endParaRPr lang="en-US" dirty="0"/>
          </a:p>
        </p:txBody>
      </p:sp>
      <p:sp>
        <p:nvSpPr>
          <p:cNvPr id="5" name="Footer Placeholder 4">
            <a:extLst>
              <a:ext uri="{FF2B5EF4-FFF2-40B4-BE49-F238E27FC236}">
                <a16:creationId xmlns:a16="http://schemas.microsoft.com/office/drawing/2014/main" id="{AD362EF6-DF1B-374D-83F0-C64B9F2ADF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EC41DF-BBDA-794F-A5B6-08A119FB3FF3}"/>
              </a:ext>
            </a:extLst>
          </p:cNvPr>
          <p:cNvSpPr>
            <a:spLocks noGrp="1"/>
          </p:cNvSpPr>
          <p:nvPr>
            <p:ph type="sldNum" sz="quarter" idx="12"/>
          </p:nvPr>
        </p:nvSpPr>
        <p:spPr/>
        <p:txBody>
          <a:bodyPr/>
          <a:lstStyle/>
          <a:p>
            <a:fld id="{8FC6F4A8-AB6F-DB4F-9B53-61ECCCFCC597}" type="slidenum">
              <a:rPr lang="en-US" smtClean="0"/>
              <a:t>‹#›</a:t>
            </a:fld>
            <a:endParaRPr lang="en-US" dirty="0"/>
          </a:p>
        </p:txBody>
      </p:sp>
    </p:spTree>
    <p:extLst>
      <p:ext uri="{BB962C8B-B14F-4D97-AF65-F5344CB8AC3E}">
        <p14:creationId xmlns:p14="http://schemas.microsoft.com/office/powerpoint/2010/main" val="3500460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599288-0A2C-764D-9881-6FD075F1BDC8}"/>
              </a:ext>
            </a:extLst>
          </p:cNvPr>
          <p:cNvSpPr/>
          <p:nvPr userDrawn="1"/>
        </p:nvSpPr>
        <p:spPr>
          <a:xfrm>
            <a:off x="0" y="1"/>
            <a:ext cx="9144000" cy="839123"/>
          </a:xfrm>
          <a:prstGeom prst="rect">
            <a:avLst/>
          </a:prstGeom>
          <a:solidFill>
            <a:srgbClr val="75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a:extLst>
              <a:ext uri="{FF2B5EF4-FFF2-40B4-BE49-F238E27FC236}">
                <a16:creationId xmlns:a16="http://schemas.microsoft.com/office/drawing/2014/main" id="{E64CCA48-9069-E348-BD85-89E982D56776}"/>
              </a:ext>
            </a:extLst>
          </p:cNvPr>
          <p:cNvSpPr>
            <a:spLocks noGrp="1"/>
          </p:cNvSpPr>
          <p:nvPr>
            <p:ph idx="1"/>
          </p:nvPr>
        </p:nvSpPr>
        <p:spPr>
          <a:xfrm>
            <a:off x="628650" y="1207036"/>
            <a:ext cx="7886700" cy="3425687"/>
          </a:xfrm>
        </p:spPr>
        <p:txBody>
          <a:bodyPr/>
          <a:lstStyle>
            <a:lvl1pPr>
              <a:buClr>
                <a:srgbClr val="FFAF51"/>
              </a:buClr>
              <a:defRPr/>
            </a:lvl1pPr>
            <a:lvl2pPr>
              <a:buClr>
                <a:srgbClr val="FFAF51"/>
              </a:buClr>
              <a:defRPr/>
            </a:lvl2pPr>
            <a:lvl3pPr>
              <a:buClr>
                <a:srgbClr val="FFAF51"/>
              </a:buClr>
              <a:defRPr/>
            </a:lvl3pPr>
            <a:lvl4pPr>
              <a:buClr>
                <a:srgbClr val="FFAF51"/>
              </a:buClr>
              <a:defRPr/>
            </a:lvl4pPr>
            <a:lvl5pPr>
              <a:buClr>
                <a:srgbClr val="FFAF5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E55AFFC-30EE-9D4F-945D-92FFF4906173}"/>
              </a:ext>
            </a:extLst>
          </p:cNvPr>
          <p:cNvSpPr>
            <a:spLocks noGrp="1"/>
          </p:cNvSpPr>
          <p:nvPr>
            <p:ph type="title"/>
          </p:nvPr>
        </p:nvSpPr>
        <p:spPr>
          <a:xfrm>
            <a:off x="628650" y="212864"/>
            <a:ext cx="5829300" cy="440111"/>
          </a:xfrm>
        </p:spPr>
        <p:txBody>
          <a:bodyPr>
            <a:normAutofit/>
          </a:bodyPr>
          <a:lstStyle>
            <a:lvl1pPr>
              <a:defRPr sz="2700">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2B946C8E-3E3D-434E-864D-6AC4569E89F3}"/>
              </a:ext>
            </a:extLst>
          </p:cNvPr>
          <p:cNvSpPr>
            <a:spLocks noGrp="1"/>
          </p:cNvSpPr>
          <p:nvPr>
            <p:ph type="dt" sz="half" idx="10"/>
          </p:nvPr>
        </p:nvSpPr>
        <p:spPr/>
        <p:txBody>
          <a:bodyPr/>
          <a:lstStyle/>
          <a:p>
            <a:fld id="{C4CFE0E7-D4D1-A148-BDF4-711265F8510E}" type="datetime1">
              <a:rPr lang="en-US" smtClean="0"/>
              <a:t>7/2/2019</a:t>
            </a:fld>
            <a:endParaRPr lang="en-US" dirty="0"/>
          </a:p>
        </p:txBody>
      </p:sp>
      <p:sp>
        <p:nvSpPr>
          <p:cNvPr id="5" name="Footer Placeholder 4">
            <a:extLst>
              <a:ext uri="{FF2B5EF4-FFF2-40B4-BE49-F238E27FC236}">
                <a16:creationId xmlns:a16="http://schemas.microsoft.com/office/drawing/2014/main" id="{258AE72C-2377-FA46-81FC-59416EED84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1D4FDB-42BE-4044-9680-018DAA45FCED}"/>
              </a:ext>
            </a:extLst>
          </p:cNvPr>
          <p:cNvSpPr>
            <a:spLocks noGrp="1"/>
          </p:cNvSpPr>
          <p:nvPr>
            <p:ph type="sldNum" sz="quarter" idx="12"/>
          </p:nvPr>
        </p:nvSpPr>
        <p:spPr/>
        <p:txBody>
          <a:bodyPr/>
          <a:lstStyle/>
          <a:p>
            <a:fld id="{8FC6F4A8-AB6F-DB4F-9B53-61ECCCFCC597}" type="slidenum">
              <a:rPr lang="en-US" smtClean="0"/>
              <a:t>‹#›</a:t>
            </a:fld>
            <a:endParaRPr lang="en-US" dirty="0"/>
          </a:p>
        </p:txBody>
      </p:sp>
      <p:pic>
        <p:nvPicPr>
          <p:cNvPr id="9" name="Picture 8">
            <a:extLst>
              <a:ext uri="{FF2B5EF4-FFF2-40B4-BE49-F238E27FC236}">
                <a16:creationId xmlns:a16="http://schemas.microsoft.com/office/drawing/2014/main" id="{C7755C80-D47B-2841-8E7A-BD135B4824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800" y="186149"/>
            <a:ext cx="971550" cy="466826"/>
          </a:xfrm>
          <a:prstGeom prst="rect">
            <a:avLst/>
          </a:prstGeom>
        </p:spPr>
      </p:pic>
      <p:cxnSp>
        <p:nvCxnSpPr>
          <p:cNvPr id="11" name="Straight Connector 10">
            <a:extLst>
              <a:ext uri="{FF2B5EF4-FFF2-40B4-BE49-F238E27FC236}">
                <a16:creationId xmlns:a16="http://schemas.microsoft.com/office/drawing/2014/main" id="{FC3FD0E8-9CC9-7E42-AB45-13AB8EFA0397}"/>
              </a:ext>
            </a:extLst>
          </p:cNvPr>
          <p:cNvCxnSpPr>
            <a:cxnSpLocks/>
          </p:cNvCxnSpPr>
          <p:nvPr userDrawn="1"/>
        </p:nvCxnSpPr>
        <p:spPr>
          <a:xfrm>
            <a:off x="0" y="839123"/>
            <a:ext cx="9144000" cy="0"/>
          </a:xfrm>
          <a:prstGeom prst="line">
            <a:avLst/>
          </a:prstGeom>
          <a:ln w="63500">
            <a:solidFill>
              <a:srgbClr val="FFA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333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6DD6-2561-7948-86FB-0C93FD280C9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DE5E0BC-CB26-0745-BC1A-07909164DE8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3F401F-79DB-EC43-B1DF-67DBE71DA90A}"/>
              </a:ext>
            </a:extLst>
          </p:cNvPr>
          <p:cNvSpPr>
            <a:spLocks noGrp="1"/>
          </p:cNvSpPr>
          <p:nvPr>
            <p:ph type="dt" sz="half" idx="10"/>
          </p:nvPr>
        </p:nvSpPr>
        <p:spPr/>
        <p:txBody>
          <a:bodyPr/>
          <a:lstStyle/>
          <a:p>
            <a:fld id="{C837D106-DB6C-E643-BE95-6674B137E0D2}" type="datetime1">
              <a:rPr lang="en-US" smtClean="0"/>
              <a:t>7/2/2019</a:t>
            </a:fld>
            <a:endParaRPr lang="en-US" dirty="0"/>
          </a:p>
        </p:txBody>
      </p:sp>
      <p:sp>
        <p:nvSpPr>
          <p:cNvPr id="5" name="Footer Placeholder 4">
            <a:extLst>
              <a:ext uri="{FF2B5EF4-FFF2-40B4-BE49-F238E27FC236}">
                <a16:creationId xmlns:a16="http://schemas.microsoft.com/office/drawing/2014/main" id="{7202B816-9BEA-794D-AF56-5A0CD98999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C7908-24F4-5D44-9D3D-A05C0FC1684B}"/>
              </a:ext>
            </a:extLst>
          </p:cNvPr>
          <p:cNvSpPr>
            <a:spLocks noGrp="1"/>
          </p:cNvSpPr>
          <p:nvPr>
            <p:ph type="sldNum" sz="quarter" idx="12"/>
          </p:nvPr>
        </p:nvSpPr>
        <p:spPr/>
        <p:txBody>
          <a:bodyPr/>
          <a:lstStyle/>
          <a:p>
            <a:fld id="{8FC6F4A8-AB6F-DB4F-9B53-61ECCCFCC597}" type="slidenum">
              <a:rPr lang="en-US" smtClean="0"/>
              <a:t>‹#›</a:t>
            </a:fld>
            <a:endParaRPr lang="en-US" dirty="0"/>
          </a:p>
        </p:txBody>
      </p:sp>
    </p:spTree>
    <p:extLst>
      <p:ext uri="{BB962C8B-B14F-4D97-AF65-F5344CB8AC3E}">
        <p14:creationId xmlns:p14="http://schemas.microsoft.com/office/powerpoint/2010/main" val="3625160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822DB8-D830-184A-B05E-3E9C6C27884B}"/>
              </a:ext>
            </a:extLst>
          </p:cNvPr>
          <p:cNvSpPr>
            <a:spLocks noGrp="1"/>
          </p:cNvSpPr>
          <p:nvPr>
            <p:ph sz="half" idx="1"/>
          </p:nvPr>
        </p:nvSpPr>
        <p:spPr>
          <a:xfrm>
            <a:off x="628650" y="1051986"/>
            <a:ext cx="3886200" cy="35807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86866F-DC5E-C443-9514-0A631BDB7D7C}"/>
              </a:ext>
            </a:extLst>
          </p:cNvPr>
          <p:cNvSpPr>
            <a:spLocks noGrp="1"/>
          </p:cNvSpPr>
          <p:nvPr>
            <p:ph sz="half" idx="2"/>
          </p:nvPr>
        </p:nvSpPr>
        <p:spPr>
          <a:xfrm>
            <a:off x="4629150" y="1051986"/>
            <a:ext cx="3886200" cy="35807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A8EDB3-52DC-0846-B171-E39D2B89DBEF}"/>
              </a:ext>
            </a:extLst>
          </p:cNvPr>
          <p:cNvSpPr>
            <a:spLocks noGrp="1"/>
          </p:cNvSpPr>
          <p:nvPr>
            <p:ph type="dt" sz="half" idx="10"/>
          </p:nvPr>
        </p:nvSpPr>
        <p:spPr/>
        <p:txBody>
          <a:bodyPr/>
          <a:lstStyle/>
          <a:p>
            <a:fld id="{2AEC901F-3B47-2849-B7D8-FEA7C42FAEC4}" type="datetime1">
              <a:rPr lang="en-US" smtClean="0"/>
              <a:t>7/2/2019</a:t>
            </a:fld>
            <a:endParaRPr lang="en-US" dirty="0"/>
          </a:p>
        </p:txBody>
      </p:sp>
      <p:sp>
        <p:nvSpPr>
          <p:cNvPr id="6" name="Footer Placeholder 5">
            <a:extLst>
              <a:ext uri="{FF2B5EF4-FFF2-40B4-BE49-F238E27FC236}">
                <a16:creationId xmlns:a16="http://schemas.microsoft.com/office/drawing/2014/main" id="{920F16BD-A412-5643-8ED3-2D1EA3B1A4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9E29A5-DCC8-244E-BF75-58A1ABF0F195}"/>
              </a:ext>
            </a:extLst>
          </p:cNvPr>
          <p:cNvSpPr>
            <a:spLocks noGrp="1"/>
          </p:cNvSpPr>
          <p:nvPr>
            <p:ph type="sldNum" sz="quarter" idx="12"/>
          </p:nvPr>
        </p:nvSpPr>
        <p:spPr/>
        <p:txBody>
          <a:bodyPr/>
          <a:lstStyle/>
          <a:p>
            <a:fld id="{8FC6F4A8-AB6F-DB4F-9B53-61ECCCFCC597}" type="slidenum">
              <a:rPr lang="en-US" smtClean="0"/>
              <a:t>‹#›</a:t>
            </a:fld>
            <a:endParaRPr lang="en-US" dirty="0"/>
          </a:p>
        </p:txBody>
      </p:sp>
      <p:sp>
        <p:nvSpPr>
          <p:cNvPr id="11" name="Rectangle 10">
            <a:extLst>
              <a:ext uri="{FF2B5EF4-FFF2-40B4-BE49-F238E27FC236}">
                <a16:creationId xmlns:a16="http://schemas.microsoft.com/office/drawing/2014/main" id="{C3E36BBA-7C2E-CA4D-BFA8-0FE3B3127809}"/>
              </a:ext>
            </a:extLst>
          </p:cNvPr>
          <p:cNvSpPr/>
          <p:nvPr userDrawn="1"/>
        </p:nvSpPr>
        <p:spPr>
          <a:xfrm>
            <a:off x="0" y="1"/>
            <a:ext cx="9144000" cy="839123"/>
          </a:xfrm>
          <a:prstGeom prst="rect">
            <a:avLst/>
          </a:prstGeom>
          <a:solidFill>
            <a:srgbClr val="75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a:extLst>
              <a:ext uri="{FF2B5EF4-FFF2-40B4-BE49-F238E27FC236}">
                <a16:creationId xmlns:a16="http://schemas.microsoft.com/office/drawing/2014/main" id="{9CC542C6-7DF2-8C49-976A-26AD85F78DCF}"/>
              </a:ext>
            </a:extLst>
          </p:cNvPr>
          <p:cNvSpPr>
            <a:spLocks noGrp="1"/>
          </p:cNvSpPr>
          <p:nvPr>
            <p:ph type="title"/>
          </p:nvPr>
        </p:nvSpPr>
        <p:spPr>
          <a:xfrm>
            <a:off x="628650" y="212864"/>
            <a:ext cx="5829300" cy="440111"/>
          </a:xfrm>
        </p:spPr>
        <p:txBody>
          <a:bodyPr>
            <a:normAutofit/>
          </a:bodyPr>
          <a:lstStyle>
            <a:lvl1pPr>
              <a:defRPr sz="2700">
                <a:solidFill>
                  <a:schemeClr val="bg1"/>
                </a:solidFill>
              </a:defRPr>
            </a:lvl1pPr>
          </a:lstStyle>
          <a:p>
            <a:r>
              <a:rPr lang="en-US" dirty="0"/>
              <a:t>Click to edit Master title style</a:t>
            </a:r>
          </a:p>
        </p:txBody>
      </p:sp>
      <p:pic>
        <p:nvPicPr>
          <p:cNvPr id="13" name="Picture 12">
            <a:extLst>
              <a:ext uri="{FF2B5EF4-FFF2-40B4-BE49-F238E27FC236}">
                <a16:creationId xmlns:a16="http://schemas.microsoft.com/office/drawing/2014/main" id="{06865D6F-490F-E54B-A2CE-D710A4C00C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800" y="186149"/>
            <a:ext cx="971550" cy="466826"/>
          </a:xfrm>
          <a:prstGeom prst="rect">
            <a:avLst/>
          </a:prstGeom>
        </p:spPr>
      </p:pic>
      <p:cxnSp>
        <p:nvCxnSpPr>
          <p:cNvPr id="14" name="Straight Connector 13">
            <a:extLst>
              <a:ext uri="{FF2B5EF4-FFF2-40B4-BE49-F238E27FC236}">
                <a16:creationId xmlns:a16="http://schemas.microsoft.com/office/drawing/2014/main" id="{DC2EE01E-EEEF-4B4E-960C-0DDFBE92CA4B}"/>
              </a:ext>
            </a:extLst>
          </p:cNvPr>
          <p:cNvCxnSpPr>
            <a:cxnSpLocks/>
          </p:cNvCxnSpPr>
          <p:nvPr userDrawn="1"/>
        </p:nvCxnSpPr>
        <p:spPr>
          <a:xfrm>
            <a:off x="0" y="839123"/>
            <a:ext cx="9144000" cy="0"/>
          </a:xfrm>
          <a:prstGeom prst="line">
            <a:avLst/>
          </a:prstGeom>
          <a:ln w="63500">
            <a:solidFill>
              <a:srgbClr val="FFA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085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8872CD-350B-624E-BC16-FB86A6BBD90A}"/>
              </a:ext>
            </a:extLst>
          </p:cNvPr>
          <p:cNvSpPr>
            <a:spLocks noGrp="1"/>
          </p:cNvSpPr>
          <p:nvPr>
            <p:ph type="body" idx="1"/>
          </p:nvPr>
        </p:nvSpPr>
        <p:spPr>
          <a:xfrm>
            <a:off x="629842" y="1051986"/>
            <a:ext cx="3868340" cy="53322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84A0AFC-0AAA-6C4B-B130-B244325D1793}"/>
              </a:ext>
            </a:extLst>
          </p:cNvPr>
          <p:cNvSpPr>
            <a:spLocks noGrp="1"/>
          </p:cNvSpPr>
          <p:nvPr>
            <p:ph sz="half" idx="2"/>
          </p:nvPr>
        </p:nvSpPr>
        <p:spPr>
          <a:xfrm>
            <a:off x="629842" y="1710226"/>
            <a:ext cx="3868340" cy="29320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8CAABB-4E61-284C-B299-4583FB6A36D1}"/>
              </a:ext>
            </a:extLst>
          </p:cNvPr>
          <p:cNvSpPr>
            <a:spLocks noGrp="1"/>
          </p:cNvSpPr>
          <p:nvPr>
            <p:ph type="body" sz="quarter" idx="3"/>
          </p:nvPr>
        </p:nvSpPr>
        <p:spPr>
          <a:xfrm>
            <a:off x="4629150" y="1051986"/>
            <a:ext cx="3887391" cy="53322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a:extLst>
              <a:ext uri="{FF2B5EF4-FFF2-40B4-BE49-F238E27FC236}">
                <a16:creationId xmlns:a16="http://schemas.microsoft.com/office/drawing/2014/main" id="{B08AE4F8-76D1-4345-8B2D-0297A5E5112A}"/>
              </a:ext>
            </a:extLst>
          </p:cNvPr>
          <p:cNvSpPr>
            <a:spLocks noGrp="1"/>
          </p:cNvSpPr>
          <p:nvPr>
            <p:ph sz="quarter" idx="4"/>
          </p:nvPr>
        </p:nvSpPr>
        <p:spPr>
          <a:xfrm>
            <a:off x="4629150" y="1710226"/>
            <a:ext cx="3887391" cy="29320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0D7C40D-1913-0343-85D7-386F12493621}"/>
              </a:ext>
            </a:extLst>
          </p:cNvPr>
          <p:cNvSpPr>
            <a:spLocks noGrp="1"/>
          </p:cNvSpPr>
          <p:nvPr>
            <p:ph type="dt" sz="half" idx="10"/>
          </p:nvPr>
        </p:nvSpPr>
        <p:spPr/>
        <p:txBody>
          <a:bodyPr/>
          <a:lstStyle/>
          <a:p>
            <a:fld id="{49DAF413-618E-0548-9D85-EA87BAFA449F}" type="datetime1">
              <a:rPr lang="en-US" smtClean="0"/>
              <a:t>7/2/2019</a:t>
            </a:fld>
            <a:endParaRPr lang="en-US" dirty="0"/>
          </a:p>
        </p:txBody>
      </p:sp>
      <p:sp>
        <p:nvSpPr>
          <p:cNvPr id="8" name="Footer Placeholder 7">
            <a:extLst>
              <a:ext uri="{FF2B5EF4-FFF2-40B4-BE49-F238E27FC236}">
                <a16:creationId xmlns:a16="http://schemas.microsoft.com/office/drawing/2014/main" id="{F2CA1CA0-12C7-DA4E-9E73-242C5293E93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F02145B-A54D-634D-8CB3-126BD99B85A0}"/>
              </a:ext>
            </a:extLst>
          </p:cNvPr>
          <p:cNvSpPr>
            <a:spLocks noGrp="1"/>
          </p:cNvSpPr>
          <p:nvPr>
            <p:ph type="sldNum" sz="quarter" idx="12"/>
          </p:nvPr>
        </p:nvSpPr>
        <p:spPr/>
        <p:txBody>
          <a:bodyPr/>
          <a:lstStyle/>
          <a:p>
            <a:fld id="{8FC6F4A8-AB6F-DB4F-9B53-61ECCCFCC597}" type="slidenum">
              <a:rPr lang="en-US" smtClean="0"/>
              <a:t>‹#›</a:t>
            </a:fld>
            <a:endParaRPr lang="en-US" dirty="0"/>
          </a:p>
        </p:txBody>
      </p:sp>
      <p:sp>
        <p:nvSpPr>
          <p:cNvPr id="13" name="Rectangle 12">
            <a:extLst>
              <a:ext uri="{FF2B5EF4-FFF2-40B4-BE49-F238E27FC236}">
                <a16:creationId xmlns:a16="http://schemas.microsoft.com/office/drawing/2014/main" id="{E768792D-0EA1-0641-AEDA-8FC9023BEC55}"/>
              </a:ext>
            </a:extLst>
          </p:cNvPr>
          <p:cNvSpPr/>
          <p:nvPr userDrawn="1"/>
        </p:nvSpPr>
        <p:spPr>
          <a:xfrm>
            <a:off x="0" y="1"/>
            <a:ext cx="9144000" cy="839123"/>
          </a:xfrm>
          <a:prstGeom prst="rect">
            <a:avLst/>
          </a:prstGeom>
          <a:solidFill>
            <a:srgbClr val="75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1">
            <a:extLst>
              <a:ext uri="{FF2B5EF4-FFF2-40B4-BE49-F238E27FC236}">
                <a16:creationId xmlns:a16="http://schemas.microsoft.com/office/drawing/2014/main" id="{ECE7F7F5-429A-3D44-B8DE-04FAD60D1541}"/>
              </a:ext>
            </a:extLst>
          </p:cNvPr>
          <p:cNvSpPr>
            <a:spLocks noGrp="1"/>
          </p:cNvSpPr>
          <p:nvPr>
            <p:ph type="title"/>
          </p:nvPr>
        </p:nvSpPr>
        <p:spPr>
          <a:xfrm>
            <a:off x="628650" y="212864"/>
            <a:ext cx="5829300" cy="440111"/>
          </a:xfrm>
        </p:spPr>
        <p:txBody>
          <a:bodyPr>
            <a:normAutofit/>
          </a:bodyPr>
          <a:lstStyle>
            <a:lvl1pPr>
              <a:defRPr sz="2700">
                <a:solidFill>
                  <a:schemeClr val="bg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2F6FE302-CECC-4841-8E17-71923ECB785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800" y="186149"/>
            <a:ext cx="971550" cy="466826"/>
          </a:xfrm>
          <a:prstGeom prst="rect">
            <a:avLst/>
          </a:prstGeom>
        </p:spPr>
      </p:pic>
      <p:cxnSp>
        <p:nvCxnSpPr>
          <p:cNvPr id="16" name="Straight Connector 15">
            <a:extLst>
              <a:ext uri="{FF2B5EF4-FFF2-40B4-BE49-F238E27FC236}">
                <a16:creationId xmlns:a16="http://schemas.microsoft.com/office/drawing/2014/main" id="{F3EA4DB0-B4DD-F143-B34D-5EF761F971FE}"/>
              </a:ext>
            </a:extLst>
          </p:cNvPr>
          <p:cNvCxnSpPr>
            <a:cxnSpLocks/>
          </p:cNvCxnSpPr>
          <p:nvPr userDrawn="1"/>
        </p:nvCxnSpPr>
        <p:spPr>
          <a:xfrm>
            <a:off x="0" y="839123"/>
            <a:ext cx="9144000" cy="0"/>
          </a:xfrm>
          <a:prstGeom prst="line">
            <a:avLst/>
          </a:prstGeom>
          <a:ln w="63500">
            <a:solidFill>
              <a:srgbClr val="FFA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17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MWF Section 1 - Purple">
    <p:spTree>
      <p:nvGrpSpPr>
        <p:cNvPr id="1" name=""/>
        <p:cNvGrpSpPr/>
        <p:nvPr/>
      </p:nvGrpSpPr>
      <p:grpSpPr>
        <a:xfrm>
          <a:off x="0" y="0"/>
          <a:ext cx="0" cy="0"/>
          <a:chOff x="0" y="0"/>
          <a:chExt cx="0" cy="0"/>
        </a:xfrm>
      </p:grpSpPr>
      <p:sp>
        <p:nvSpPr>
          <p:cNvPr id="2" name="Rectangle 1"/>
          <p:cNvSpPr/>
          <p:nvPr userDrawn="1"/>
        </p:nvSpPr>
        <p:spPr>
          <a:xfrm>
            <a:off x="217055" y="854"/>
            <a:ext cx="8928484" cy="51435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0" y="0"/>
            <a:ext cx="217054" cy="5143500"/>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6" name="Subtitle 2"/>
          <p:cNvSpPr>
            <a:spLocks noGrp="1"/>
          </p:cNvSpPr>
          <p:nvPr>
            <p:ph type="subTitle" idx="1" hasCustomPrompt="1"/>
          </p:nvPr>
        </p:nvSpPr>
        <p:spPr>
          <a:xfrm>
            <a:off x="627435" y="1036151"/>
            <a:ext cx="7772399" cy="370395"/>
          </a:xfrm>
        </p:spPr>
        <p:txBody>
          <a:bodyPr anchor="b">
            <a:normAutofit/>
          </a:bodyPr>
          <a:lstStyle>
            <a:lvl1pPr marL="0" indent="0" algn="l">
              <a:lnSpc>
                <a:spcPct val="100000"/>
              </a:lnSpc>
              <a:buNone/>
              <a:defRPr sz="975" b="1" spc="75" baseline="0">
                <a:solidFill>
                  <a:schemeClr val="accent5">
                    <a:lumMod val="40000"/>
                    <a:lumOff val="60000"/>
                  </a:schemeClr>
                </a:solidFill>
                <a:latin typeface="Trebuchet MS" charset="0"/>
                <a:ea typeface="Trebuchet MS" charset="0"/>
                <a:cs typeface="Trebuchet MS" charset="0"/>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INSERT SECTION NUMBER</a:t>
            </a:r>
          </a:p>
        </p:txBody>
      </p:sp>
      <p:sp>
        <p:nvSpPr>
          <p:cNvPr id="44" name="Text Placeholder 43"/>
          <p:cNvSpPr>
            <a:spLocks noGrp="1"/>
          </p:cNvSpPr>
          <p:nvPr>
            <p:ph type="body" sz="quarter" idx="10" hasCustomPrompt="1"/>
          </p:nvPr>
        </p:nvSpPr>
        <p:spPr>
          <a:xfrm>
            <a:off x="627436" y="2453013"/>
            <a:ext cx="7772399" cy="685800"/>
          </a:xfrm>
        </p:spPr>
        <p:txBody>
          <a:bodyPr>
            <a:normAutofit/>
          </a:bodyPr>
          <a:lstStyle>
            <a:lvl1pPr marL="0" indent="0">
              <a:buNone/>
              <a:defRPr sz="1200" spc="0">
                <a:solidFill>
                  <a:schemeClr val="bg1"/>
                </a:solidFill>
              </a:defRPr>
            </a:lvl1pPr>
          </a:lstStyle>
          <a:p>
            <a:pPr lvl="0"/>
            <a:r>
              <a:rPr lang="en-US"/>
              <a:t>Insert sub text</a:t>
            </a:r>
          </a:p>
        </p:txBody>
      </p:sp>
      <p:sp>
        <p:nvSpPr>
          <p:cNvPr id="10" name="Title 1"/>
          <p:cNvSpPr>
            <a:spLocks noGrp="1"/>
          </p:cNvSpPr>
          <p:nvPr>
            <p:ph type="ctrTitle" hasCustomPrompt="1"/>
          </p:nvPr>
        </p:nvSpPr>
        <p:spPr>
          <a:xfrm>
            <a:off x="627435" y="1469232"/>
            <a:ext cx="7772400" cy="982649"/>
          </a:xfrm>
          <a:effectLst/>
        </p:spPr>
        <p:txBody>
          <a:bodyPr anchor="t">
            <a:normAutofit/>
          </a:bodyPr>
          <a:lstStyle>
            <a:lvl1pPr algn="l">
              <a:lnSpc>
                <a:spcPct val="100000"/>
              </a:lnSpc>
              <a:defRPr sz="2925" b="1" spc="0" baseline="0">
                <a:solidFill>
                  <a:schemeClr val="bg1"/>
                </a:solidFill>
                <a:effectLst/>
              </a:defRPr>
            </a:lvl1pPr>
          </a:lstStyle>
          <a:p>
            <a:r>
              <a:rPr lang="en-US"/>
              <a:t>Click to edit master title style</a:t>
            </a:r>
          </a:p>
        </p:txBody>
      </p:sp>
      <p:sp>
        <p:nvSpPr>
          <p:cNvPr id="11" name="Slide Number Placeholder 5"/>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sp>
        <p:nvSpPr>
          <p:cNvPr id="4" name="Footer Placeholder 3">
            <a:extLst>
              <a:ext uri="{FF2B5EF4-FFF2-40B4-BE49-F238E27FC236}">
                <a16:creationId xmlns:a16="http://schemas.microsoft.com/office/drawing/2014/main" id="{99E72F12-7ADA-5C40-BADB-2DEF3E44DC89}"/>
              </a:ext>
            </a:extLst>
          </p:cNvPr>
          <p:cNvSpPr>
            <a:spLocks noGrp="1"/>
          </p:cNvSpPr>
          <p:nvPr>
            <p:ph type="ftr" sz="quarter" idx="11"/>
          </p:nvPr>
        </p:nvSpPr>
        <p:spPr/>
        <p:txBody>
          <a:bodyPr/>
          <a:lstStyle>
            <a:lvl1pPr>
              <a:defRPr>
                <a:solidFill>
                  <a:schemeClr val="bg1"/>
                </a:solidFill>
              </a:defRPr>
            </a:lvl1pPr>
          </a:lstStyle>
          <a:p>
            <a:r>
              <a:rPr lang="en-US"/>
              <a:t>Meeting Name  |  Meeting Date</a:t>
            </a:r>
          </a:p>
        </p:txBody>
      </p:sp>
      <p:pic>
        <p:nvPicPr>
          <p:cNvPr id="12" name="Picture 11">
            <a:extLst>
              <a:ext uri="{FF2B5EF4-FFF2-40B4-BE49-F238E27FC236}">
                <a16:creationId xmlns:a16="http://schemas.microsoft.com/office/drawing/2014/main" id="{F6151124-9B4C-5C42-B836-CE4A5A3948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27434" y="4450800"/>
            <a:ext cx="1379166" cy="413382"/>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92F9F3E-9FD4-8048-97AA-2B6A2083CC85}"/>
              </a:ext>
            </a:extLst>
          </p:cNvPr>
          <p:cNvSpPr>
            <a:spLocks noGrp="1"/>
          </p:cNvSpPr>
          <p:nvPr>
            <p:ph type="dt" sz="half" idx="10"/>
          </p:nvPr>
        </p:nvSpPr>
        <p:spPr/>
        <p:txBody>
          <a:bodyPr/>
          <a:lstStyle/>
          <a:p>
            <a:fld id="{8A3F9171-B4D4-F54D-8A74-4FFB1BE83E7D}" type="datetime1">
              <a:rPr lang="en-US" smtClean="0"/>
              <a:t>7/2/2019</a:t>
            </a:fld>
            <a:endParaRPr lang="en-US" dirty="0"/>
          </a:p>
        </p:txBody>
      </p:sp>
      <p:sp>
        <p:nvSpPr>
          <p:cNvPr id="4" name="Footer Placeholder 3">
            <a:extLst>
              <a:ext uri="{FF2B5EF4-FFF2-40B4-BE49-F238E27FC236}">
                <a16:creationId xmlns:a16="http://schemas.microsoft.com/office/drawing/2014/main" id="{D76BC59C-3ECB-9042-8751-A3A572442B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8DEA62-AEF9-6045-A9AF-00C0BAF532CD}"/>
              </a:ext>
            </a:extLst>
          </p:cNvPr>
          <p:cNvSpPr>
            <a:spLocks noGrp="1"/>
          </p:cNvSpPr>
          <p:nvPr>
            <p:ph type="sldNum" sz="quarter" idx="12"/>
          </p:nvPr>
        </p:nvSpPr>
        <p:spPr/>
        <p:txBody>
          <a:bodyPr/>
          <a:lstStyle/>
          <a:p>
            <a:fld id="{8FC6F4A8-AB6F-DB4F-9B53-61ECCCFCC597}" type="slidenum">
              <a:rPr lang="en-US" smtClean="0"/>
              <a:t>‹#›</a:t>
            </a:fld>
            <a:endParaRPr lang="en-US" dirty="0"/>
          </a:p>
        </p:txBody>
      </p:sp>
      <p:sp>
        <p:nvSpPr>
          <p:cNvPr id="6" name="Rectangle 5">
            <a:extLst>
              <a:ext uri="{FF2B5EF4-FFF2-40B4-BE49-F238E27FC236}">
                <a16:creationId xmlns:a16="http://schemas.microsoft.com/office/drawing/2014/main" id="{30EBD5FF-DC46-D14C-8721-A2AE7F8982F0}"/>
              </a:ext>
            </a:extLst>
          </p:cNvPr>
          <p:cNvSpPr/>
          <p:nvPr userDrawn="1"/>
        </p:nvSpPr>
        <p:spPr>
          <a:xfrm>
            <a:off x="0" y="1"/>
            <a:ext cx="9144000" cy="839123"/>
          </a:xfrm>
          <a:prstGeom prst="rect">
            <a:avLst/>
          </a:prstGeom>
          <a:solidFill>
            <a:srgbClr val="75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4FE97C82-FCFD-0E4D-86C1-9E1038E37E0B}"/>
              </a:ext>
            </a:extLst>
          </p:cNvPr>
          <p:cNvSpPr>
            <a:spLocks noGrp="1"/>
          </p:cNvSpPr>
          <p:nvPr>
            <p:ph type="title"/>
          </p:nvPr>
        </p:nvSpPr>
        <p:spPr>
          <a:xfrm>
            <a:off x="628650" y="212864"/>
            <a:ext cx="5829300" cy="440111"/>
          </a:xfrm>
        </p:spPr>
        <p:txBody>
          <a:bodyPr>
            <a:normAutofit/>
          </a:bodyPr>
          <a:lstStyle>
            <a:lvl1pPr>
              <a:defRPr sz="2700">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A6799027-84D7-A340-A2B4-8AAC2292F4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800" y="186149"/>
            <a:ext cx="971550" cy="466826"/>
          </a:xfrm>
          <a:prstGeom prst="rect">
            <a:avLst/>
          </a:prstGeom>
        </p:spPr>
      </p:pic>
      <p:cxnSp>
        <p:nvCxnSpPr>
          <p:cNvPr id="9" name="Straight Connector 8">
            <a:extLst>
              <a:ext uri="{FF2B5EF4-FFF2-40B4-BE49-F238E27FC236}">
                <a16:creationId xmlns:a16="http://schemas.microsoft.com/office/drawing/2014/main" id="{0674A13A-33FF-B74E-9862-BA64D7D309CE}"/>
              </a:ext>
            </a:extLst>
          </p:cNvPr>
          <p:cNvCxnSpPr>
            <a:cxnSpLocks/>
          </p:cNvCxnSpPr>
          <p:nvPr userDrawn="1"/>
        </p:nvCxnSpPr>
        <p:spPr>
          <a:xfrm>
            <a:off x="0" y="839123"/>
            <a:ext cx="9144000" cy="0"/>
          </a:xfrm>
          <a:prstGeom prst="line">
            <a:avLst/>
          </a:prstGeom>
          <a:ln w="63500">
            <a:solidFill>
              <a:srgbClr val="FFA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1881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C0F90-8398-CC42-B0C3-14955085413F}"/>
              </a:ext>
            </a:extLst>
          </p:cNvPr>
          <p:cNvSpPr>
            <a:spLocks noGrp="1"/>
          </p:cNvSpPr>
          <p:nvPr>
            <p:ph type="dt" sz="half" idx="10"/>
          </p:nvPr>
        </p:nvSpPr>
        <p:spPr/>
        <p:txBody>
          <a:bodyPr/>
          <a:lstStyle/>
          <a:p>
            <a:fld id="{BB32D646-4FDD-314E-B222-B9B677540F53}" type="datetime1">
              <a:rPr lang="en-US" smtClean="0"/>
              <a:t>7/2/2019</a:t>
            </a:fld>
            <a:endParaRPr lang="en-US" dirty="0"/>
          </a:p>
        </p:txBody>
      </p:sp>
      <p:sp>
        <p:nvSpPr>
          <p:cNvPr id="3" name="Footer Placeholder 2">
            <a:extLst>
              <a:ext uri="{FF2B5EF4-FFF2-40B4-BE49-F238E27FC236}">
                <a16:creationId xmlns:a16="http://schemas.microsoft.com/office/drawing/2014/main" id="{DABA4F02-132A-8E45-8728-8EA693A668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5C2A41-C366-844B-BF3E-C22C6AFDB015}"/>
              </a:ext>
            </a:extLst>
          </p:cNvPr>
          <p:cNvSpPr>
            <a:spLocks noGrp="1"/>
          </p:cNvSpPr>
          <p:nvPr>
            <p:ph type="sldNum" sz="quarter" idx="12"/>
          </p:nvPr>
        </p:nvSpPr>
        <p:spPr/>
        <p:txBody>
          <a:bodyPr/>
          <a:lstStyle/>
          <a:p>
            <a:fld id="{8FC6F4A8-AB6F-DB4F-9B53-61ECCCFCC597}" type="slidenum">
              <a:rPr lang="en-US" smtClean="0"/>
              <a:t>‹#›</a:t>
            </a:fld>
            <a:endParaRPr lang="en-US" dirty="0"/>
          </a:p>
        </p:txBody>
      </p:sp>
    </p:spTree>
    <p:extLst>
      <p:ext uri="{BB962C8B-B14F-4D97-AF65-F5344CB8AC3E}">
        <p14:creationId xmlns:p14="http://schemas.microsoft.com/office/powerpoint/2010/main" val="1616376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E279-4FF5-1647-91BD-91149B45AD9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EB749E7-C940-0648-BE73-59427CE91E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EA7A5-F39F-4647-89DE-17159FBF756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C2E3C23-9279-ED49-84C9-6DF40174FDCA}"/>
              </a:ext>
            </a:extLst>
          </p:cNvPr>
          <p:cNvSpPr>
            <a:spLocks noGrp="1"/>
          </p:cNvSpPr>
          <p:nvPr>
            <p:ph type="dt" sz="half" idx="10"/>
          </p:nvPr>
        </p:nvSpPr>
        <p:spPr/>
        <p:txBody>
          <a:bodyPr/>
          <a:lstStyle/>
          <a:p>
            <a:fld id="{79A748B6-54DD-374F-910A-B4190013AF35}" type="datetime1">
              <a:rPr lang="en-US" smtClean="0"/>
              <a:t>7/2/2019</a:t>
            </a:fld>
            <a:endParaRPr lang="en-US" dirty="0"/>
          </a:p>
        </p:txBody>
      </p:sp>
      <p:sp>
        <p:nvSpPr>
          <p:cNvPr id="6" name="Footer Placeholder 5">
            <a:extLst>
              <a:ext uri="{FF2B5EF4-FFF2-40B4-BE49-F238E27FC236}">
                <a16:creationId xmlns:a16="http://schemas.microsoft.com/office/drawing/2014/main" id="{BA9C847D-A710-DE45-9FDF-0921CEF6A9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5B8BD3-6819-8C48-9221-C5A7CF95FA3A}"/>
              </a:ext>
            </a:extLst>
          </p:cNvPr>
          <p:cNvSpPr>
            <a:spLocks noGrp="1"/>
          </p:cNvSpPr>
          <p:nvPr>
            <p:ph type="sldNum" sz="quarter" idx="12"/>
          </p:nvPr>
        </p:nvSpPr>
        <p:spPr/>
        <p:txBody>
          <a:bodyPr/>
          <a:lstStyle/>
          <a:p>
            <a:fld id="{8FC6F4A8-AB6F-DB4F-9B53-61ECCCFCC597}" type="slidenum">
              <a:rPr lang="en-US" smtClean="0"/>
              <a:t>‹#›</a:t>
            </a:fld>
            <a:endParaRPr lang="en-US" dirty="0"/>
          </a:p>
        </p:txBody>
      </p:sp>
    </p:spTree>
    <p:extLst>
      <p:ext uri="{BB962C8B-B14F-4D97-AF65-F5344CB8AC3E}">
        <p14:creationId xmlns:p14="http://schemas.microsoft.com/office/powerpoint/2010/main" val="3805273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766E-3C1D-204E-819D-4F1DE378875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4AFA3F-1D21-1548-9761-F836AB91F47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4ECC997-4D7F-3C4C-8A66-3F7F2E2B8F9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CEC61BC-C945-4141-83A4-5B239F82F2DA}"/>
              </a:ext>
            </a:extLst>
          </p:cNvPr>
          <p:cNvSpPr>
            <a:spLocks noGrp="1"/>
          </p:cNvSpPr>
          <p:nvPr>
            <p:ph type="dt" sz="half" idx="10"/>
          </p:nvPr>
        </p:nvSpPr>
        <p:spPr/>
        <p:txBody>
          <a:bodyPr/>
          <a:lstStyle/>
          <a:p>
            <a:fld id="{41708C18-9B97-F847-A778-1DC13B473675}" type="datetime1">
              <a:rPr lang="en-US" smtClean="0"/>
              <a:t>7/2/2019</a:t>
            </a:fld>
            <a:endParaRPr lang="en-US" dirty="0"/>
          </a:p>
        </p:txBody>
      </p:sp>
      <p:sp>
        <p:nvSpPr>
          <p:cNvPr id="6" name="Footer Placeholder 5">
            <a:extLst>
              <a:ext uri="{FF2B5EF4-FFF2-40B4-BE49-F238E27FC236}">
                <a16:creationId xmlns:a16="http://schemas.microsoft.com/office/drawing/2014/main" id="{9DA06978-A0E7-CA4E-9588-0E23C69780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BEED98-2419-D740-A69F-369381C1FB37}"/>
              </a:ext>
            </a:extLst>
          </p:cNvPr>
          <p:cNvSpPr>
            <a:spLocks noGrp="1"/>
          </p:cNvSpPr>
          <p:nvPr>
            <p:ph type="sldNum" sz="quarter" idx="12"/>
          </p:nvPr>
        </p:nvSpPr>
        <p:spPr/>
        <p:txBody>
          <a:bodyPr/>
          <a:lstStyle/>
          <a:p>
            <a:fld id="{8FC6F4A8-AB6F-DB4F-9B53-61ECCCFCC597}" type="slidenum">
              <a:rPr lang="en-US" smtClean="0"/>
              <a:t>‹#›</a:t>
            </a:fld>
            <a:endParaRPr lang="en-US" dirty="0"/>
          </a:p>
        </p:txBody>
      </p:sp>
    </p:spTree>
    <p:extLst>
      <p:ext uri="{BB962C8B-B14F-4D97-AF65-F5344CB8AC3E}">
        <p14:creationId xmlns:p14="http://schemas.microsoft.com/office/powerpoint/2010/main" val="3958698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5172010-F4A8-BB44-9577-B369CE36EEE0}"/>
              </a:ext>
            </a:extLst>
          </p:cNvPr>
          <p:cNvSpPr>
            <a:spLocks noGrp="1"/>
          </p:cNvSpPr>
          <p:nvPr>
            <p:ph type="body" orient="vert" idx="1"/>
          </p:nvPr>
        </p:nvSpPr>
        <p:spPr>
          <a:xfrm>
            <a:off x="628650" y="1025272"/>
            <a:ext cx="7886700" cy="3607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8D81D-A9A3-E542-8D51-40AED6E3E715}"/>
              </a:ext>
            </a:extLst>
          </p:cNvPr>
          <p:cNvSpPr>
            <a:spLocks noGrp="1"/>
          </p:cNvSpPr>
          <p:nvPr>
            <p:ph type="dt" sz="half" idx="10"/>
          </p:nvPr>
        </p:nvSpPr>
        <p:spPr/>
        <p:txBody>
          <a:bodyPr/>
          <a:lstStyle/>
          <a:p>
            <a:fld id="{C51A89B7-CCB6-074D-BE67-22D57FC6BD67}" type="datetime1">
              <a:rPr lang="en-US" smtClean="0"/>
              <a:t>7/2/2019</a:t>
            </a:fld>
            <a:endParaRPr lang="en-US" dirty="0"/>
          </a:p>
        </p:txBody>
      </p:sp>
      <p:sp>
        <p:nvSpPr>
          <p:cNvPr id="5" name="Footer Placeholder 4">
            <a:extLst>
              <a:ext uri="{FF2B5EF4-FFF2-40B4-BE49-F238E27FC236}">
                <a16:creationId xmlns:a16="http://schemas.microsoft.com/office/drawing/2014/main" id="{E234CC31-2A68-F649-BCC8-68124D93B9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21155C-82F7-A244-B03B-79DE5EF991BC}"/>
              </a:ext>
            </a:extLst>
          </p:cNvPr>
          <p:cNvSpPr>
            <a:spLocks noGrp="1"/>
          </p:cNvSpPr>
          <p:nvPr>
            <p:ph type="sldNum" sz="quarter" idx="12"/>
          </p:nvPr>
        </p:nvSpPr>
        <p:spPr/>
        <p:txBody>
          <a:bodyPr/>
          <a:lstStyle/>
          <a:p>
            <a:fld id="{8FC6F4A8-AB6F-DB4F-9B53-61ECCCFCC597}" type="slidenum">
              <a:rPr lang="en-US" smtClean="0"/>
              <a:t>‹#›</a:t>
            </a:fld>
            <a:endParaRPr lang="en-US" dirty="0"/>
          </a:p>
        </p:txBody>
      </p:sp>
      <p:sp>
        <p:nvSpPr>
          <p:cNvPr id="7" name="Rectangle 6">
            <a:extLst>
              <a:ext uri="{FF2B5EF4-FFF2-40B4-BE49-F238E27FC236}">
                <a16:creationId xmlns:a16="http://schemas.microsoft.com/office/drawing/2014/main" id="{95B24583-9BE0-B841-A90D-03F5D4E8D9F3}"/>
              </a:ext>
            </a:extLst>
          </p:cNvPr>
          <p:cNvSpPr/>
          <p:nvPr userDrawn="1"/>
        </p:nvSpPr>
        <p:spPr>
          <a:xfrm>
            <a:off x="0" y="1"/>
            <a:ext cx="9144000" cy="839123"/>
          </a:xfrm>
          <a:prstGeom prst="rect">
            <a:avLst/>
          </a:prstGeom>
          <a:solidFill>
            <a:srgbClr val="757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3869D9D7-9160-3943-BFC8-6F9A85A8B1AC}"/>
              </a:ext>
            </a:extLst>
          </p:cNvPr>
          <p:cNvSpPr txBox="1">
            <a:spLocks/>
          </p:cNvSpPr>
          <p:nvPr userDrawn="1"/>
        </p:nvSpPr>
        <p:spPr>
          <a:xfrm>
            <a:off x="628650" y="212864"/>
            <a:ext cx="5829300" cy="440111"/>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3300" dirty="0"/>
              <a:t>Click to edit Master title style</a:t>
            </a:r>
          </a:p>
        </p:txBody>
      </p:sp>
      <p:pic>
        <p:nvPicPr>
          <p:cNvPr id="9" name="Picture 8">
            <a:extLst>
              <a:ext uri="{FF2B5EF4-FFF2-40B4-BE49-F238E27FC236}">
                <a16:creationId xmlns:a16="http://schemas.microsoft.com/office/drawing/2014/main" id="{D3940415-B9FD-5F40-809E-854865FDB7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800" y="186149"/>
            <a:ext cx="971550" cy="466826"/>
          </a:xfrm>
          <a:prstGeom prst="rect">
            <a:avLst/>
          </a:prstGeom>
        </p:spPr>
      </p:pic>
      <p:cxnSp>
        <p:nvCxnSpPr>
          <p:cNvPr id="10" name="Straight Connector 9">
            <a:extLst>
              <a:ext uri="{FF2B5EF4-FFF2-40B4-BE49-F238E27FC236}">
                <a16:creationId xmlns:a16="http://schemas.microsoft.com/office/drawing/2014/main" id="{954D0B70-8F2F-494F-B8F3-99896769BF00}"/>
              </a:ext>
            </a:extLst>
          </p:cNvPr>
          <p:cNvCxnSpPr>
            <a:cxnSpLocks/>
          </p:cNvCxnSpPr>
          <p:nvPr userDrawn="1"/>
        </p:nvCxnSpPr>
        <p:spPr>
          <a:xfrm>
            <a:off x="0" y="839123"/>
            <a:ext cx="9144000" cy="0"/>
          </a:xfrm>
          <a:prstGeom prst="line">
            <a:avLst/>
          </a:prstGeom>
          <a:ln w="63500">
            <a:solidFill>
              <a:srgbClr val="FFAF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357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9F8D7B-5D4A-B942-B97D-1CD5F1BFA7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237D8-8EFA-D242-B9CB-D0F00551DE6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6D556-397A-4843-BB1D-95B563AFDA64}"/>
              </a:ext>
            </a:extLst>
          </p:cNvPr>
          <p:cNvSpPr>
            <a:spLocks noGrp="1"/>
          </p:cNvSpPr>
          <p:nvPr>
            <p:ph type="dt" sz="half" idx="10"/>
          </p:nvPr>
        </p:nvSpPr>
        <p:spPr/>
        <p:txBody>
          <a:bodyPr/>
          <a:lstStyle/>
          <a:p>
            <a:fld id="{5DD835C2-F653-6E44-9EE7-0D8A258DB183}" type="datetime1">
              <a:rPr lang="en-US" smtClean="0"/>
              <a:t>7/2/2019</a:t>
            </a:fld>
            <a:endParaRPr lang="en-US" dirty="0"/>
          </a:p>
        </p:txBody>
      </p:sp>
      <p:sp>
        <p:nvSpPr>
          <p:cNvPr id="5" name="Footer Placeholder 4">
            <a:extLst>
              <a:ext uri="{FF2B5EF4-FFF2-40B4-BE49-F238E27FC236}">
                <a16:creationId xmlns:a16="http://schemas.microsoft.com/office/drawing/2014/main" id="{E6CC75C8-AB2C-3047-916D-D948883935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116E91-1B9C-0C41-84A2-CEA95B9C0214}"/>
              </a:ext>
            </a:extLst>
          </p:cNvPr>
          <p:cNvSpPr>
            <a:spLocks noGrp="1"/>
          </p:cNvSpPr>
          <p:nvPr>
            <p:ph type="sldNum" sz="quarter" idx="12"/>
          </p:nvPr>
        </p:nvSpPr>
        <p:spPr/>
        <p:txBody>
          <a:bodyPr/>
          <a:lstStyle/>
          <a:p>
            <a:fld id="{8FC6F4A8-AB6F-DB4F-9B53-61ECCCFCC597}" type="slidenum">
              <a:rPr lang="en-US" smtClean="0"/>
              <a:t>‹#›</a:t>
            </a:fld>
            <a:endParaRPr lang="en-US" dirty="0"/>
          </a:p>
        </p:txBody>
      </p:sp>
    </p:spTree>
    <p:extLst>
      <p:ext uri="{BB962C8B-B14F-4D97-AF65-F5344CB8AC3E}">
        <p14:creationId xmlns:p14="http://schemas.microsoft.com/office/powerpoint/2010/main" val="970106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3094-0D1A-4C53-8B14-19E10C36AF7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D868198-F3E9-4563-884E-A4D1085F60D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AA0A7A7-862E-4EE6-8A19-240EEDA99BB1}"/>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5" name="Footer Placeholder 4">
            <a:extLst>
              <a:ext uri="{FF2B5EF4-FFF2-40B4-BE49-F238E27FC236}">
                <a16:creationId xmlns:a16="http://schemas.microsoft.com/office/drawing/2014/main" id="{303A81E9-11E5-444C-ADF2-F7BA830D1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F17C0-87AA-48CA-AAE5-997FCACF9596}"/>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069289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08C8-A93C-44CB-BE7E-228DB9E23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964DC-D673-4B69-A0D9-7BDA051027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B7A9-B08C-4BFB-9442-448D78121A73}"/>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5" name="Footer Placeholder 4">
            <a:extLst>
              <a:ext uri="{FF2B5EF4-FFF2-40B4-BE49-F238E27FC236}">
                <a16:creationId xmlns:a16="http://schemas.microsoft.com/office/drawing/2014/main" id="{C21A780A-83D9-42E6-B675-43AAF5918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EBD44-D8E9-4849-B990-BE4CD5ACBE21}"/>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102542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9B56-C8E7-4209-9D3F-F8FC57D1D44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F15AED9-7DD1-4179-BE1C-4ECA443C653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D455A3-7AA5-4937-919D-7101633F7CD3}"/>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5" name="Footer Placeholder 4">
            <a:extLst>
              <a:ext uri="{FF2B5EF4-FFF2-40B4-BE49-F238E27FC236}">
                <a16:creationId xmlns:a16="http://schemas.microsoft.com/office/drawing/2014/main" id="{DB6C67B5-D14C-49DC-B872-89C905456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3DF4B-EC9A-486E-B176-DB6B54AA9512}"/>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430336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FE47-53EC-4314-943D-1CA2067DAC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84615-E78D-4198-A26F-F861352E03B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02A95B-0873-4075-A37D-A2B890E2FA8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0A16C0-626A-418C-9043-15080F8DEBFD}"/>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6" name="Footer Placeholder 5">
            <a:extLst>
              <a:ext uri="{FF2B5EF4-FFF2-40B4-BE49-F238E27FC236}">
                <a16:creationId xmlns:a16="http://schemas.microsoft.com/office/drawing/2014/main" id="{1DBDFB6C-A001-4721-AF41-291D858CC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76D2B9-2FB8-4211-9606-56AD7754108C}"/>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76718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MWF Section 2 Photo - Blue">
    <p:spTree>
      <p:nvGrpSpPr>
        <p:cNvPr id="1" name=""/>
        <p:cNvGrpSpPr/>
        <p:nvPr/>
      </p:nvGrpSpPr>
      <p:grpSpPr>
        <a:xfrm>
          <a:off x="0" y="0"/>
          <a:ext cx="0" cy="0"/>
          <a:chOff x="0" y="0"/>
          <a:chExt cx="0" cy="0"/>
        </a:xfrm>
      </p:grpSpPr>
      <p:sp>
        <p:nvSpPr>
          <p:cNvPr id="13" name="Rectangle 12"/>
          <p:cNvSpPr/>
          <p:nvPr userDrawn="1"/>
        </p:nvSpPr>
        <p:spPr>
          <a:xfrm>
            <a:off x="-1" y="2499956"/>
            <a:ext cx="9145539" cy="10751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 y="2600325"/>
            <a:ext cx="9144001" cy="25440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itle 1"/>
          <p:cNvSpPr>
            <a:spLocks noGrp="1"/>
          </p:cNvSpPr>
          <p:nvPr>
            <p:ph type="ctrTitle" hasCustomPrompt="1"/>
          </p:nvPr>
        </p:nvSpPr>
        <p:spPr>
          <a:xfrm>
            <a:off x="627436" y="2707481"/>
            <a:ext cx="8203298" cy="966788"/>
          </a:xfrm>
          <a:effectLst/>
        </p:spPr>
        <p:txBody>
          <a:bodyPr anchor="b">
            <a:normAutofit/>
          </a:bodyPr>
          <a:lstStyle>
            <a:lvl1pPr algn="l">
              <a:lnSpc>
                <a:spcPct val="100000"/>
              </a:lnSpc>
              <a:defRPr sz="3300" b="1" spc="0" baseline="0">
                <a:solidFill>
                  <a:schemeClr val="bg1"/>
                </a:solidFill>
                <a:effectLst/>
              </a:defRPr>
            </a:lvl1pPr>
          </a:lstStyle>
          <a:p>
            <a:r>
              <a:rPr lang="en-US"/>
              <a:t>Click to edit master title style</a:t>
            </a:r>
          </a:p>
        </p:txBody>
      </p:sp>
      <p:sp>
        <p:nvSpPr>
          <p:cNvPr id="44" name="Text Placeholder 43"/>
          <p:cNvSpPr>
            <a:spLocks noGrp="1"/>
          </p:cNvSpPr>
          <p:nvPr>
            <p:ph type="body" sz="quarter" idx="10" hasCustomPrompt="1"/>
          </p:nvPr>
        </p:nvSpPr>
        <p:spPr>
          <a:xfrm>
            <a:off x="627436" y="3740410"/>
            <a:ext cx="8203297" cy="456941"/>
          </a:xfrm>
        </p:spPr>
        <p:txBody>
          <a:bodyPr>
            <a:normAutofit/>
          </a:bodyPr>
          <a:lstStyle>
            <a:lvl1pPr marL="0" indent="0">
              <a:buNone/>
              <a:defRPr sz="1200" spc="0">
                <a:solidFill>
                  <a:schemeClr val="tx2">
                    <a:lumMod val="20000"/>
                    <a:lumOff val="80000"/>
                  </a:schemeClr>
                </a:solidFill>
              </a:defRPr>
            </a:lvl1pPr>
          </a:lstStyle>
          <a:p>
            <a:pPr lvl="0"/>
            <a:r>
              <a:rPr lang="en-US"/>
              <a:t>Insert sub text</a:t>
            </a:r>
          </a:p>
        </p:txBody>
      </p:sp>
      <p:sp>
        <p:nvSpPr>
          <p:cNvPr id="5" name="Picture Placeholder 4"/>
          <p:cNvSpPr>
            <a:spLocks noGrp="1"/>
          </p:cNvSpPr>
          <p:nvPr>
            <p:ph type="pic" sz="quarter" idx="13"/>
          </p:nvPr>
        </p:nvSpPr>
        <p:spPr>
          <a:xfrm>
            <a:off x="0" y="0"/>
            <a:ext cx="9144000" cy="2500313"/>
          </a:xfrm>
        </p:spPr>
        <p:txBody>
          <a:bodyPr/>
          <a:lstStyle/>
          <a:p>
            <a:r>
              <a:rPr lang="en-US"/>
              <a:t>Drag picture to placeholder or click icon to add</a:t>
            </a:r>
          </a:p>
        </p:txBody>
      </p:sp>
      <p:sp>
        <p:nvSpPr>
          <p:cNvPr id="3" name="Footer Placeholder 2">
            <a:extLst>
              <a:ext uri="{FF2B5EF4-FFF2-40B4-BE49-F238E27FC236}">
                <a16:creationId xmlns:a16="http://schemas.microsoft.com/office/drawing/2014/main" id="{F3E5BB6F-5F67-A54B-92FE-2956D6B9D77D}"/>
              </a:ext>
            </a:extLst>
          </p:cNvPr>
          <p:cNvSpPr>
            <a:spLocks noGrp="1"/>
          </p:cNvSpPr>
          <p:nvPr>
            <p:ph type="ftr" sz="quarter" idx="14"/>
          </p:nvPr>
        </p:nvSpPr>
        <p:spPr>
          <a:xfrm>
            <a:off x="5372100" y="4653225"/>
            <a:ext cx="3086100" cy="273844"/>
          </a:xfrm>
        </p:spPr>
        <p:txBody>
          <a:bodyPr/>
          <a:lstStyle>
            <a:lvl1pPr>
              <a:defRPr>
                <a:solidFill>
                  <a:schemeClr val="bg1"/>
                </a:solidFill>
              </a:defRPr>
            </a:lvl1pPr>
          </a:lstStyle>
          <a:p>
            <a:r>
              <a:rPr lang="en-US"/>
              <a:t>Meeting Name  |  Meeting Date</a:t>
            </a:r>
          </a:p>
        </p:txBody>
      </p:sp>
      <p:sp>
        <p:nvSpPr>
          <p:cNvPr id="11" name="Slide Number Placeholder 5">
            <a:extLst>
              <a:ext uri="{FF2B5EF4-FFF2-40B4-BE49-F238E27FC236}">
                <a16:creationId xmlns:a16="http://schemas.microsoft.com/office/drawing/2014/main" id="{AFE99762-C636-2041-AE64-6DB75065A271}"/>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pic>
        <p:nvPicPr>
          <p:cNvPr id="17" name="Picture 16">
            <a:extLst>
              <a:ext uri="{FF2B5EF4-FFF2-40B4-BE49-F238E27FC236}">
                <a16:creationId xmlns:a16="http://schemas.microsoft.com/office/drawing/2014/main" id="{B897FAFF-1195-7B48-A71D-3FC37FCE432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3382" y="4297363"/>
            <a:ext cx="1891078" cy="566819"/>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9AC9-74C8-408D-8F6D-06EF2839368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F602CE-6D43-45F1-8487-22C9A59928C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3929D5-DAD6-4B91-8C4C-9AF55E38EA7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4DFA1F-91A8-4492-9896-C05BFED2756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BB9B255-CE55-44B7-9059-8302552003F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41AA6E-A832-4453-B6FF-6CDFC0998782}"/>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8" name="Footer Placeholder 7">
            <a:extLst>
              <a:ext uri="{FF2B5EF4-FFF2-40B4-BE49-F238E27FC236}">
                <a16:creationId xmlns:a16="http://schemas.microsoft.com/office/drawing/2014/main" id="{85A39CEF-8D83-490F-8EB4-17CE0178C4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03C95-E59C-41BE-8EED-698E18F60F39}"/>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1040250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841A-3DDE-4CC8-8D1D-EEE8BB141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B48553-CDCC-426C-B464-504F9599B449}"/>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4" name="Footer Placeholder 3">
            <a:extLst>
              <a:ext uri="{FF2B5EF4-FFF2-40B4-BE49-F238E27FC236}">
                <a16:creationId xmlns:a16="http://schemas.microsoft.com/office/drawing/2014/main" id="{8DFBEC10-1B97-4931-BD9E-98DBE0ED8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336D01-DD0F-43E3-A058-BA3431208E28}"/>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1618605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18EE1-CB69-4B85-8E6E-F346C7AF2E80}"/>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3" name="Footer Placeholder 2">
            <a:extLst>
              <a:ext uri="{FF2B5EF4-FFF2-40B4-BE49-F238E27FC236}">
                <a16:creationId xmlns:a16="http://schemas.microsoft.com/office/drawing/2014/main" id="{F9BA6060-BB46-40E1-A8DD-BA544846B3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C059B-9860-4796-B548-3756F08C2182}"/>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646600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2848-BF2E-4B33-A29E-DD06014187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03D9DDC-A527-4581-B2AC-F21C0FE0D6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481E80-B126-4F5D-9C6F-1D69761CA2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1B724D2-85FF-4A10-AB30-6EDBD8C2D73F}"/>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6" name="Footer Placeholder 5">
            <a:extLst>
              <a:ext uri="{FF2B5EF4-FFF2-40B4-BE49-F238E27FC236}">
                <a16:creationId xmlns:a16="http://schemas.microsoft.com/office/drawing/2014/main" id="{61D8B8D6-09CE-49EF-884E-88DA08DF66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3C3FD-AA00-405A-A49D-79626AF48054}"/>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836521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F64B-9CDE-4857-A64E-E315A2B9F49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89FDB2F-333C-458E-8D14-183584485BC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B057EDE-DD37-4EE2-AAC4-7EA4CA717F4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77CD0D-B6D7-4651-8DEC-6F27EFFACE3D}"/>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6" name="Footer Placeholder 5">
            <a:extLst>
              <a:ext uri="{FF2B5EF4-FFF2-40B4-BE49-F238E27FC236}">
                <a16:creationId xmlns:a16="http://schemas.microsoft.com/office/drawing/2014/main" id="{7EA7A3D4-74FF-408B-B3B5-65849BCBD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4EEFCF-06FC-4A52-AEBE-AF0ECE52DAA5}"/>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390012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3DF7-D50C-4723-99F0-F11286C5C6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DAA627-4E4D-4E62-8C56-C7F3646AD4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578C9-165D-430F-8B16-28F01CDF19E5}"/>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5" name="Footer Placeholder 4">
            <a:extLst>
              <a:ext uri="{FF2B5EF4-FFF2-40B4-BE49-F238E27FC236}">
                <a16:creationId xmlns:a16="http://schemas.microsoft.com/office/drawing/2014/main" id="{6C56C6BE-6471-496E-A54D-08AE02B04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B35B0-03FF-40D7-B100-B616269C572B}"/>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2351190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AF2F4A-4138-49C3-9E81-6EA0978C73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05144-3D42-4F40-8343-3BF653E9E65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F2498-F0C6-4D2C-B340-F3768354E9E8}"/>
              </a:ext>
            </a:extLst>
          </p:cNvPr>
          <p:cNvSpPr>
            <a:spLocks noGrp="1"/>
          </p:cNvSpPr>
          <p:nvPr>
            <p:ph type="dt" sz="half" idx="10"/>
          </p:nvPr>
        </p:nvSpPr>
        <p:spPr/>
        <p:txBody>
          <a:bodyPr/>
          <a:lstStyle/>
          <a:p>
            <a:fld id="{D9AB250F-38CC-4EE6-8B09-C8754683128C}" type="datetimeFigureOut">
              <a:rPr lang="en-US" smtClean="0"/>
              <a:t>7/2/2019</a:t>
            </a:fld>
            <a:endParaRPr lang="en-US"/>
          </a:p>
        </p:txBody>
      </p:sp>
      <p:sp>
        <p:nvSpPr>
          <p:cNvPr id="5" name="Footer Placeholder 4">
            <a:extLst>
              <a:ext uri="{FF2B5EF4-FFF2-40B4-BE49-F238E27FC236}">
                <a16:creationId xmlns:a16="http://schemas.microsoft.com/office/drawing/2014/main" id="{7CC3F50E-F171-42FC-ABEE-3F1995A09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2C718-2A55-47A0-9519-ABE70D6474C8}"/>
              </a:ext>
            </a:extLst>
          </p:cNvPr>
          <p:cNvSpPr>
            <a:spLocks noGrp="1"/>
          </p:cNvSpPr>
          <p:nvPr>
            <p:ph type="sldNum" sz="quarter" idx="12"/>
          </p:nvPr>
        </p:nvSpPr>
        <p:spPr/>
        <p:txBody>
          <a:bodyPr/>
          <a:lstStyle/>
          <a:p>
            <a:fld id="{1DFF222A-B5C9-4BF1-97EE-8A1E40FBA821}" type="slidenum">
              <a:rPr lang="en-US" smtClean="0"/>
              <a:t>‹#›</a:t>
            </a:fld>
            <a:endParaRPr lang="en-US"/>
          </a:p>
        </p:txBody>
      </p:sp>
    </p:spTree>
    <p:extLst>
      <p:ext uri="{BB962C8B-B14F-4D97-AF65-F5344CB8AC3E}">
        <p14:creationId xmlns:p14="http://schemas.microsoft.com/office/powerpoint/2010/main" val="3295501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MWF Section 2 Photo - Orange">
    <p:spTree>
      <p:nvGrpSpPr>
        <p:cNvPr id="1" name=""/>
        <p:cNvGrpSpPr/>
        <p:nvPr/>
      </p:nvGrpSpPr>
      <p:grpSpPr>
        <a:xfrm>
          <a:off x="0" y="0"/>
          <a:ext cx="0" cy="0"/>
          <a:chOff x="0" y="0"/>
          <a:chExt cx="0" cy="0"/>
        </a:xfrm>
      </p:grpSpPr>
      <p:sp>
        <p:nvSpPr>
          <p:cNvPr id="13" name="Rectangle 12"/>
          <p:cNvSpPr/>
          <p:nvPr userDrawn="1"/>
        </p:nvSpPr>
        <p:spPr>
          <a:xfrm>
            <a:off x="-1" y="2499956"/>
            <a:ext cx="9145539" cy="107513"/>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 y="2600325"/>
            <a:ext cx="9144001" cy="25440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itle 1"/>
          <p:cNvSpPr>
            <a:spLocks noGrp="1"/>
          </p:cNvSpPr>
          <p:nvPr>
            <p:ph type="ctrTitle" hasCustomPrompt="1"/>
          </p:nvPr>
        </p:nvSpPr>
        <p:spPr>
          <a:xfrm>
            <a:off x="627436" y="2707481"/>
            <a:ext cx="8203298" cy="966788"/>
          </a:xfrm>
          <a:effectLst/>
        </p:spPr>
        <p:txBody>
          <a:bodyPr anchor="b">
            <a:normAutofit/>
          </a:bodyPr>
          <a:lstStyle>
            <a:lvl1pPr algn="l">
              <a:lnSpc>
                <a:spcPct val="100000"/>
              </a:lnSpc>
              <a:defRPr sz="3300" b="1" spc="0" baseline="0">
                <a:solidFill>
                  <a:schemeClr val="bg1"/>
                </a:solidFill>
                <a:effectLst/>
              </a:defRPr>
            </a:lvl1pPr>
          </a:lstStyle>
          <a:p>
            <a:r>
              <a:rPr lang="en-US"/>
              <a:t>Click to edit master title style</a:t>
            </a:r>
          </a:p>
        </p:txBody>
      </p:sp>
      <p:sp>
        <p:nvSpPr>
          <p:cNvPr id="44" name="Text Placeholder 43"/>
          <p:cNvSpPr>
            <a:spLocks noGrp="1"/>
          </p:cNvSpPr>
          <p:nvPr>
            <p:ph type="body" sz="quarter" idx="10" hasCustomPrompt="1"/>
          </p:nvPr>
        </p:nvSpPr>
        <p:spPr>
          <a:xfrm>
            <a:off x="627436" y="3740410"/>
            <a:ext cx="8203297" cy="456941"/>
          </a:xfrm>
        </p:spPr>
        <p:txBody>
          <a:bodyPr>
            <a:normAutofit/>
          </a:bodyPr>
          <a:lstStyle>
            <a:lvl1pPr marL="0" indent="0">
              <a:buNone/>
              <a:defRPr sz="1200" spc="0">
                <a:solidFill>
                  <a:schemeClr val="accent2">
                    <a:lumMod val="20000"/>
                    <a:lumOff val="80000"/>
                  </a:schemeClr>
                </a:solidFill>
              </a:defRPr>
            </a:lvl1pPr>
          </a:lstStyle>
          <a:p>
            <a:pPr lvl="0"/>
            <a:r>
              <a:rPr lang="en-US"/>
              <a:t>Insert sub text</a:t>
            </a:r>
          </a:p>
        </p:txBody>
      </p:sp>
      <p:sp>
        <p:nvSpPr>
          <p:cNvPr id="5" name="Picture Placeholder 4"/>
          <p:cNvSpPr>
            <a:spLocks noGrp="1"/>
          </p:cNvSpPr>
          <p:nvPr>
            <p:ph type="pic" sz="quarter" idx="13"/>
          </p:nvPr>
        </p:nvSpPr>
        <p:spPr>
          <a:xfrm>
            <a:off x="0" y="0"/>
            <a:ext cx="9144000" cy="2500313"/>
          </a:xfrm>
        </p:spPr>
        <p:txBody>
          <a:bodyPr/>
          <a:lstStyle/>
          <a:p>
            <a:r>
              <a:rPr lang="en-US"/>
              <a:t>Drag picture to placeholder or click icon to add</a:t>
            </a:r>
          </a:p>
        </p:txBody>
      </p:sp>
      <p:sp>
        <p:nvSpPr>
          <p:cNvPr id="2" name="Footer Placeholder 1">
            <a:extLst>
              <a:ext uri="{FF2B5EF4-FFF2-40B4-BE49-F238E27FC236}">
                <a16:creationId xmlns:a16="http://schemas.microsoft.com/office/drawing/2014/main" id="{01E60C27-6D08-0A47-838E-DD9E717A7BEE}"/>
              </a:ext>
            </a:extLst>
          </p:cNvPr>
          <p:cNvSpPr>
            <a:spLocks noGrp="1"/>
          </p:cNvSpPr>
          <p:nvPr>
            <p:ph type="ftr" sz="quarter" idx="14"/>
          </p:nvPr>
        </p:nvSpPr>
        <p:spPr/>
        <p:txBody>
          <a:bodyPr/>
          <a:lstStyle>
            <a:lvl1pPr>
              <a:defRPr>
                <a:solidFill>
                  <a:schemeClr val="bg1"/>
                </a:solidFill>
              </a:defRPr>
            </a:lvl1pPr>
          </a:lstStyle>
          <a:p>
            <a:r>
              <a:rPr lang="en-US"/>
              <a:t>Meeting Name  |  Meeting Date</a:t>
            </a:r>
          </a:p>
        </p:txBody>
      </p:sp>
      <p:sp>
        <p:nvSpPr>
          <p:cNvPr id="10" name="Slide Number Placeholder 5">
            <a:extLst>
              <a:ext uri="{FF2B5EF4-FFF2-40B4-BE49-F238E27FC236}">
                <a16:creationId xmlns:a16="http://schemas.microsoft.com/office/drawing/2014/main" id="{2F73EC06-029A-3C49-8FFB-9A0E9D7A0080}"/>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pic>
        <p:nvPicPr>
          <p:cNvPr id="15" name="Picture 14">
            <a:extLst>
              <a:ext uri="{FF2B5EF4-FFF2-40B4-BE49-F238E27FC236}">
                <a16:creationId xmlns:a16="http://schemas.microsoft.com/office/drawing/2014/main" id="{75D76314-D139-7347-8055-A7FFD8B3B4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3382" y="4297363"/>
            <a:ext cx="1891078" cy="56681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MWF Section 2 Photo - Teal">
    <p:spTree>
      <p:nvGrpSpPr>
        <p:cNvPr id="1" name=""/>
        <p:cNvGrpSpPr/>
        <p:nvPr/>
      </p:nvGrpSpPr>
      <p:grpSpPr>
        <a:xfrm>
          <a:off x="0" y="0"/>
          <a:ext cx="0" cy="0"/>
          <a:chOff x="0" y="0"/>
          <a:chExt cx="0" cy="0"/>
        </a:xfrm>
      </p:grpSpPr>
      <p:sp>
        <p:nvSpPr>
          <p:cNvPr id="13" name="Rectangle 12"/>
          <p:cNvSpPr/>
          <p:nvPr userDrawn="1"/>
        </p:nvSpPr>
        <p:spPr>
          <a:xfrm>
            <a:off x="-1" y="2499956"/>
            <a:ext cx="9145539" cy="107513"/>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 y="2600325"/>
            <a:ext cx="9144001" cy="2544029"/>
          </a:xfrm>
          <a:prstGeom prst="rect">
            <a:avLst/>
          </a:prstGeom>
          <a:solidFill>
            <a:srgbClr val="4ABD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Title 1"/>
          <p:cNvSpPr>
            <a:spLocks noGrp="1"/>
          </p:cNvSpPr>
          <p:nvPr>
            <p:ph type="ctrTitle" hasCustomPrompt="1"/>
          </p:nvPr>
        </p:nvSpPr>
        <p:spPr>
          <a:xfrm>
            <a:off x="627436" y="2707481"/>
            <a:ext cx="8203298" cy="966788"/>
          </a:xfrm>
          <a:effectLst/>
        </p:spPr>
        <p:txBody>
          <a:bodyPr anchor="b">
            <a:normAutofit/>
          </a:bodyPr>
          <a:lstStyle>
            <a:lvl1pPr algn="l">
              <a:lnSpc>
                <a:spcPct val="100000"/>
              </a:lnSpc>
              <a:defRPr sz="3300" b="1" spc="0" baseline="0">
                <a:solidFill>
                  <a:schemeClr val="bg1"/>
                </a:solidFill>
                <a:effectLst/>
              </a:defRPr>
            </a:lvl1pPr>
          </a:lstStyle>
          <a:p>
            <a:r>
              <a:rPr lang="en-US"/>
              <a:t>Click to edit master title style</a:t>
            </a:r>
          </a:p>
        </p:txBody>
      </p:sp>
      <p:sp>
        <p:nvSpPr>
          <p:cNvPr id="44" name="Text Placeholder 43"/>
          <p:cNvSpPr>
            <a:spLocks noGrp="1"/>
          </p:cNvSpPr>
          <p:nvPr>
            <p:ph type="body" sz="quarter" idx="10" hasCustomPrompt="1"/>
          </p:nvPr>
        </p:nvSpPr>
        <p:spPr>
          <a:xfrm>
            <a:off x="627436" y="3740410"/>
            <a:ext cx="8203297" cy="456941"/>
          </a:xfrm>
        </p:spPr>
        <p:txBody>
          <a:bodyPr>
            <a:normAutofit/>
          </a:bodyPr>
          <a:lstStyle>
            <a:lvl1pPr marL="0" indent="0">
              <a:buNone/>
              <a:defRPr sz="1200" spc="0">
                <a:solidFill>
                  <a:schemeClr val="bg2">
                    <a:lumMod val="20000"/>
                    <a:lumOff val="80000"/>
                  </a:schemeClr>
                </a:solidFill>
              </a:defRPr>
            </a:lvl1pPr>
          </a:lstStyle>
          <a:p>
            <a:pPr lvl="0"/>
            <a:r>
              <a:rPr lang="en-US"/>
              <a:t>Insert sub text</a:t>
            </a:r>
          </a:p>
        </p:txBody>
      </p:sp>
      <p:sp>
        <p:nvSpPr>
          <p:cNvPr id="5" name="Picture Placeholder 4"/>
          <p:cNvSpPr>
            <a:spLocks noGrp="1"/>
          </p:cNvSpPr>
          <p:nvPr>
            <p:ph type="pic" sz="quarter" idx="13"/>
          </p:nvPr>
        </p:nvSpPr>
        <p:spPr>
          <a:xfrm>
            <a:off x="0" y="0"/>
            <a:ext cx="9144000" cy="2500313"/>
          </a:xfrm>
        </p:spPr>
        <p:txBody>
          <a:bodyPr/>
          <a:lstStyle/>
          <a:p>
            <a:r>
              <a:rPr lang="en-US"/>
              <a:t>Drag picture to placeholder or click icon to add</a:t>
            </a:r>
          </a:p>
        </p:txBody>
      </p:sp>
      <p:sp>
        <p:nvSpPr>
          <p:cNvPr id="2" name="Footer Placeholder 1">
            <a:extLst>
              <a:ext uri="{FF2B5EF4-FFF2-40B4-BE49-F238E27FC236}">
                <a16:creationId xmlns:a16="http://schemas.microsoft.com/office/drawing/2014/main" id="{51DBB7DE-AC0C-6745-BAF1-366CF6277162}"/>
              </a:ext>
            </a:extLst>
          </p:cNvPr>
          <p:cNvSpPr>
            <a:spLocks noGrp="1"/>
          </p:cNvSpPr>
          <p:nvPr>
            <p:ph type="ftr" sz="quarter" idx="14"/>
          </p:nvPr>
        </p:nvSpPr>
        <p:spPr/>
        <p:txBody>
          <a:bodyPr/>
          <a:lstStyle>
            <a:lvl1pPr>
              <a:defRPr>
                <a:solidFill>
                  <a:schemeClr val="bg1"/>
                </a:solidFill>
              </a:defRPr>
            </a:lvl1pPr>
          </a:lstStyle>
          <a:p>
            <a:r>
              <a:rPr lang="en-US"/>
              <a:t>Meeting Name  |  Meeting Date</a:t>
            </a:r>
          </a:p>
        </p:txBody>
      </p:sp>
      <p:sp>
        <p:nvSpPr>
          <p:cNvPr id="10" name="Slide Number Placeholder 5">
            <a:extLst>
              <a:ext uri="{FF2B5EF4-FFF2-40B4-BE49-F238E27FC236}">
                <a16:creationId xmlns:a16="http://schemas.microsoft.com/office/drawing/2014/main" id="{881BE6EC-6AAC-D447-8218-6FAD8E6685A9}"/>
              </a:ext>
            </a:extLst>
          </p:cNvPr>
          <p:cNvSpPr txBox="1">
            <a:spLocks/>
          </p:cNvSpPr>
          <p:nvPr userDrawn="1"/>
        </p:nvSpPr>
        <p:spPr>
          <a:xfrm>
            <a:off x="8480963" y="4716112"/>
            <a:ext cx="282574" cy="148070"/>
          </a:xfrm>
          <a:prstGeom prst="rect">
            <a:avLst/>
          </a:prstGeom>
        </p:spPr>
        <p:txBody>
          <a:bodyPr vert="horz" wrap="none" lIns="0" tIns="0" rIns="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290D8D-6BA0-418D-AFED-C65293F70DA0}" type="slidenum">
              <a:rPr lang="en-US" sz="675" smtClean="0">
                <a:solidFill>
                  <a:schemeClr val="bg1"/>
                </a:solidFill>
                <a:latin typeface="+mn-lt"/>
              </a:rPr>
              <a:pPr algn="r"/>
              <a:t>‹#›</a:t>
            </a:fld>
            <a:endParaRPr lang="en-US" sz="675">
              <a:solidFill>
                <a:schemeClr val="bg1"/>
              </a:solidFill>
              <a:latin typeface="+mn-lt"/>
            </a:endParaRPr>
          </a:p>
        </p:txBody>
      </p:sp>
      <p:pic>
        <p:nvPicPr>
          <p:cNvPr id="11" name="Picture 10">
            <a:extLst>
              <a:ext uri="{FF2B5EF4-FFF2-40B4-BE49-F238E27FC236}">
                <a16:creationId xmlns:a16="http://schemas.microsoft.com/office/drawing/2014/main" id="{A7DE16BF-772D-264E-A3B7-066625D251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3382" y="4297363"/>
            <a:ext cx="1891078" cy="56681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3.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45C3CBA-F598-B045-B7B3-4ACA171A294C}"/>
              </a:ext>
            </a:extLst>
          </p:cNvPr>
          <p:cNvSpPr>
            <a:spLocks noGrp="1"/>
          </p:cNvSpPr>
          <p:nvPr>
            <p:ph type="ftr" sz="quarter" idx="3"/>
          </p:nvPr>
        </p:nvSpPr>
        <p:spPr>
          <a:xfrm>
            <a:off x="5372100" y="4653225"/>
            <a:ext cx="3086100" cy="273844"/>
          </a:xfrm>
          <a:prstGeom prst="rect">
            <a:avLst/>
          </a:prstGeom>
        </p:spPr>
        <p:txBody>
          <a:bodyPr vert="horz" lIns="91440" tIns="45720" rIns="91440" bIns="45720" rtlCol="0" anchor="ctr"/>
          <a:lstStyle>
            <a:lvl1pPr algn="r">
              <a:defRPr sz="675">
                <a:solidFill>
                  <a:schemeClr val="tx1"/>
                </a:solidFill>
              </a:defRPr>
            </a:lvl1pPr>
          </a:lstStyle>
          <a:p>
            <a:r>
              <a:rPr lang="en-US"/>
              <a:t>Meeting Name  |  Meeting Date</a:t>
            </a:r>
          </a:p>
        </p:txBody>
      </p:sp>
      <p:sp>
        <p:nvSpPr>
          <p:cNvPr id="2" name="Title Placeholder 1"/>
          <p:cNvSpPr>
            <a:spLocks noGrp="1"/>
          </p:cNvSpPr>
          <p:nvPr>
            <p:ph type="title"/>
          </p:nvPr>
        </p:nvSpPr>
        <p:spPr>
          <a:xfrm>
            <a:off x="685800" y="209973"/>
            <a:ext cx="7772400" cy="61317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85800" y="914402"/>
            <a:ext cx="7772400" cy="34706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738" r:id="rId3"/>
    <p:sldLayoutId id="2147483736" r:id="rId4"/>
    <p:sldLayoutId id="2147483737" r:id="rId5"/>
    <p:sldLayoutId id="2147483739"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12" r:id="rId17"/>
    <p:sldLayoutId id="2147483781" r:id="rId18"/>
    <p:sldLayoutId id="2147483782" r:id="rId19"/>
    <p:sldLayoutId id="2147483808" r:id="rId20"/>
    <p:sldLayoutId id="2147483796" r:id="rId21"/>
    <p:sldLayoutId id="2147483797" r:id="rId22"/>
    <p:sldLayoutId id="2147483722" r:id="rId23"/>
    <p:sldLayoutId id="2147483763" r:id="rId24"/>
    <p:sldLayoutId id="2147483791" r:id="rId25"/>
    <p:sldLayoutId id="2147483807" r:id="rId26"/>
    <p:sldLayoutId id="2147483798" r:id="rId27"/>
    <p:sldLayoutId id="2147483799" r:id="rId28"/>
    <p:sldLayoutId id="2147483786" r:id="rId29"/>
    <p:sldLayoutId id="2147483787" r:id="rId30"/>
    <p:sldLayoutId id="2147483733" r:id="rId31"/>
    <p:sldLayoutId id="2147483800" r:id="rId32"/>
    <p:sldLayoutId id="2147483801" r:id="rId33"/>
    <p:sldLayoutId id="2147483802" r:id="rId34"/>
    <p:sldLayoutId id="2147483764" r:id="rId35"/>
    <p:sldLayoutId id="2147483762" r:id="rId36"/>
    <p:sldLayoutId id="2147483790" r:id="rId37"/>
    <p:sldLayoutId id="2147483792" r:id="rId38"/>
    <p:sldLayoutId id="2147483793" r:id="rId39"/>
    <p:sldLayoutId id="2147483794" r:id="rId40"/>
    <p:sldLayoutId id="2147483795" r:id="rId41"/>
    <p:sldLayoutId id="2147483767" r:id="rId42"/>
    <p:sldLayoutId id="2147483803" r:id="rId43"/>
  </p:sldLayoutIdLst>
  <p:hf sldNum="0" hdr="0" dt="0"/>
  <p:txStyles>
    <p:titleStyle>
      <a:lvl1pPr algn="ctr" defTabSz="685784" rtl="0" eaLnBrk="1" latinLnBrk="0" hangingPunct="1">
        <a:lnSpc>
          <a:spcPct val="86000"/>
        </a:lnSpc>
        <a:spcBef>
          <a:spcPct val="0"/>
        </a:spcBef>
        <a:buNone/>
        <a:defRPr sz="1575" kern="800" spc="-30">
          <a:solidFill>
            <a:schemeClr val="tx1"/>
          </a:solidFill>
          <a:latin typeface="+mj-lt"/>
          <a:ea typeface="+mj-ea"/>
          <a:cs typeface="+mj-cs"/>
        </a:defRPr>
      </a:lvl1pPr>
    </p:titleStyle>
    <p:bodyStyle>
      <a:lvl1pPr marL="128585" indent="-128585" algn="l" defTabSz="685784" rtl="0" eaLnBrk="1" latinLnBrk="0" hangingPunct="1">
        <a:spcBef>
          <a:spcPct val="20000"/>
        </a:spcBef>
        <a:buClr>
          <a:schemeClr val="accent1"/>
        </a:buClr>
        <a:buFont typeface="Arial" panose="020B0604020202020204" pitchFamily="34" charset="0"/>
        <a:buChar char="•"/>
        <a:defRPr sz="1125" kern="800" spc="-8">
          <a:solidFill>
            <a:schemeClr val="tx1"/>
          </a:solidFill>
          <a:latin typeface="+mn-lt"/>
          <a:ea typeface="+mn-ea"/>
          <a:cs typeface="+mn-cs"/>
        </a:defRPr>
      </a:lvl1pPr>
      <a:lvl2pPr marL="258360" indent="-129776"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2pPr>
      <a:lvl3pPr marL="386944"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3pPr>
      <a:lvl4pPr marL="515528"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4pPr>
      <a:lvl5pPr marL="644113"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5pPr>
      <a:lvl6pPr marL="1885903"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500D8BC-65E5-45F0-9C5B-A41A4409230D}"/>
              </a:ext>
            </a:extLst>
          </p:cNvPr>
          <p:cNvSpPr>
            <a:spLocks noGrp="1"/>
          </p:cNvSpPr>
          <p:nvPr>
            <p:ph type="body" idx="1"/>
          </p:nvPr>
        </p:nvSpPr>
        <p:spPr>
          <a:xfrm>
            <a:off x="349624" y="878810"/>
            <a:ext cx="8426076" cy="3636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8301513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2">
          <p15:clr>
            <a:srgbClr val="F26B43"/>
          </p15:clr>
        </p15:guide>
        <p15:guide id="2" orient="horz" pos="2844">
          <p15:clr>
            <a:srgbClr val="F26B43"/>
          </p15:clr>
        </p15:guide>
        <p15:guide id="3" pos="216">
          <p15:clr>
            <a:srgbClr val="F26B43"/>
          </p15:clr>
        </p15:guide>
        <p15:guide id="4" pos="55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500D8BC-65E5-45F0-9C5B-A41A4409230D}"/>
              </a:ext>
            </a:extLst>
          </p:cNvPr>
          <p:cNvSpPr>
            <a:spLocks noGrp="1"/>
          </p:cNvSpPr>
          <p:nvPr>
            <p:ph type="body" idx="1"/>
          </p:nvPr>
        </p:nvSpPr>
        <p:spPr>
          <a:xfrm>
            <a:off x="349624" y="878810"/>
            <a:ext cx="8426076" cy="3636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8847654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2">
          <p15:clr>
            <a:srgbClr val="F26B43"/>
          </p15:clr>
        </p15:guide>
        <p15:guide id="2" orient="horz" pos="2844">
          <p15:clr>
            <a:srgbClr val="F26B43"/>
          </p15:clr>
        </p15:guide>
        <p15:guide id="3" pos="216">
          <p15:clr>
            <a:srgbClr val="F26B43"/>
          </p15:clr>
        </p15:guide>
        <p15:guide id="4" pos="55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C9314-DFF1-2042-91AC-D3A7004652F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C7B980D-C430-7445-B736-41152ED394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B755F52-6A83-2A45-86A2-3C3A9AA6DD7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DC3C177-6D03-774C-8DC3-F05BD8988854}" type="datetime1">
              <a:rPr lang="en-US" smtClean="0"/>
              <a:t>7/2/2019</a:t>
            </a:fld>
            <a:endParaRPr lang="en-US" dirty="0"/>
          </a:p>
        </p:txBody>
      </p:sp>
      <p:sp>
        <p:nvSpPr>
          <p:cNvPr id="5" name="Footer Placeholder 4">
            <a:extLst>
              <a:ext uri="{FF2B5EF4-FFF2-40B4-BE49-F238E27FC236}">
                <a16:creationId xmlns:a16="http://schemas.microsoft.com/office/drawing/2014/main" id="{5500B5FD-CFDE-0D4E-88B8-58F224C1594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C4AC1B3-3221-E54B-B4E0-61A5CE2CC2E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FC6F4A8-AB6F-DB4F-9B53-61ECCCFCC597}" type="slidenum">
              <a:rPr lang="en-US" smtClean="0"/>
              <a:pPr/>
              <a:t>‹#›</a:t>
            </a:fld>
            <a:endParaRPr lang="en-US" dirty="0"/>
          </a:p>
        </p:txBody>
      </p:sp>
    </p:spTree>
    <p:extLst>
      <p:ext uri="{BB962C8B-B14F-4D97-AF65-F5344CB8AC3E}">
        <p14:creationId xmlns:p14="http://schemas.microsoft.com/office/powerpoint/2010/main" val="4666435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dt="0"/>
  <p:txStyles>
    <p:titleStyle>
      <a:lvl1pPr algn="l" defTabSz="685800" rtl="0" eaLnBrk="1" latinLnBrk="0" hangingPunct="1">
        <a:lnSpc>
          <a:spcPct val="90000"/>
        </a:lnSpc>
        <a:spcBef>
          <a:spcPct val="0"/>
        </a:spcBef>
        <a:buNone/>
        <a:defRPr sz="27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FFAF51"/>
        </a:buClr>
        <a:buFont typeface="Wingdings"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FFAF5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FFAF51"/>
        </a:buClr>
        <a:buFont typeface="Wingdings" pitchFamily="2" charset="2"/>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FFAF51"/>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FFAF51"/>
        </a:buClr>
        <a:buFont typeface="Wingdings" pitchFamily="2" charset="2"/>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76370A-6CC6-4DB8-929D-17A769BAF6B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E305F1-9115-4BFA-9E81-7D3C51762A0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FF109-80BF-4C7C-9031-CE258AF792E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AB250F-38CC-4EE6-8B09-C8754683128C}" type="datetimeFigureOut">
              <a:rPr lang="en-US" smtClean="0"/>
              <a:t>7/2/2019</a:t>
            </a:fld>
            <a:endParaRPr lang="en-US"/>
          </a:p>
        </p:txBody>
      </p:sp>
      <p:sp>
        <p:nvSpPr>
          <p:cNvPr id="5" name="Footer Placeholder 4">
            <a:extLst>
              <a:ext uri="{FF2B5EF4-FFF2-40B4-BE49-F238E27FC236}">
                <a16:creationId xmlns:a16="http://schemas.microsoft.com/office/drawing/2014/main" id="{30883B68-9674-4A34-8C7A-C7FDC961032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FE531B-95A5-46C0-80FB-616E2FBBEC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DFF222A-B5C9-4BF1-97EE-8A1E40FBA821}" type="slidenum">
              <a:rPr lang="en-US" smtClean="0"/>
              <a:t>‹#›</a:t>
            </a:fld>
            <a:endParaRPr lang="en-US"/>
          </a:p>
        </p:txBody>
      </p:sp>
    </p:spTree>
    <p:extLst>
      <p:ext uri="{BB962C8B-B14F-4D97-AF65-F5344CB8AC3E}">
        <p14:creationId xmlns:p14="http://schemas.microsoft.com/office/powerpoint/2010/main" val="289234926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2.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4.xml"/><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3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59.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59.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59.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59.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4.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2" Type="http://schemas.openxmlformats.org/officeDocument/2006/relationships/hyperlink" Target="https://www.commonwealthfund.org/newsletter/transforming-care-reporting-health-system-improvement/transforming-care-how-unions-act" TargetMode="Externa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hyperlink" Target="https://cahc.us2.list-manage.com/track/click?u=aa74e81b676f6a390631dd0c2&amp;id=7bcb6479fd&amp;e=ab80be3c2e" TargetMode="Externa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32A78B-55EC-9340-9386-D60664A664F5}"/>
              </a:ext>
            </a:extLst>
          </p:cNvPr>
          <p:cNvSpPr>
            <a:spLocks noGrp="1"/>
          </p:cNvSpPr>
          <p:nvPr>
            <p:ph type="body" sz="quarter" idx="11"/>
          </p:nvPr>
        </p:nvSpPr>
        <p:spPr/>
        <p:txBody>
          <a:bodyPr/>
          <a:lstStyle/>
          <a:p>
            <a:r>
              <a:rPr lang="en-US" dirty="0"/>
              <a:t>July 1, 2019</a:t>
            </a:r>
          </a:p>
          <a:p>
            <a:r>
              <a:rPr lang="en-US" dirty="0"/>
              <a:t>1pm-2pm EDT</a:t>
            </a:r>
          </a:p>
        </p:txBody>
      </p:sp>
      <p:sp>
        <p:nvSpPr>
          <p:cNvPr id="2" name="Title 1">
            <a:extLst>
              <a:ext uri="{FF2B5EF4-FFF2-40B4-BE49-F238E27FC236}">
                <a16:creationId xmlns:a16="http://schemas.microsoft.com/office/drawing/2014/main" id="{64C5A488-3885-8647-9BFB-0571C7A14FE1}"/>
              </a:ext>
            </a:extLst>
          </p:cNvPr>
          <p:cNvSpPr>
            <a:spLocks noGrp="1"/>
          </p:cNvSpPr>
          <p:nvPr>
            <p:ph type="ctrTitle"/>
          </p:nvPr>
        </p:nvSpPr>
        <p:spPr/>
        <p:txBody>
          <a:bodyPr/>
          <a:lstStyle/>
          <a:p>
            <a:r>
              <a:rPr lang="en-US" dirty="0"/>
              <a:t>How to Reduce Health Care Costs and Improve Access: What Unions Can Teach Us</a:t>
            </a:r>
          </a:p>
        </p:txBody>
      </p:sp>
      <p:sp>
        <p:nvSpPr>
          <p:cNvPr id="3" name="Subtitle 2">
            <a:extLst>
              <a:ext uri="{FF2B5EF4-FFF2-40B4-BE49-F238E27FC236}">
                <a16:creationId xmlns:a16="http://schemas.microsoft.com/office/drawing/2014/main" id="{F3C92CB2-0461-C944-898B-C3C848D5C279}"/>
              </a:ext>
            </a:extLst>
          </p:cNvPr>
          <p:cNvSpPr>
            <a:spLocks noGrp="1"/>
          </p:cNvSpPr>
          <p:nvPr>
            <p:ph type="subTitle" idx="1"/>
          </p:nvPr>
        </p:nvSpPr>
        <p:spPr>
          <a:xfrm>
            <a:off x="652028" y="2274228"/>
            <a:ext cx="7133854" cy="370395"/>
          </a:xfrm>
        </p:spPr>
        <p:txBody>
          <a:bodyPr/>
          <a:lstStyle/>
          <a:p>
            <a:r>
              <a:rPr lang="en-US" i="1" dirty="0"/>
              <a:t>Transforming Care </a:t>
            </a:r>
            <a:r>
              <a:rPr lang="en-US" dirty="0"/>
              <a:t>Webinar</a:t>
            </a:r>
          </a:p>
        </p:txBody>
      </p:sp>
    </p:spTree>
    <p:extLst>
      <p:ext uri="{BB962C8B-B14F-4D97-AF65-F5344CB8AC3E}">
        <p14:creationId xmlns:p14="http://schemas.microsoft.com/office/powerpoint/2010/main" val="346943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0766-CC53-6342-9B97-3BFCE31D3FEF}"/>
              </a:ext>
            </a:extLst>
          </p:cNvPr>
          <p:cNvSpPr>
            <a:spLocks noGrp="1"/>
          </p:cNvSpPr>
          <p:nvPr>
            <p:ph type="title"/>
          </p:nvPr>
        </p:nvSpPr>
        <p:spPr>
          <a:xfrm>
            <a:off x="342900" y="108794"/>
            <a:ext cx="8216709" cy="645459"/>
          </a:xfrm>
        </p:spPr>
        <p:txBody>
          <a:bodyPr/>
          <a:lstStyle/>
          <a:p>
            <a:r>
              <a:rPr lang="en-US" dirty="0"/>
              <a:t>Working as partners, unions and their employers have </a:t>
            </a:r>
            <a:r>
              <a:rPr lang="en-US" i="1" dirty="0">
                <a:solidFill>
                  <a:schemeClr val="accent4"/>
                </a:solidFill>
              </a:rPr>
              <a:t>unique flexibility and capacity to redesign care </a:t>
            </a:r>
          </a:p>
        </p:txBody>
      </p:sp>
      <p:sp>
        <p:nvSpPr>
          <p:cNvPr id="3" name="Footer Placeholder 2">
            <a:extLst>
              <a:ext uri="{FF2B5EF4-FFF2-40B4-BE49-F238E27FC236}">
                <a16:creationId xmlns:a16="http://schemas.microsoft.com/office/drawing/2014/main" id="{DB97D388-2E93-8A4C-9C86-33CC17C67B31}"/>
              </a:ext>
            </a:extLst>
          </p:cNvPr>
          <p:cNvSpPr>
            <a:spLocks noGrp="1"/>
          </p:cNvSpPr>
          <p:nvPr>
            <p:ph type="ftr" sz="quarter" idx="3"/>
          </p:nvPr>
        </p:nvSpPr>
        <p:spPr>
          <a:xfrm>
            <a:off x="2386853" y="4612685"/>
            <a:ext cx="5860580"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449AC888-60F8-46FD-BD55-764294B0D5E2}"/>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40239" y="1060823"/>
            <a:ext cx="4370068" cy="3647654"/>
          </a:xfrm>
          <a:prstGeom prst="rect">
            <a:avLst/>
          </a:prstGeom>
        </p:spPr>
      </p:pic>
      <p:sp>
        <p:nvSpPr>
          <p:cNvPr id="9" name="Content Placeholder 6">
            <a:extLst>
              <a:ext uri="{FF2B5EF4-FFF2-40B4-BE49-F238E27FC236}">
                <a16:creationId xmlns:a16="http://schemas.microsoft.com/office/drawing/2014/main" id="{C0FBF98E-A818-464B-B94C-2788DCC44A4A}"/>
              </a:ext>
            </a:extLst>
          </p:cNvPr>
          <p:cNvSpPr txBox="1">
            <a:spLocks/>
          </p:cNvSpPr>
          <p:nvPr/>
        </p:nvSpPr>
        <p:spPr>
          <a:xfrm>
            <a:off x="342901" y="1118998"/>
            <a:ext cx="3321524" cy="322401"/>
          </a:xfrm>
          <a:prstGeom prst="rect">
            <a:avLst/>
          </a:prstGeom>
        </p:spPr>
        <p:txBody>
          <a:bodyPr lIns="0"/>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700" b="0" i="0" u="none" strike="noStrike" kern="1200" cap="none" spc="0" normalizeH="0" baseline="0" noProof="0" dirty="0">
                <a:ln>
                  <a:noFill/>
                </a:ln>
                <a:solidFill>
                  <a:srgbClr val="0084D9"/>
                </a:solidFill>
                <a:effectLst/>
                <a:uLnTx/>
                <a:uFillTx/>
                <a:latin typeface="Georgia"/>
                <a:ea typeface="+mn-ea"/>
                <a:cs typeface="+mn-cs"/>
              </a:rPr>
              <a:t>Self-Funded Health Plans: </a:t>
            </a:r>
          </a:p>
        </p:txBody>
      </p:sp>
      <p:sp>
        <p:nvSpPr>
          <p:cNvPr id="10" name="Content Placeholder 6">
            <a:extLst>
              <a:ext uri="{FF2B5EF4-FFF2-40B4-BE49-F238E27FC236}">
                <a16:creationId xmlns:a16="http://schemas.microsoft.com/office/drawing/2014/main" id="{141A31D8-02E5-434C-9695-65B67CC7AA2E}"/>
              </a:ext>
            </a:extLst>
          </p:cNvPr>
          <p:cNvSpPr txBox="1">
            <a:spLocks/>
          </p:cNvSpPr>
          <p:nvPr/>
        </p:nvSpPr>
        <p:spPr>
          <a:xfrm>
            <a:off x="101304" y="1613388"/>
            <a:ext cx="1221149" cy="897800"/>
          </a:xfrm>
          <a:prstGeom prst="rect">
            <a:avLst/>
          </a:prstGeom>
        </p:spPr>
        <p:txBody>
          <a:bodyPr lIns="0"/>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500" b="0" i="0" u="none" strike="noStrike" kern="1200" cap="none" spc="0" normalizeH="0" baseline="0" noProof="0" dirty="0">
                <a:ln>
                  <a:noFill/>
                </a:ln>
                <a:solidFill>
                  <a:srgbClr val="0D103D"/>
                </a:solidFill>
                <a:effectLst/>
                <a:uLnTx/>
                <a:uFillTx/>
                <a:latin typeface="Georgia"/>
                <a:ea typeface="+mn-ea"/>
                <a:cs typeface="+mn-cs"/>
              </a:rPr>
              <a:t>Union Employer Sponsored</a:t>
            </a:r>
          </a:p>
        </p:txBody>
      </p:sp>
      <p:sp>
        <p:nvSpPr>
          <p:cNvPr id="4" name="Oval 3">
            <a:extLst>
              <a:ext uri="{FF2B5EF4-FFF2-40B4-BE49-F238E27FC236}">
                <a16:creationId xmlns:a16="http://schemas.microsoft.com/office/drawing/2014/main" id="{B4E5F328-1D86-4B54-A0B5-73021CCB4A57}"/>
              </a:ext>
            </a:extLst>
          </p:cNvPr>
          <p:cNvSpPr/>
          <p:nvPr/>
        </p:nvSpPr>
        <p:spPr>
          <a:xfrm>
            <a:off x="175573" y="2884650"/>
            <a:ext cx="1072028" cy="107202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tIns="0" rtlCol="0" anchor="t" anchorCtr="0"/>
          <a:lstStyle/>
          <a:p>
            <a:pPr marL="0" marR="0" lvl="0" indent="0" algn="ctr" defTabSz="4572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Georgia"/>
                <a:ea typeface="+mn-ea"/>
                <a:cs typeface="+mn-cs"/>
              </a:rPr>
              <a:t>Approx.</a:t>
            </a:r>
          </a:p>
          <a:p>
            <a:pPr marL="0" marR="0" lvl="0" indent="0" algn="ctr" defTabSz="457200" rtl="0" eaLnBrk="1" fontAlgn="auto" latinLnBrk="0" hangingPunct="1">
              <a:lnSpc>
                <a:spcPct val="100000"/>
              </a:lnSpc>
              <a:spcBef>
                <a:spcPts val="300"/>
              </a:spcBef>
              <a:spcAft>
                <a:spcPts val="30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457200" rtl="0" eaLnBrk="1" fontAlgn="auto" latinLnBrk="0" hangingPunct="1">
              <a:lnSpc>
                <a:spcPct val="100000"/>
              </a:lnSpc>
              <a:spcBef>
                <a:spcPts val="120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Georgia"/>
                <a:ea typeface="+mn-ea"/>
                <a:cs typeface="+mn-cs"/>
              </a:rPr>
              <a:t>lives</a:t>
            </a:r>
          </a:p>
        </p:txBody>
      </p:sp>
      <p:sp>
        <p:nvSpPr>
          <p:cNvPr id="5" name="Rectangle 4">
            <a:extLst>
              <a:ext uri="{FF2B5EF4-FFF2-40B4-BE49-F238E27FC236}">
                <a16:creationId xmlns:a16="http://schemas.microsoft.com/office/drawing/2014/main" id="{EA62EF89-FC15-41BE-9A38-DD1FF833C644}"/>
              </a:ext>
            </a:extLst>
          </p:cNvPr>
          <p:cNvSpPr/>
          <p:nvPr/>
        </p:nvSpPr>
        <p:spPr>
          <a:xfrm>
            <a:off x="250426" y="3153499"/>
            <a:ext cx="1072028"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4D9"/>
                </a:solidFill>
                <a:effectLst/>
                <a:uLnTx/>
                <a:uFillTx/>
                <a:latin typeface="Georgia"/>
                <a:ea typeface="+mn-ea"/>
                <a:cs typeface="+mn-cs"/>
              </a:rPr>
              <a:t>15M</a:t>
            </a:r>
            <a:endParaRPr kumimoji="0" lang="en-US" sz="2800" b="0" i="0" u="none" strike="noStrike" kern="1200" cap="none" spc="0" normalizeH="0" baseline="0" noProof="0" dirty="0">
              <a:ln>
                <a:noFill/>
              </a:ln>
              <a:solidFill>
                <a:srgbClr val="0084D9"/>
              </a:solidFill>
              <a:effectLst/>
              <a:uLnTx/>
              <a:uFillTx/>
              <a:latin typeface="Georgia"/>
              <a:ea typeface="+mn-ea"/>
              <a:cs typeface="+mn-cs"/>
            </a:endParaRPr>
          </a:p>
        </p:txBody>
      </p:sp>
      <p:sp>
        <p:nvSpPr>
          <p:cNvPr id="27" name="Content Placeholder 6">
            <a:extLst>
              <a:ext uri="{FF2B5EF4-FFF2-40B4-BE49-F238E27FC236}">
                <a16:creationId xmlns:a16="http://schemas.microsoft.com/office/drawing/2014/main" id="{E39FFC8B-9599-465B-9EB5-0539C38D3D19}"/>
              </a:ext>
            </a:extLst>
          </p:cNvPr>
          <p:cNvSpPr txBox="1">
            <a:spLocks/>
          </p:cNvSpPr>
          <p:nvPr/>
        </p:nvSpPr>
        <p:spPr>
          <a:xfrm>
            <a:off x="1455038" y="1599856"/>
            <a:ext cx="1438132" cy="897800"/>
          </a:xfrm>
          <a:prstGeom prst="rect">
            <a:avLst/>
          </a:prstGeom>
        </p:spPr>
        <p:txBody>
          <a:bodyPr lIns="0"/>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Jointly Governed </a:t>
            </a:r>
            <a:br>
              <a:rPr kumimoji="0" lang="en-US" sz="1500" b="0" i="0" u="none" strike="noStrike" kern="1200" cap="none" spc="0" normalizeH="0" baseline="0" noProof="0" dirty="0">
                <a:ln>
                  <a:noFill/>
                </a:ln>
                <a:solidFill>
                  <a:srgbClr val="0084D9"/>
                </a:solidFill>
                <a:effectLst/>
                <a:uLnTx/>
                <a:uFillTx/>
                <a:latin typeface="Georgia"/>
                <a:ea typeface="+mn-ea"/>
                <a:cs typeface="+mn-cs"/>
              </a:rPr>
            </a:br>
            <a:r>
              <a:rPr kumimoji="0" lang="en-US" sz="1500" b="0" i="0" u="none" strike="noStrike" kern="1200" cap="none" spc="0" normalizeH="0" baseline="0" noProof="0" dirty="0">
                <a:ln>
                  <a:noFill/>
                </a:ln>
                <a:solidFill>
                  <a:srgbClr val="0084D9"/>
                </a:solidFill>
                <a:effectLst/>
                <a:uLnTx/>
                <a:uFillTx/>
                <a:latin typeface="Georgia"/>
                <a:ea typeface="+mn-ea"/>
                <a:cs typeface="+mn-cs"/>
              </a:rPr>
              <a:t>Taft-Hartley</a:t>
            </a:r>
          </a:p>
        </p:txBody>
      </p:sp>
      <p:grpSp>
        <p:nvGrpSpPr>
          <p:cNvPr id="28" name="Group 27">
            <a:extLst>
              <a:ext uri="{FF2B5EF4-FFF2-40B4-BE49-F238E27FC236}">
                <a16:creationId xmlns:a16="http://schemas.microsoft.com/office/drawing/2014/main" id="{561D3989-E305-4DDB-B9F0-4981C6363A9A}"/>
              </a:ext>
            </a:extLst>
          </p:cNvPr>
          <p:cNvGrpSpPr/>
          <p:nvPr/>
        </p:nvGrpSpPr>
        <p:grpSpPr>
          <a:xfrm>
            <a:off x="1454826" y="2735902"/>
            <a:ext cx="1363360" cy="1358630"/>
            <a:chOff x="2646296" y="1317477"/>
            <a:chExt cx="1342136" cy="1337480"/>
          </a:xfrm>
        </p:grpSpPr>
        <p:sp>
          <p:nvSpPr>
            <p:cNvPr id="29" name="Oval 28">
              <a:extLst>
                <a:ext uri="{FF2B5EF4-FFF2-40B4-BE49-F238E27FC236}">
                  <a16:creationId xmlns:a16="http://schemas.microsoft.com/office/drawing/2014/main" id="{856180E6-E0CB-42B5-B2C9-9B1D98E3214F}"/>
                </a:ext>
              </a:extLst>
            </p:cNvPr>
            <p:cNvSpPr/>
            <p:nvPr/>
          </p:nvSpPr>
          <p:spPr>
            <a:xfrm>
              <a:off x="2646296" y="1317477"/>
              <a:ext cx="1337480" cy="133748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tIns="0" rtlCol="0" anchor="t" anchorCtr="0"/>
            <a:lstStyle/>
            <a:p>
              <a:pPr marL="0" marR="0" lvl="0" indent="0" algn="ctr" defTabSz="4572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Georgia"/>
                  <a:ea typeface="+mn-ea"/>
                  <a:cs typeface="+mn-cs"/>
                </a:rPr>
                <a:t>Approx.</a:t>
              </a:r>
            </a:p>
            <a:p>
              <a:pPr marL="0" marR="0" lvl="0" indent="0" algn="ctr" defTabSz="457200" rtl="0" eaLnBrk="1" fontAlgn="auto" latinLnBrk="0" hangingPunct="1">
                <a:lnSpc>
                  <a:spcPct val="100000"/>
                </a:lnSpc>
                <a:spcBef>
                  <a:spcPts val="300"/>
                </a:spcBef>
                <a:spcAft>
                  <a:spcPts val="30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457200" rtl="0" eaLnBrk="1" fontAlgn="auto" latinLnBrk="0" hangingPunct="1">
                <a:lnSpc>
                  <a:spcPct val="100000"/>
                </a:lnSpc>
                <a:spcBef>
                  <a:spcPts val="300"/>
                </a:spcBef>
                <a:spcAft>
                  <a:spcPts val="300"/>
                </a:spcAft>
                <a:buClrTx/>
                <a:buSzTx/>
                <a:buFontTx/>
                <a:buNone/>
                <a:tabLst/>
                <a:defRPr/>
              </a:pPr>
              <a:br>
                <a:rPr kumimoji="0" lang="en-US" sz="1200" b="1" i="0" u="none" strike="noStrike" kern="1200" cap="none" spc="0" normalizeH="0" baseline="0" noProof="0" dirty="0">
                  <a:ln>
                    <a:noFill/>
                  </a:ln>
                  <a:solidFill>
                    <a:srgbClr val="FFFFFF"/>
                  </a:solidFill>
                  <a:effectLst/>
                  <a:uLnTx/>
                  <a:uFillTx/>
                  <a:latin typeface="Georgia"/>
                  <a:ea typeface="+mn-ea"/>
                  <a:cs typeface="+mn-cs"/>
                </a:rPr>
              </a:br>
              <a:r>
                <a:rPr kumimoji="0" lang="en-US" sz="1200" b="1" i="0" u="none" strike="noStrike" kern="1200" cap="none" spc="0" normalizeH="0" baseline="0" noProof="0" dirty="0">
                  <a:ln>
                    <a:noFill/>
                  </a:ln>
                  <a:solidFill>
                    <a:srgbClr val="FFFFFF"/>
                  </a:solidFill>
                  <a:effectLst/>
                  <a:uLnTx/>
                  <a:uFillTx/>
                  <a:latin typeface="Georgia"/>
                  <a:ea typeface="+mn-ea"/>
                  <a:cs typeface="+mn-cs"/>
                </a:rPr>
                <a:t>lives</a:t>
              </a:r>
            </a:p>
          </p:txBody>
        </p:sp>
        <p:sp>
          <p:nvSpPr>
            <p:cNvPr id="30" name="Rectangle 29">
              <a:extLst>
                <a:ext uri="{FF2B5EF4-FFF2-40B4-BE49-F238E27FC236}">
                  <a16:creationId xmlns:a16="http://schemas.microsoft.com/office/drawing/2014/main" id="{4B5AA039-D90F-4479-94EE-FB29F6D8AEF6}"/>
                </a:ext>
              </a:extLst>
            </p:cNvPr>
            <p:cNvSpPr/>
            <p:nvPr/>
          </p:nvSpPr>
          <p:spPr>
            <a:xfrm>
              <a:off x="2678392" y="1709580"/>
              <a:ext cx="1310040" cy="5150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103D"/>
                  </a:solidFill>
                  <a:effectLst/>
                  <a:uLnTx/>
                  <a:uFillTx/>
                  <a:latin typeface="Georgia"/>
                  <a:ea typeface="+mn-ea"/>
                  <a:cs typeface="+mn-cs"/>
                </a:rPr>
                <a:t>18M</a:t>
              </a:r>
              <a:endParaRPr kumimoji="0" lang="en-US" sz="2800" b="0" i="0" u="none" strike="noStrike" kern="1200" cap="none" spc="0" normalizeH="0" baseline="0" noProof="0" dirty="0">
                <a:ln>
                  <a:noFill/>
                </a:ln>
                <a:solidFill>
                  <a:srgbClr val="0D103D"/>
                </a:solidFill>
                <a:effectLst/>
                <a:uLnTx/>
                <a:uFillTx/>
                <a:latin typeface="Georgia"/>
                <a:ea typeface="+mn-ea"/>
                <a:cs typeface="+mn-cs"/>
              </a:endParaRPr>
            </a:p>
          </p:txBody>
        </p:sp>
      </p:grpSp>
      <p:sp>
        <p:nvSpPr>
          <p:cNvPr id="31" name="Content Placeholder 6">
            <a:extLst>
              <a:ext uri="{FF2B5EF4-FFF2-40B4-BE49-F238E27FC236}">
                <a16:creationId xmlns:a16="http://schemas.microsoft.com/office/drawing/2014/main" id="{1C1ADB63-A0C8-41C7-9016-AC55C072283B}"/>
              </a:ext>
            </a:extLst>
          </p:cNvPr>
          <p:cNvSpPr txBox="1">
            <a:spLocks/>
          </p:cNvSpPr>
          <p:nvPr/>
        </p:nvSpPr>
        <p:spPr>
          <a:xfrm>
            <a:off x="3229403" y="1613388"/>
            <a:ext cx="1438132" cy="897800"/>
          </a:xfrm>
          <a:prstGeom prst="rect">
            <a:avLst/>
          </a:prstGeom>
        </p:spPr>
        <p:txBody>
          <a:bodyPr lIns="0"/>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500" b="1" i="0" u="none" strike="noStrike" kern="1200" cap="none" spc="0" normalizeH="0" baseline="0" noProof="0" dirty="0">
                <a:ln>
                  <a:noFill/>
                </a:ln>
                <a:solidFill>
                  <a:srgbClr val="CD2027"/>
                </a:solidFill>
                <a:effectLst/>
                <a:uLnTx/>
                <a:uFillTx/>
                <a:latin typeface="Georgia"/>
                <a:ea typeface="+mn-ea"/>
                <a:cs typeface="+mn-cs"/>
              </a:rPr>
              <a:t>Total </a:t>
            </a:r>
            <a:br>
              <a:rPr kumimoji="0" lang="en-US" sz="1500" b="1" i="0" u="none" strike="noStrike" kern="1200" cap="none" spc="0" normalizeH="0" baseline="0" noProof="0" dirty="0">
                <a:ln>
                  <a:noFill/>
                </a:ln>
                <a:solidFill>
                  <a:srgbClr val="CD2027"/>
                </a:solidFill>
                <a:effectLst/>
                <a:uLnTx/>
                <a:uFillTx/>
                <a:latin typeface="Georgia"/>
                <a:ea typeface="+mn-ea"/>
                <a:cs typeface="+mn-cs"/>
              </a:rPr>
            </a:br>
            <a:r>
              <a:rPr kumimoji="0" lang="en-US" sz="1500" b="1" i="0" u="none" strike="noStrike" kern="1200" cap="none" spc="0" normalizeH="0" baseline="0" noProof="0" dirty="0">
                <a:ln>
                  <a:noFill/>
                </a:ln>
                <a:solidFill>
                  <a:srgbClr val="CD2027"/>
                </a:solidFill>
                <a:effectLst/>
                <a:uLnTx/>
                <a:uFillTx/>
                <a:latin typeface="Georgia"/>
                <a:ea typeface="+mn-ea"/>
                <a:cs typeface="+mn-cs"/>
              </a:rPr>
              <a:t>Self-funded health plans</a:t>
            </a:r>
          </a:p>
        </p:txBody>
      </p:sp>
      <p:sp>
        <p:nvSpPr>
          <p:cNvPr id="33" name="Oval 32">
            <a:extLst>
              <a:ext uri="{FF2B5EF4-FFF2-40B4-BE49-F238E27FC236}">
                <a16:creationId xmlns:a16="http://schemas.microsoft.com/office/drawing/2014/main" id="{B8C4D09B-3971-4223-B094-E5B950EEF4D0}"/>
              </a:ext>
            </a:extLst>
          </p:cNvPr>
          <p:cNvSpPr/>
          <p:nvPr/>
        </p:nvSpPr>
        <p:spPr>
          <a:xfrm>
            <a:off x="3056439" y="2410569"/>
            <a:ext cx="1604667" cy="176248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tIns="0" rtlCol="0" anchor="t" anchorCtr="0"/>
          <a:lstStyle/>
          <a:p>
            <a:pPr marL="0" marR="0" lvl="0" indent="0" algn="ctr" defTabSz="4572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Georgia"/>
                <a:ea typeface="+mn-ea"/>
                <a:cs typeface="+mn-cs"/>
              </a:rPr>
              <a:t>Approx.</a:t>
            </a:r>
          </a:p>
          <a:p>
            <a:pPr marL="0" marR="0" lvl="0" indent="0" algn="ctr" defTabSz="457200" rtl="0" eaLnBrk="1" fontAlgn="auto" latinLnBrk="0" hangingPunct="1">
              <a:lnSpc>
                <a:spcPct val="100000"/>
              </a:lnSpc>
              <a:spcBef>
                <a:spcPts val="300"/>
              </a:spcBef>
              <a:spcAft>
                <a:spcPts val="30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457200" rtl="0" eaLnBrk="1" fontAlgn="auto" latinLnBrk="0" hangingPunct="1">
              <a:lnSpc>
                <a:spcPct val="100000"/>
              </a:lnSpc>
              <a:spcBef>
                <a:spcPts val="300"/>
              </a:spcBef>
              <a:spcAft>
                <a:spcPts val="300"/>
              </a:spcAft>
              <a:buClrTx/>
              <a:buSzTx/>
              <a:buFontTx/>
              <a:buNone/>
              <a:tabLst/>
              <a:defRPr/>
            </a:pPr>
            <a:br>
              <a:rPr kumimoji="0" lang="en-US" sz="1200" b="1" i="0" u="none" strike="noStrike" kern="1200" cap="none" spc="0" normalizeH="0" baseline="0" noProof="0" dirty="0">
                <a:ln>
                  <a:noFill/>
                </a:ln>
                <a:solidFill>
                  <a:srgbClr val="FFFFFF"/>
                </a:solidFill>
                <a:effectLst/>
                <a:uLnTx/>
                <a:uFillTx/>
                <a:latin typeface="Georgia"/>
                <a:ea typeface="+mn-ea"/>
                <a:cs typeface="+mn-cs"/>
              </a:rPr>
            </a:br>
            <a:br>
              <a:rPr kumimoji="0" lang="en-US" sz="1200" b="1" i="0" u="none" strike="noStrike" kern="1200" cap="none" spc="0" normalizeH="0" baseline="0" noProof="0" dirty="0">
                <a:ln>
                  <a:noFill/>
                </a:ln>
                <a:solidFill>
                  <a:srgbClr val="FFFFFF"/>
                </a:solidFill>
                <a:effectLst/>
                <a:uLnTx/>
                <a:uFillTx/>
                <a:latin typeface="Georgia"/>
                <a:ea typeface="+mn-ea"/>
                <a:cs typeface="+mn-cs"/>
              </a:rPr>
            </a:br>
            <a:r>
              <a:rPr kumimoji="0" lang="en-US" sz="1200" b="1" i="0" u="none" strike="noStrike" kern="1200" cap="none" spc="0" normalizeH="0" baseline="0" noProof="0" dirty="0">
                <a:ln>
                  <a:noFill/>
                </a:ln>
                <a:solidFill>
                  <a:srgbClr val="FFFFFF"/>
                </a:solidFill>
                <a:effectLst/>
                <a:uLnTx/>
                <a:uFillTx/>
                <a:latin typeface="Georgia"/>
                <a:ea typeface="+mn-ea"/>
                <a:cs typeface="+mn-cs"/>
              </a:rPr>
              <a:t>lives</a:t>
            </a:r>
          </a:p>
        </p:txBody>
      </p:sp>
      <p:sp>
        <p:nvSpPr>
          <p:cNvPr id="34" name="Rectangle 33">
            <a:extLst>
              <a:ext uri="{FF2B5EF4-FFF2-40B4-BE49-F238E27FC236}">
                <a16:creationId xmlns:a16="http://schemas.microsoft.com/office/drawing/2014/main" id="{925DA1A5-BC43-4DBB-B9B5-DDAC4DAB6593}"/>
              </a:ext>
            </a:extLst>
          </p:cNvPr>
          <p:cNvSpPr/>
          <p:nvPr/>
        </p:nvSpPr>
        <p:spPr>
          <a:xfrm>
            <a:off x="3092283" y="2966224"/>
            <a:ext cx="1532981"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103D"/>
                </a:solidFill>
                <a:effectLst/>
                <a:uLnTx/>
                <a:uFillTx/>
                <a:latin typeface="Georgia"/>
                <a:ea typeface="+mn-ea"/>
                <a:cs typeface="+mn-cs"/>
              </a:rPr>
              <a:t>33 M</a:t>
            </a:r>
            <a:endParaRPr kumimoji="0" lang="en-US" sz="2800" b="0" i="0" u="none" strike="noStrike" kern="1200" cap="none" spc="0" normalizeH="0" baseline="0" noProof="0" dirty="0">
              <a:ln>
                <a:noFill/>
              </a:ln>
              <a:solidFill>
                <a:srgbClr val="0D103D"/>
              </a:solidFill>
              <a:effectLst/>
              <a:uLnTx/>
              <a:uFillTx/>
              <a:latin typeface="Georgia"/>
              <a:ea typeface="+mn-ea"/>
              <a:cs typeface="+mn-cs"/>
            </a:endParaRPr>
          </a:p>
        </p:txBody>
      </p:sp>
      <p:sp>
        <p:nvSpPr>
          <p:cNvPr id="6" name="TextBox 5">
            <a:extLst>
              <a:ext uri="{FF2B5EF4-FFF2-40B4-BE49-F238E27FC236}">
                <a16:creationId xmlns:a16="http://schemas.microsoft.com/office/drawing/2014/main" id="{B3C6465C-F948-504A-9FF9-833B005C08E3}"/>
              </a:ext>
            </a:extLst>
          </p:cNvPr>
          <p:cNvSpPr txBox="1"/>
          <p:nvPr/>
        </p:nvSpPr>
        <p:spPr>
          <a:xfrm rot="21448417">
            <a:off x="2756122" y="3358230"/>
            <a:ext cx="2740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Georgia"/>
                <a:ea typeface="+mn-ea"/>
                <a:cs typeface="+mn-cs"/>
              </a:rPr>
              <a:t>=</a:t>
            </a:r>
          </a:p>
        </p:txBody>
      </p:sp>
      <p:sp>
        <p:nvSpPr>
          <p:cNvPr id="8" name="TextBox 7">
            <a:extLst>
              <a:ext uri="{FF2B5EF4-FFF2-40B4-BE49-F238E27FC236}">
                <a16:creationId xmlns:a16="http://schemas.microsoft.com/office/drawing/2014/main" id="{F643D5B3-ADA7-E244-9220-91AF4A13DB26}"/>
              </a:ext>
            </a:extLst>
          </p:cNvPr>
          <p:cNvSpPr txBox="1"/>
          <p:nvPr/>
        </p:nvSpPr>
        <p:spPr>
          <a:xfrm>
            <a:off x="1182029" y="3380083"/>
            <a:ext cx="2727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Georgia"/>
                <a:ea typeface="+mn-ea"/>
                <a:cs typeface="+mn-cs"/>
              </a:rPr>
              <a:t>+</a:t>
            </a:r>
          </a:p>
        </p:txBody>
      </p:sp>
    </p:spTree>
    <p:extLst>
      <p:ext uri="{BB962C8B-B14F-4D97-AF65-F5344CB8AC3E}">
        <p14:creationId xmlns:p14="http://schemas.microsoft.com/office/powerpoint/2010/main" val="159963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D46AA-05E7-AA42-A497-F6916D79C5A3}"/>
              </a:ext>
            </a:extLst>
          </p:cNvPr>
          <p:cNvSpPr>
            <a:spLocks noGrp="1"/>
          </p:cNvSpPr>
          <p:nvPr>
            <p:ph sz="quarter" idx="11"/>
          </p:nvPr>
        </p:nvSpPr>
        <p:spPr>
          <a:xfrm>
            <a:off x="342900" y="770826"/>
            <a:ext cx="6222657" cy="918381"/>
          </a:xfrm>
        </p:spPr>
        <p:txBody>
          <a:bodyPr/>
          <a:lstStyle/>
          <a:p>
            <a:r>
              <a:rPr lang="en-US" b="1" dirty="0">
                <a:solidFill>
                  <a:schemeClr val="accent4"/>
                </a:solidFill>
              </a:rPr>
              <a:t>Advanced Primary Care/ Removing Barriers to Access</a:t>
            </a:r>
          </a:p>
          <a:p>
            <a:pPr marL="285750" indent="-285750">
              <a:buFont typeface="Arial" panose="020B0604020202020204" pitchFamily="34" charset="0"/>
              <a:buChar char="•"/>
            </a:pPr>
            <a:r>
              <a:rPr lang="en-US" dirty="0"/>
              <a:t>Redesign of high-performance,</a:t>
            </a:r>
            <a:br>
              <a:rPr lang="en-US" dirty="0"/>
            </a:br>
            <a:r>
              <a:rPr lang="en-US" dirty="0"/>
              <a:t>high access primary care delivery</a:t>
            </a:r>
          </a:p>
        </p:txBody>
      </p:sp>
      <p:sp>
        <p:nvSpPr>
          <p:cNvPr id="2" name="Title 1">
            <a:extLst>
              <a:ext uri="{FF2B5EF4-FFF2-40B4-BE49-F238E27FC236}">
                <a16:creationId xmlns:a16="http://schemas.microsoft.com/office/drawing/2014/main" id="{2D89418F-FBD1-5343-BF63-6A16124132D3}"/>
              </a:ext>
            </a:extLst>
          </p:cNvPr>
          <p:cNvSpPr>
            <a:spLocks noGrp="1"/>
          </p:cNvSpPr>
          <p:nvPr>
            <p:ph type="title"/>
          </p:nvPr>
        </p:nvSpPr>
        <p:spPr/>
        <p:txBody>
          <a:bodyPr/>
          <a:lstStyle/>
          <a:p>
            <a:r>
              <a:rPr lang="en-US" dirty="0"/>
              <a:t>Key Areas of Union-Driven, High-Value Care Delivery Change </a:t>
            </a:r>
          </a:p>
        </p:txBody>
      </p:sp>
      <p:sp>
        <p:nvSpPr>
          <p:cNvPr id="16" name="Text Box 7">
            <a:extLst>
              <a:ext uri="{FF2B5EF4-FFF2-40B4-BE49-F238E27FC236}">
                <a16:creationId xmlns:a16="http://schemas.microsoft.com/office/drawing/2014/main" id="{A3EB6074-BF10-5D4E-BE6C-1E88424DC80E}"/>
              </a:ext>
            </a:extLst>
          </p:cNvPr>
          <p:cNvSpPr txBox="1"/>
          <p:nvPr/>
        </p:nvSpPr>
        <p:spPr>
          <a:xfrm>
            <a:off x="4343400" y="8247380"/>
            <a:ext cx="45085" cy="4508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333333"/>
                </a:solidFill>
                <a:effectLst/>
                <a:uLnTx/>
                <a:uFillTx/>
                <a:latin typeface="Georgia"/>
                <a:ea typeface="Times New Roman" panose="02020603050405020304" pitchFamily="18" charset="0"/>
                <a:cs typeface="Times New Roman" panose="02020603050405020304" pitchFamily="18" charset="0"/>
              </a:rPr>
              <a:t> </a:t>
            </a:r>
          </a:p>
        </p:txBody>
      </p:sp>
      <p:pic>
        <p:nvPicPr>
          <p:cNvPr id="26" name="Picture Placeholder 25" descr="A group of people sitting at a table&#10;&#10;Description automatically generated">
            <a:extLst>
              <a:ext uri="{FF2B5EF4-FFF2-40B4-BE49-F238E27FC236}">
                <a16:creationId xmlns:a16="http://schemas.microsoft.com/office/drawing/2014/main" id="{16620703-6AC7-9945-8E6D-19BD9C9D237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7" name="Content Placeholder 3">
            <a:extLst>
              <a:ext uri="{FF2B5EF4-FFF2-40B4-BE49-F238E27FC236}">
                <a16:creationId xmlns:a16="http://schemas.microsoft.com/office/drawing/2014/main" id="{D1D5BDDB-B9ED-44EA-91DF-C7B4674AD4D3}"/>
              </a:ext>
            </a:extLst>
          </p:cNvPr>
          <p:cNvSpPr txBox="1">
            <a:spLocks/>
          </p:cNvSpPr>
          <p:nvPr/>
        </p:nvSpPr>
        <p:spPr>
          <a:xfrm>
            <a:off x="342900" y="2015285"/>
            <a:ext cx="5137150" cy="295939"/>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600" b="1" i="0" u="none" strike="noStrike" kern="1200" cap="none" spc="0" normalizeH="0" baseline="0" noProof="0" dirty="0">
                <a:ln>
                  <a:noFill/>
                </a:ln>
                <a:solidFill>
                  <a:srgbClr val="0D103D"/>
                </a:solidFill>
                <a:effectLst/>
                <a:uLnTx/>
                <a:uFillTx/>
                <a:latin typeface="Georgia"/>
                <a:ea typeface="+mn-ea"/>
                <a:cs typeface="+mn-cs"/>
              </a:rPr>
              <a:t>Examples:</a:t>
            </a:r>
            <a:endParaRPr kumimoji="0" lang="en-US" sz="1600" b="0" i="0" u="none" strike="noStrike" kern="1200" cap="none" spc="0" normalizeH="0" baseline="0" noProof="0" dirty="0">
              <a:ln>
                <a:noFill/>
              </a:ln>
              <a:solidFill>
                <a:srgbClr val="0D103D"/>
              </a:solidFill>
              <a:effectLst/>
              <a:uLnTx/>
              <a:uFillTx/>
              <a:latin typeface="Georgia"/>
              <a:ea typeface="+mn-ea"/>
              <a:cs typeface="+mn-cs"/>
            </a:endParaRPr>
          </a:p>
        </p:txBody>
      </p:sp>
      <p:sp>
        <p:nvSpPr>
          <p:cNvPr id="8" name="Rectangle 7">
            <a:extLst>
              <a:ext uri="{FF2B5EF4-FFF2-40B4-BE49-F238E27FC236}">
                <a16:creationId xmlns:a16="http://schemas.microsoft.com/office/drawing/2014/main" id="{3E34A4E0-AABF-4876-8174-96BDDE8D1F2E}"/>
              </a:ext>
            </a:extLst>
          </p:cNvPr>
          <p:cNvSpPr/>
          <p:nvPr/>
        </p:nvSpPr>
        <p:spPr>
          <a:xfrm>
            <a:off x="342900" y="3123952"/>
            <a:ext cx="994581" cy="1234211"/>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Culinary Health Fund</a:t>
            </a:r>
          </a:p>
        </p:txBody>
      </p:sp>
      <p:sp>
        <p:nvSpPr>
          <p:cNvPr id="9" name="Rectangle 8">
            <a:extLst>
              <a:ext uri="{FF2B5EF4-FFF2-40B4-BE49-F238E27FC236}">
                <a16:creationId xmlns:a16="http://schemas.microsoft.com/office/drawing/2014/main" id="{CFA4CD60-5DBF-4FFC-804A-5F95EE86FCB4}"/>
              </a:ext>
            </a:extLst>
          </p:cNvPr>
          <p:cNvSpPr/>
          <p:nvPr/>
        </p:nvSpPr>
        <p:spPr>
          <a:xfrm>
            <a:off x="1512482" y="3123953"/>
            <a:ext cx="1353548" cy="1234212"/>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SolidaritUS Health/UAW </a:t>
            </a:r>
            <a:r>
              <a:rPr kumimoji="0" lang="en-US" sz="1500" b="0" i="0" u="none" strike="noStrike" kern="1200" cap="none" spc="0" normalizeH="0" baseline="0" noProof="0" dirty="0" err="1">
                <a:ln>
                  <a:noFill/>
                </a:ln>
                <a:solidFill>
                  <a:srgbClr val="0084D9"/>
                </a:solidFill>
                <a:effectLst/>
                <a:uLnTx/>
                <a:uFillTx/>
                <a:latin typeface="Georgia"/>
                <a:ea typeface="+mn-ea"/>
                <a:cs typeface="+mn-cs"/>
              </a:rPr>
              <a:t>AeroSpace</a:t>
            </a:r>
            <a:r>
              <a:rPr kumimoji="0" lang="en-US" sz="1500" b="0" i="0" u="none" strike="noStrike" kern="1200" cap="none" spc="0" normalizeH="0" baseline="0" noProof="0" dirty="0">
                <a:ln>
                  <a:noFill/>
                </a:ln>
                <a:solidFill>
                  <a:srgbClr val="0084D9"/>
                </a:solidFill>
                <a:effectLst/>
                <a:uLnTx/>
                <a:uFillTx/>
                <a:latin typeface="Georgia"/>
                <a:ea typeface="+mn-ea"/>
                <a:cs typeface="+mn-cs"/>
              </a:rPr>
              <a:t> Workers</a:t>
            </a:r>
          </a:p>
        </p:txBody>
      </p:sp>
      <p:sp>
        <p:nvSpPr>
          <p:cNvPr id="10" name="Rectangle 9">
            <a:extLst>
              <a:ext uri="{FF2B5EF4-FFF2-40B4-BE49-F238E27FC236}">
                <a16:creationId xmlns:a16="http://schemas.microsoft.com/office/drawing/2014/main" id="{8D764DA2-765B-4858-BACB-4AD7285CA95C}"/>
              </a:ext>
            </a:extLst>
          </p:cNvPr>
          <p:cNvSpPr/>
          <p:nvPr/>
        </p:nvSpPr>
        <p:spPr>
          <a:xfrm>
            <a:off x="3018099" y="3123952"/>
            <a:ext cx="994581" cy="1234211"/>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NJ Public Workers</a:t>
            </a:r>
          </a:p>
        </p:txBody>
      </p:sp>
      <p:sp>
        <p:nvSpPr>
          <p:cNvPr id="11" name="Rectangle 10">
            <a:extLst>
              <a:ext uri="{FF2B5EF4-FFF2-40B4-BE49-F238E27FC236}">
                <a16:creationId xmlns:a16="http://schemas.microsoft.com/office/drawing/2014/main" id="{86C5DD0A-24C0-43B1-8BAA-C9ADC2D98203}"/>
              </a:ext>
            </a:extLst>
          </p:cNvPr>
          <p:cNvSpPr/>
          <p:nvPr/>
        </p:nvSpPr>
        <p:spPr>
          <a:xfrm>
            <a:off x="4290039" y="3123953"/>
            <a:ext cx="1305780" cy="1234212"/>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UFCW Packinghouse Division</a:t>
            </a:r>
          </a:p>
        </p:txBody>
      </p:sp>
      <p:grpSp>
        <p:nvGrpSpPr>
          <p:cNvPr id="12" name="Graphic 5">
            <a:extLst>
              <a:ext uri="{FF2B5EF4-FFF2-40B4-BE49-F238E27FC236}">
                <a16:creationId xmlns:a16="http://schemas.microsoft.com/office/drawing/2014/main" id="{67207777-6022-4838-BA29-6570B2805639}"/>
              </a:ext>
            </a:extLst>
          </p:cNvPr>
          <p:cNvGrpSpPr/>
          <p:nvPr/>
        </p:nvGrpSpPr>
        <p:grpSpPr>
          <a:xfrm>
            <a:off x="476132" y="2557143"/>
            <a:ext cx="390502" cy="390502"/>
            <a:chOff x="2133600" y="133350"/>
            <a:chExt cx="4876800" cy="4876800"/>
          </a:xfrm>
          <a:solidFill>
            <a:schemeClr val="accent2"/>
          </a:solidFill>
        </p:grpSpPr>
        <p:sp>
          <p:nvSpPr>
            <p:cNvPr id="13" name="Freeform: Shape 12">
              <a:extLst>
                <a:ext uri="{FF2B5EF4-FFF2-40B4-BE49-F238E27FC236}">
                  <a16:creationId xmlns:a16="http://schemas.microsoft.com/office/drawing/2014/main" id="{00AC9910-E066-4F50-BACF-805C14FD6B9C}"/>
                </a:ext>
              </a:extLst>
            </p:cNvPr>
            <p:cNvSpPr/>
            <p:nvPr/>
          </p:nvSpPr>
          <p:spPr>
            <a:xfrm>
              <a:off x="2406357" y="133350"/>
              <a:ext cx="4600575" cy="4876800"/>
            </a:xfrm>
            <a:custGeom>
              <a:avLst/>
              <a:gdLst>
                <a:gd name="connsiteX0" fmla="*/ 4477189 w 4600575"/>
                <a:gd name="connsiteY0" fmla="*/ 4146480 h 4876800"/>
                <a:gd name="connsiteX1" fmla="*/ 2564902 w 4600575"/>
                <a:gd name="connsiteY1" fmla="*/ 2234184 h 4876800"/>
                <a:gd name="connsiteX2" fmla="*/ 330718 w 4600575"/>
                <a:gd name="connsiteY2" fmla="*/ 0 h 4876800"/>
                <a:gd name="connsiteX3" fmla="*/ 156116 w 4600575"/>
                <a:gd name="connsiteY3" fmla="*/ 0 h 4876800"/>
                <a:gd name="connsiteX4" fmla="*/ 120463 w 4600575"/>
                <a:gd name="connsiteY4" fmla="*/ 90592 h 4876800"/>
                <a:gd name="connsiteX5" fmla="*/ 4211 w 4600575"/>
                <a:gd name="connsiteY5" fmla="*/ 797814 h 4876800"/>
                <a:gd name="connsiteX6" fmla="*/ 284170 w 4600575"/>
                <a:gd name="connsiteY6" fmla="*/ 1435818 h 4876800"/>
                <a:gd name="connsiteX7" fmla="*/ 2028292 w 4600575"/>
                <a:gd name="connsiteY7" fmla="*/ 3179940 h 4876800"/>
                <a:gd name="connsiteX8" fmla="*/ 2258340 w 4600575"/>
                <a:gd name="connsiteY8" fmla="*/ 2949893 h 4876800"/>
                <a:gd name="connsiteX9" fmla="*/ 3870780 w 4600575"/>
                <a:gd name="connsiteY9" fmla="*/ 4752909 h 4876800"/>
                <a:gd name="connsiteX10" fmla="*/ 4477189 w 4600575"/>
                <a:gd name="connsiteY10" fmla="*/ 4752909 h 4876800"/>
                <a:gd name="connsiteX11" fmla="*/ 4477189 w 4600575"/>
                <a:gd name="connsiteY11" fmla="*/ 414648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0575" h="4876800">
                  <a:moveTo>
                    <a:pt x="4477189" y="4146480"/>
                  </a:moveTo>
                  <a:lnTo>
                    <a:pt x="2564902" y="2234184"/>
                  </a:lnTo>
                  <a:lnTo>
                    <a:pt x="330718" y="0"/>
                  </a:lnTo>
                  <a:lnTo>
                    <a:pt x="156116" y="0"/>
                  </a:lnTo>
                  <a:lnTo>
                    <a:pt x="120463" y="90592"/>
                  </a:lnTo>
                  <a:cubicBezTo>
                    <a:pt x="26366" y="329708"/>
                    <a:pt x="-13839" y="574272"/>
                    <a:pt x="4211" y="797814"/>
                  </a:cubicBezTo>
                  <a:cubicBezTo>
                    <a:pt x="24785" y="1052627"/>
                    <a:pt x="121587" y="1273235"/>
                    <a:pt x="284170" y="1435818"/>
                  </a:cubicBezTo>
                  <a:lnTo>
                    <a:pt x="2028292" y="3179940"/>
                  </a:lnTo>
                  <a:lnTo>
                    <a:pt x="2258340" y="2949893"/>
                  </a:lnTo>
                  <a:lnTo>
                    <a:pt x="3870780" y="4752909"/>
                  </a:lnTo>
                  <a:cubicBezTo>
                    <a:pt x="4031181" y="4913310"/>
                    <a:pt x="4307263" y="4922835"/>
                    <a:pt x="4477189" y="4752909"/>
                  </a:cubicBezTo>
                  <a:cubicBezTo>
                    <a:pt x="4644391" y="4585707"/>
                    <a:pt x="4644391" y="4313673"/>
                    <a:pt x="4477189" y="414648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14" name="Freeform: Shape 13">
              <a:extLst>
                <a:ext uri="{FF2B5EF4-FFF2-40B4-BE49-F238E27FC236}">
                  <a16:creationId xmlns:a16="http://schemas.microsoft.com/office/drawing/2014/main" id="{F834924C-6714-41A7-A3C2-FB9DB5A567FB}"/>
                </a:ext>
              </a:extLst>
            </p:cNvPr>
            <p:cNvSpPr/>
            <p:nvPr/>
          </p:nvSpPr>
          <p:spPr>
            <a:xfrm>
              <a:off x="2135057" y="2909335"/>
              <a:ext cx="2095500" cy="2095500"/>
            </a:xfrm>
            <a:custGeom>
              <a:avLst/>
              <a:gdLst>
                <a:gd name="connsiteX0" fmla="*/ 1491377 w 2095500"/>
                <a:gd name="connsiteY0" fmla="*/ 0 h 2095500"/>
                <a:gd name="connsiteX1" fmla="*/ 125387 w 2095500"/>
                <a:gd name="connsiteY1" fmla="*/ 1365990 h 2095500"/>
                <a:gd name="connsiteX2" fmla="*/ 125387 w 2095500"/>
                <a:gd name="connsiteY2" fmla="*/ 1972399 h 2095500"/>
                <a:gd name="connsiteX3" fmla="*/ 731796 w 2095500"/>
                <a:gd name="connsiteY3" fmla="*/ 1972399 h 2095500"/>
                <a:gd name="connsiteX4" fmla="*/ 2097796 w 2095500"/>
                <a:gd name="connsiteY4" fmla="*/ 606400 h 2095500"/>
                <a:gd name="connsiteX5" fmla="*/ 1491377 w 2095500"/>
                <a:gd name="connsiteY5" fmla="*/ 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0" h="2095500">
                  <a:moveTo>
                    <a:pt x="1491377" y="0"/>
                  </a:moveTo>
                  <a:lnTo>
                    <a:pt x="125387" y="1365990"/>
                  </a:lnTo>
                  <a:cubicBezTo>
                    <a:pt x="-41796" y="1533173"/>
                    <a:pt x="-41796" y="1805216"/>
                    <a:pt x="125387" y="1972399"/>
                  </a:cubicBezTo>
                  <a:cubicBezTo>
                    <a:pt x="284207" y="2131219"/>
                    <a:pt x="558956" y="2145240"/>
                    <a:pt x="731796" y="1972399"/>
                  </a:cubicBezTo>
                  <a:lnTo>
                    <a:pt x="2097796" y="606400"/>
                  </a:lnTo>
                  <a:lnTo>
                    <a:pt x="1491377"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15" name="Freeform: Shape 14">
              <a:extLst>
                <a:ext uri="{FF2B5EF4-FFF2-40B4-BE49-F238E27FC236}">
                  <a16:creationId xmlns:a16="http://schemas.microsoft.com/office/drawing/2014/main" id="{FDC4E6FD-DAAA-4037-A40B-FE00003D09E3}"/>
                </a:ext>
              </a:extLst>
            </p:cNvPr>
            <p:cNvSpPr/>
            <p:nvPr/>
          </p:nvSpPr>
          <p:spPr>
            <a:xfrm>
              <a:off x="4746822" y="136789"/>
              <a:ext cx="2257425" cy="2257425"/>
            </a:xfrm>
            <a:custGeom>
              <a:avLst/>
              <a:gdLst>
                <a:gd name="connsiteX0" fmla="*/ 2056438 w 2257425"/>
                <a:gd name="connsiteY0" fmla="*/ 808558 h 2257425"/>
                <a:gd name="connsiteX1" fmla="*/ 1281570 w 2257425"/>
                <a:gd name="connsiteY1" fmla="*/ 1583417 h 2257425"/>
                <a:gd name="connsiteX2" fmla="*/ 1079421 w 2257425"/>
                <a:gd name="connsiteY2" fmla="*/ 1381277 h 2257425"/>
                <a:gd name="connsiteX3" fmla="*/ 1854289 w 2257425"/>
                <a:gd name="connsiteY3" fmla="*/ 606409 h 2257425"/>
                <a:gd name="connsiteX4" fmla="*/ 1652150 w 2257425"/>
                <a:gd name="connsiteY4" fmla="*/ 404270 h 2257425"/>
                <a:gd name="connsiteX5" fmla="*/ 877291 w 2257425"/>
                <a:gd name="connsiteY5" fmla="*/ 1179128 h 2257425"/>
                <a:gd name="connsiteX6" fmla="*/ 675151 w 2257425"/>
                <a:gd name="connsiteY6" fmla="*/ 976989 h 2257425"/>
                <a:gd name="connsiteX7" fmla="*/ 1450019 w 2257425"/>
                <a:gd name="connsiteY7" fmla="*/ 202130 h 2257425"/>
                <a:gd name="connsiteX8" fmla="*/ 1247889 w 2257425"/>
                <a:gd name="connsiteY8" fmla="*/ 0 h 2257425"/>
                <a:gd name="connsiteX9" fmla="*/ 237192 w 2257425"/>
                <a:gd name="connsiteY9" fmla="*/ 1010698 h 2257425"/>
                <a:gd name="connsiteX10" fmla="*/ 29280 w 2257425"/>
                <a:gd name="connsiteY10" fmla="*/ 1472994 h 2257425"/>
                <a:gd name="connsiteX11" fmla="*/ 0 w 2257425"/>
                <a:gd name="connsiteY11" fmla="*/ 1602038 h 2257425"/>
                <a:gd name="connsiteX12" fmla="*/ 656549 w 2257425"/>
                <a:gd name="connsiteY12" fmla="*/ 2258587 h 2257425"/>
                <a:gd name="connsiteX13" fmla="*/ 785593 w 2257425"/>
                <a:gd name="connsiteY13" fmla="*/ 2229298 h 2257425"/>
                <a:gd name="connsiteX14" fmla="*/ 1247889 w 2257425"/>
                <a:gd name="connsiteY14" fmla="*/ 2021396 h 2257425"/>
                <a:gd name="connsiteX15" fmla="*/ 2258587 w 2257425"/>
                <a:gd name="connsiteY15" fmla="*/ 1010707 h 2257425"/>
                <a:gd name="connsiteX16" fmla="*/ 2056438 w 2257425"/>
                <a:gd name="connsiteY16" fmla="*/ 80855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7425" h="2257425">
                  <a:moveTo>
                    <a:pt x="2056438" y="808558"/>
                  </a:moveTo>
                  <a:lnTo>
                    <a:pt x="1281570" y="1583417"/>
                  </a:lnTo>
                  <a:lnTo>
                    <a:pt x="1079421" y="1381277"/>
                  </a:lnTo>
                  <a:lnTo>
                    <a:pt x="1854289" y="606409"/>
                  </a:lnTo>
                  <a:lnTo>
                    <a:pt x="1652150" y="404270"/>
                  </a:lnTo>
                  <a:lnTo>
                    <a:pt x="877291" y="1179128"/>
                  </a:lnTo>
                  <a:lnTo>
                    <a:pt x="675151" y="976989"/>
                  </a:lnTo>
                  <a:lnTo>
                    <a:pt x="1450019" y="202130"/>
                  </a:lnTo>
                  <a:lnTo>
                    <a:pt x="1247889" y="0"/>
                  </a:lnTo>
                  <a:lnTo>
                    <a:pt x="237192" y="1010698"/>
                  </a:lnTo>
                  <a:cubicBezTo>
                    <a:pt x="113547" y="1134342"/>
                    <a:pt x="39719" y="1298515"/>
                    <a:pt x="29280" y="1472994"/>
                  </a:cubicBezTo>
                  <a:cubicBezTo>
                    <a:pt x="26641" y="1517199"/>
                    <a:pt x="16621" y="1560681"/>
                    <a:pt x="0" y="1602038"/>
                  </a:cubicBezTo>
                  <a:lnTo>
                    <a:pt x="656549" y="2258587"/>
                  </a:lnTo>
                  <a:cubicBezTo>
                    <a:pt x="697906" y="2241947"/>
                    <a:pt x="741398" y="2231936"/>
                    <a:pt x="785593" y="2229298"/>
                  </a:cubicBezTo>
                  <a:cubicBezTo>
                    <a:pt x="960072" y="2218887"/>
                    <a:pt x="1124245" y="2145040"/>
                    <a:pt x="1247889" y="2021396"/>
                  </a:cubicBezTo>
                  <a:lnTo>
                    <a:pt x="2258587" y="1010707"/>
                  </a:lnTo>
                  <a:lnTo>
                    <a:pt x="2056438" y="808558"/>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grpSp>
        <p:nvGrpSpPr>
          <p:cNvPr id="19" name="Graphic 17">
            <a:extLst>
              <a:ext uri="{FF2B5EF4-FFF2-40B4-BE49-F238E27FC236}">
                <a16:creationId xmlns:a16="http://schemas.microsoft.com/office/drawing/2014/main" id="{D4A5B9C6-DB0B-45E4-9A8E-5713503FD215}"/>
              </a:ext>
            </a:extLst>
          </p:cNvPr>
          <p:cNvGrpSpPr/>
          <p:nvPr/>
        </p:nvGrpSpPr>
        <p:grpSpPr>
          <a:xfrm>
            <a:off x="1753741" y="2500366"/>
            <a:ext cx="464020" cy="463112"/>
            <a:chOff x="2133600" y="138112"/>
            <a:chExt cx="4876800" cy="4867275"/>
          </a:xfrm>
          <a:solidFill>
            <a:schemeClr val="accent2"/>
          </a:solidFill>
        </p:grpSpPr>
        <p:sp>
          <p:nvSpPr>
            <p:cNvPr id="20" name="Freeform: Shape 19">
              <a:extLst>
                <a:ext uri="{FF2B5EF4-FFF2-40B4-BE49-F238E27FC236}">
                  <a16:creationId xmlns:a16="http://schemas.microsoft.com/office/drawing/2014/main" id="{8BE2B2BE-A2DC-4072-9E2E-D578DC3DCC2A}"/>
                </a:ext>
              </a:extLst>
            </p:cNvPr>
            <p:cNvSpPr/>
            <p:nvPr/>
          </p:nvSpPr>
          <p:spPr>
            <a:xfrm>
              <a:off x="4403275" y="2559443"/>
              <a:ext cx="190500" cy="190500"/>
            </a:xfrm>
            <a:custGeom>
              <a:avLst/>
              <a:gdLst>
                <a:gd name="connsiteX0" fmla="*/ 27933 w 190500"/>
                <a:gd name="connsiteY0" fmla="*/ 27933 h 190500"/>
                <a:gd name="connsiteX1" fmla="*/ 27933 w 190500"/>
                <a:gd name="connsiteY1" fmla="*/ 162623 h 190500"/>
                <a:gd name="connsiteX2" fmla="*/ 162623 w 190500"/>
                <a:gd name="connsiteY2" fmla="*/ 162623 h 190500"/>
                <a:gd name="connsiteX3" fmla="*/ 162623 w 190500"/>
                <a:gd name="connsiteY3" fmla="*/ 27933 h 190500"/>
                <a:gd name="connsiteX4" fmla="*/ 27933 w 190500"/>
                <a:gd name="connsiteY4" fmla="*/ 2793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27933" y="27933"/>
                  </a:moveTo>
                  <a:cubicBezTo>
                    <a:pt x="-9311" y="65066"/>
                    <a:pt x="-9311" y="125378"/>
                    <a:pt x="27933" y="162623"/>
                  </a:cubicBezTo>
                  <a:cubicBezTo>
                    <a:pt x="65177" y="199867"/>
                    <a:pt x="125453" y="199867"/>
                    <a:pt x="162623" y="162623"/>
                  </a:cubicBezTo>
                  <a:cubicBezTo>
                    <a:pt x="199867" y="125378"/>
                    <a:pt x="199867" y="65066"/>
                    <a:pt x="162623" y="27933"/>
                  </a:cubicBezTo>
                  <a:cubicBezTo>
                    <a:pt x="125453" y="-9311"/>
                    <a:pt x="65177" y="-9311"/>
                    <a:pt x="27933" y="2793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1" name="Freeform: Shape 20">
              <a:extLst>
                <a:ext uri="{FF2B5EF4-FFF2-40B4-BE49-F238E27FC236}">
                  <a16:creationId xmlns:a16="http://schemas.microsoft.com/office/drawing/2014/main" id="{9EC3D9BB-C8D9-44E5-9519-84055AA83755}"/>
                </a:ext>
              </a:extLst>
            </p:cNvPr>
            <p:cNvSpPr/>
            <p:nvPr/>
          </p:nvSpPr>
          <p:spPr>
            <a:xfrm>
              <a:off x="2133591" y="142880"/>
              <a:ext cx="4876800" cy="4867275"/>
            </a:xfrm>
            <a:custGeom>
              <a:avLst/>
              <a:gdLst>
                <a:gd name="connsiteX0" fmla="*/ 3812167 w 4876800"/>
                <a:gd name="connsiteY0" fmla="*/ 278638 h 4867275"/>
                <a:gd name="connsiteX1" fmla="*/ 3024495 w 4876800"/>
                <a:gd name="connsiteY1" fmla="*/ 1044098 h 4867275"/>
                <a:gd name="connsiteX2" fmla="*/ 2676981 w 4876800"/>
                <a:gd name="connsiteY2" fmla="*/ 987506 h 4867275"/>
                <a:gd name="connsiteX3" fmla="*/ 2836450 w 4876800"/>
                <a:gd name="connsiteY3" fmla="*/ 828037 h 4867275"/>
                <a:gd name="connsiteX4" fmla="*/ 2836450 w 4876800"/>
                <a:gd name="connsiteY4" fmla="*/ 423931 h 4867275"/>
                <a:gd name="connsiteX5" fmla="*/ 2432308 w 4876800"/>
                <a:gd name="connsiteY5" fmla="*/ 423931 h 4867275"/>
                <a:gd name="connsiteX6" fmla="*/ 1981879 w 4876800"/>
                <a:gd name="connsiteY6" fmla="*/ 874360 h 4867275"/>
                <a:gd name="connsiteX7" fmla="*/ 406608 w 4876800"/>
                <a:gd name="connsiteY7" fmla="*/ 617892 h 4867275"/>
                <a:gd name="connsiteX8" fmla="*/ 127815 w 4876800"/>
                <a:gd name="connsiteY8" fmla="*/ 707896 h 4867275"/>
                <a:gd name="connsiteX9" fmla="*/ 166548 w 4876800"/>
                <a:gd name="connsiteY9" fmla="*/ 1195382 h 4867275"/>
                <a:gd name="connsiteX10" fmla="*/ 1736350 w 4876800"/>
                <a:gd name="connsiteY10" fmla="*/ 2332206 h 4867275"/>
                <a:gd name="connsiteX11" fmla="*/ 1442452 w 4876800"/>
                <a:gd name="connsiteY11" fmla="*/ 2626141 h 4867275"/>
                <a:gd name="connsiteX12" fmla="*/ 1126787 w 4876800"/>
                <a:gd name="connsiteY12" fmla="*/ 3038358 h 4867275"/>
                <a:gd name="connsiteX13" fmla="*/ 394702 w 4876800"/>
                <a:gd name="connsiteY13" fmla="*/ 2823078 h 4867275"/>
                <a:gd name="connsiteX14" fmla="*/ 90162 w 4876800"/>
                <a:gd name="connsiteY14" fmla="*/ 2900729 h 4867275"/>
                <a:gd name="connsiteX15" fmla="*/ 132652 w 4876800"/>
                <a:gd name="connsiteY15" fmla="*/ 3371584 h 4867275"/>
                <a:gd name="connsiteX16" fmla="*/ 732802 w 4876800"/>
                <a:gd name="connsiteY16" fmla="*/ 3787038 h 4867275"/>
                <a:gd name="connsiteX17" fmla="*/ 561873 w 4876800"/>
                <a:gd name="connsiteY17" fmla="*/ 4192036 h 4867275"/>
                <a:gd name="connsiteX18" fmla="*/ 583564 w 4876800"/>
                <a:gd name="connsiteY18" fmla="*/ 4293203 h 4867275"/>
                <a:gd name="connsiteX19" fmla="*/ 684730 w 4876800"/>
                <a:gd name="connsiteY19" fmla="*/ 4314894 h 4867275"/>
                <a:gd name="connsiteX20" fmla="*/ 1089729 w 4876800"/>
                <a:gd name="connsiteY20" fmla="*/ 4143965 h 4867275"/>
                <a:gd name="connsiteX21" fmla="*/ 1505220 w 4876800"/>
                <a:gd name="connsiteY21" fmla="*/ 4744152 h 4867275"/>
                <a:gd name="connsiteX22" fmla="*/ 1976112 w 4876800"/>
                <a:gd name="connsiteY22" fmla="*/ 4786531 h 4867275"/>
                <a:gd name="connsiteX23" fmla="*/ 2053689 w 4876800"/>
                <a:gd name="connsiteY23" fmla="*/ 4482065 h 4867275"/>
                <a:gd name="connsiteX24" fmla="*/ 1838446 w 4876800"/>
                <a:gd name="connsiteY24" fmla="*/ 3750017 h 4867275"/>
                <a:gd name="connsiteX25" fmla="*/ 2250663 w 4876800"/>
                <a:gd name="connsiteY25" fmla="*/ 3434352 h 4867275"/>
                <a:gd name="connsiteX26" fmla="*/ 2544598 w 4876800"/>
                <a:gd name="connsiteY26" fmla="*/ 3140417 h 4867275"/>
                <a:gd name="connsiteX27" fmla="*/ 3681385 w 4876800"/>
                <a:gd name="connsiteY27" fmla="*/ 4710219 h 4867275"/>
                <a:gd name="connsiteX28" fmla="*/ 4168908 w 4876800"/>
                <a:gd name="connsiteY28" fmla="*/ 4748951 h 4867275"/>
                <a:gd name="connsiteX29" fmla="*/ 4258912 w 4876800"/>
                <a:gd name="connsiteY29" fmla="*/ 4470085 h 4867275"/>
                <a:gd name="connsiteX30" fmla="*/ 4002444 w 4876800"/>
                <a:gd name="connsiteY30" fmla="*/ 2894925 h 4867275"/>
                <a:gd name="connsiteX31" fmla="*/ 4452835 w 4876800"/>
                <a:gd name="connsiteY31" fmla="*/ 2444534 h 4867275"/>
                <a:gd name="connsiteX32" fmla="*/ 4452835 w 4876800"/>
                <a:gd name="connsiteY32" fmla="*/ 2040354 h 4867275"/>
                <a:gd name="connsiteX33" fmla="*/ 4048767 w 4876800"/>
                <a:gd name="connsiteY33" fmla="*/ 2040354 h 4867275"/>
                <a:gd name="connsiteX34" fmla="*/ 3889260 w 4876800"/>
                <a:gd name="connsiteY34" fmla="*/ 2199823 h 4867275"/>
                <a:gd name="connsiteX35" fmla="*/ 3832706 w 4876800"/>
                <a:gd name="connsiteY35" fmla="*/ 1852309 h 4867275"/>
                <a:gd name="connsiteX36" fmla="*/ 4597794 w 4876800"/>
                <a:gd name="connsiteY36" fmla="*/ 1065083 h 4867275"/>
                <a:gd name="connsiteX37" fmla="*/ 4598278 w 4876800"/>
                <a:gd name="connsiteY37" fmla="*/ 1064451 h 4867275"/>
                <a:gd name="connsiteX38" fmla="*/ 4769244 w 4876800"/>
                <a:gd name="connsiteY38" fmla="*/ 107523 h 4867275"/>
                <a:gd name="connsiteX39" fmla="*/ 3812167 w 4876800"/>
                <a:gd name="connsiteY39" fmla="*/ 278638 h 4867275"/>
                <a:gd name="connsiteX40" fmla="*/ 2566997 w 4876800"/>
                <a:gd name="connsiteY40" fmla="*/ 558658 h 4867275"/>
                <a:gd name="connsiteX41" fmla="*/ 2701761 w 4876800"/>
                <a:gd name="connsiteY41" fmla="*/ 558658 h 4867275"/>
                <a:gd name="connsiteX42" fmla="*/ 2701761 w 4876800"/>
                <a:gd name="connsiteY42" fmla="*/ 693310 h 4867275"/>
                <a:gd name="connsiteX43" fmla="*/ 2445256 w 4876800"/>
                <a:gd name="connsiteY43" fmla="*/ 949778 h 4867275"/>
                <a:gd name="connsiteX44" fmla="*/ 2213567 w 4876800"/>
                <a:gd name="connsiteY44" fmla="*/ 912051 h 4867275"/>
                <a:gd name="connsiteX45" fmla="*/ 278244 w 4876800"/>
                <a:gd name="connsiteY45" fmla="*/ 1041047 h 4867275"/>
                <a:gd name="connsiteX46" fmla="*/ 262542 w 4876800"/>
                <a:gd name="connsiteY46" fmla="*/ 842585 h 4867275"/>
                <a:gd name="connsiteX47" fmla="*/ 376061 w 4876800"/>
                <a:gd name="connsiteY47" fmla="*/ 805899 h 4867275"/>
                <a:gd name="connsiteX48" fmla="*/ 2858514 w 4876800"/>
                <a:gd name="connsiteY48" fmla="*/ 1210079 h 4867275"/>
                <a:gd name="connsiteX49" fmla="*/ 1872788 w 4876800"/>
                <a:gd name="connsiteY49" fmla="*/ 2195768 h 4867275"/>
                <a:gd name="connsiteX50" fmla="*/ 224851 w 4876800"/>
                <a:gd name="connsiteY50" fmla="*/ 3035493 h 4867275"/>
                <a:gd name="connsiteX51" fmla="*/ 340975 w 4876800"/>
                <a:gd name="connsiteY51" fmla="*/ 3005839 h 4867275"/>
                <a:gd name="connsiteX52" fmla="*/ 1025696 w 4876800"/>
                <a:gd name="connsiteY52" fmla="*/ 3207204 h 4867275"/>
                <a:gd name="connsiteX53" fmla="*/ 814546 w 4876800"/>
                <a:gd name="connsiteY53" fmla="*/ 3611942 h 4867275"/>
                <a:gd name="connsiteX54" fmla="*/ 241111 w 4876800"/>
                <a:gd name="connsiteY54" fmla="*/ 3214980 h 4867275"/>
                <a:gd name="connsiteX55" fmla="*/ 224851 w 4876800"/>
                <a:gd name="connsiteY55" fmla="*/ 3035493 h 4867275"/>
                <a:gd name="connsiteX56" fmla="*/ 1841348 w 4876800"/>
                <a:gd name="connsiteY56" fmla="*/ 4651916 h 4867275"/>
                <a:gd name="connsiteX57" fmla="*/ 1661824 w 4876800"/>
                <a:gd name="connsiteY57" fmla="*/ 4635693 h 4867275"/>
                <a:gd name="connsiteX58" fmla="*/ 1264862 w 4876800"/>
                <a:gd name="connsiteY58" fmla="*/ 4062221 h 4867275"/>
                <a:gd name="connsiteX59" fmla="*/ 1669601 w 4876800"/>
                <a:gd name="connsiteY59" fmla="*/ 3851108 h 4867275"/>
                <a:gd name="connsiteX60" fmla="*/ 1870928 w 4876800"/>
                <a:gd name="connsiteY60" fmla="*/ 4535792 h 4867275"/>
                <a:gd name="connsiteX61" fmla="*/ 1841348 w 4876800"/>
                <a:gd name="connsiteY61" fmla="*/ 4651916 h 4867275"/>
                <a:gd name="connsiteX62" fmla="*/ 4183494 w 4876800"/>
                <a:gd name="connsiteY62" fmla="*/ 2175043 h 4867275"/>
                <a:gd name="connsiteX63" fmla="*/ 4318146 w 4876800"/>
                <a:gd name="connsiteY63" fmla="*/ 2175043 h 4867275"/>
                <a:gd name="connsiteX64" fmla="*/ 4318146 w 4876800"/>
                <a:gd name="connsiteY64" fmla="*/ 2309807 h 4867275"/>
                <a:gd name="connsiteX65" fmla="*/ 3964716 w 4876800"/>
                <a:gd name="connsiteY65" fmla="*/ 2663200 h 4867275"/>
                <a:gd name="connsiteX66" fmla="*/ 3927026 w 4876800"/>
                <a:gd name="connsiteY66" fmla="*/ 2431511 h 4867275"/>
                <a:gd name="connsiteX67" fmla="*/ 4070868 w 4876800"/>
                <a:gd name="connsiteY67" fmla="*/ 4500632 h 4867275"/>
                <a:gd name="connsiteX68" fmla="*/ 4034219 w 4876800"/>
                <a:gd name="connsiteY68" fmla="*/ 4614262 h 4867275"/>
                <a:gd name="connsiteX69" fmla="*/ 3835720 w 4876800"/>
                <a:gd name="connsiteY69" fmla="*/ 4598523 h 4867275"/>
                <a:gd name="connsiteX70" fmla="*/ 2680999 w 4876800"/>
                <a:gd name="connsiteY70" fmla="*/ 3004016 h 4867275"/>
                <a:gd name="connsiteX71" fmla="*/ 3666725 w 4876800"/>
                <a:gd name="connsiteY71" fmla="*/ 2018290 h 4867275"/>
                <a:gd name="connsiteX72" fmla="*/ 2115973 w 4876800"/>
                <a:gd name="connsiteY72" fmla="*/ 3299626 h 4867275"/>
                <a:gd name="connsiteX73" fmla="*/ 1660038 w 4876800"/>
                <a:gd name="connsiteY73" fmla="*/ 3636089 h 4867275"/>
                <a:gd name="connsiteX74" fmla="*/ 824480 w 4876800"/>
                <a:gd name="connsiteY74" fmla="*/ 4052324 h 4867275"/>
                <a:gd name="connsiteX75" fmla="*/ 1249942 w 4876800"/>
                <a:gd name="connsiteY75" fmla="*/ 3201474 h 4867275"/>
                <a:gd name="connsiteX76" fmla="*/ 1577178 w 4876800"/>
                <a:gd name="connsiteY76" fmla="*/ 2760831 h 4867275"/>
                <a:gd name="connsiteX77" fmla="*/ 3907231 w 4876800"/>
                <a:gd name="connsiteY77" fmla="*/ 446516 h 4867275"/>
                <a:gd name="connsiteX78" fmla="*/ 4297757 w 4876800"/>
                <a:gd name="connsiteY78" fmla="*/ 579010 h 4867275"/>
                <a:gd name="connsiteX79" fmla="*/ 4430288 w 4876800"/>
                <a:gd name="connsiteY79" fmla="*/ 969535 h 4867275"/>
                <a:gd name="connsiteX80" fmla="*/ 2115973 w 4876800"/>
                <a:gd name="connsiteY80" fmla="*/ 3299626 h 4867275"/>
                <a:gd name="connsiteX81" fmla="*/ 4593292 w 4876800"/>
                <a:gd name="connsiteY81" fmla="*/ 719244 h 4867275"/>
                <a:gd name="connsiteX82" fmla="*/ 4432483 w 4876800"/>
                <a:gd name="connsiteY82" fmla="*/ 444321 h 4867275"/>
                <a:gd name="connsiteX83" fmla="*/ 4157598 w 4876800"/>
                <a:gd name="connsiteY83" fmla="*/ 283512 h 4867275"/>
                <a:gd name="connsiteX84" fmla="*/ 4634555 w 4876800"/>
                <a:gd name="connsiteY84" fmla="*/ 242212 h 4867275"/>
                <a:gd name="connsiteX85" fmla="*/ 4593292 w 4876800"/>
                <a:gd name="connsiteY85" fmla="*/ 719244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76800" h="4867275">
                  <a:moveTo>
                    <a:pt x="3812167" y="278638"/>
                  </a:moveTo>
                  <a:cubicBezTo>
                    <a:pt x="3648717" y="405179"/>
                    <a:pt x="3604180" y="470403"/>
                    <a:pt x="3024495" y="1044098"/>
                  </a:cubicBezTo>
                  <a:lnTo>
                    <a:pt x="2676981" y="987506"/>
                  </a:lnTo>
                  <a:lnTo>
                    <a:pt x="2836450" y="828037"/>
                  </a:lnTo>
                  <a:cubicBezTo>
                    <a:pt x="2948146" y="716342"/>
                    <a:pt x="2948183" y="535627"/>
                    <a:pt x="2836450" y="423931"/>
                  </a:cubicBezTo>
                  <a:cubicBezTo>
                    <a:pt x="2724792" y="312273"/>
                    <a:pt x="2543966" y="312236"/>
                    <a:pt x="2432308" y="423931"/>
                  </a:cubicBezTo>
                  <a:lnTo>
                    <a:pt x="1981879" y="874360"/>
                  </a:lnTo>
                  <a:lnTo>
                    <a:pt x="406608" y="617892"/>
                  </a:lnTo>
                  <a:cubicBezTo>
                    <a:pt x="304809" y="601372"/>
                    <a:pt x="200667" y="635044"/>
                    <a:pt x="127815" y="707896"/>
                  </a:cubicBezTo>
                  <a:cubicBezTo>
                    <a:pt x="-12269" y="847980"/>
                    <a:pt x="6744" y="1079743"/>
                    <a:pt x="166548" y="1195382"/>
                  </a:cubicBezTo>
                  <a:lnTo>
                    <a:pt x="1736350" y="2332206"/>
                  </a:lnTo>
                  <a:lnTo>
                    <a:pt x="1442452" y="2626141"/>
                  </a:lnTo>
                  <a:cubicBezTo>
                    <a:pt x="1341732" y="2726861"/>
                    <a:pt x="1235729" y="2865383"/>
                    <a:pt x="1126787" y="3038358"/>
                  </a:cubicBezTo>
                  <a:lnTo>
                    <a:pt x="394702" y="2823078"/>
                  </a:lnTo>
                  <a:cubicBezTo>
                    <a:pt x="286652" y="2791341"/>
                    <a:pt x="169971" y="2821069"/>
                    <a:pt x="90162" y="2900729"/>
                  </a:cubicBezTo>
                  <a:cubicBezTo>
                    <a:pt x="-45718" y="3036609"/>
                    <a:pt x="-25180" y="3262270"/>
                    <a:pt x="132652" y="3371584"/>
                  </a:cubicBezTo>
                  <a:lnTo>
                    <a:pt x="732802" y="3787038"/>
                  </a:lnTo>
                  <a:cubicBezTo>
                    <a:pt x="628325" y="4017610"/>
                    <a:pt x="564812" y="4184335"/>
                    <a:pt x="561873" y="4192036"/>
                  </a:cubicBezTo>
                  <a:cubicBezTo>
                    <a:pt x="548553" y="4227086"/>
                    <a:pt x="557073" y="4266711"/>
                    <a:pt x="583564" y="4293203"/>
                  </a:cubicBezTo>
                  <a:cubicBezTo>
                    <a:pt x="610205" y="4319843"/>
                    <a:pt x="649867" y="4328140"/>
                    <a:pt x="684730" y="4314894"/>
                  </a:cubicBezTo>
                  <a:cubicBezTo>
                    <a:pt x="692432" y="4311992"/>
                    <a:pt x="859157" y="4248442"/>
                    <a:pt x="1089729" y="4143965"/>
                  </a:cubicBezTo>
                  <a:lnTo>
                    <a:pt x="1505220" y="4744152"/>
                  </a:lnTo>
                  <a:cubicBezTo>
                    <a:pt x="1614720" y="4902244"/>
                    <a:pt x="1840381" y="4922262"/>
                    <a:pt x="1976112" y="4786531"/>
                  </a:cubicBezTo>
                  <a:cubicBezTo>
                    <a:pt x="2055735" y="4706796"/>
                    <a:pt x="2085464" y="4590115"/>
                    <a:pt x="2053689" y="4482065"/>
                  </a:cubicBezTo>
                  <a:lnTo>
                    <a:pt x="1838446" y="3750017"/>
                  </a:lnTo>
                  <a:cubicBezTo>
                    <a:pt x="2011533" y="3641000"/>
                    <a:pt x="2149981" y="3534998"/>
                    <a:pt x="2250663" y="3434352"/>
                  </a:cubicBezTo>
                  <a:lnTo>
                    <a:pt x="2544598" y="3140417"/>
                  </a:lnTo>
                  <a:lnTo>
                    <a:pt x="3681385" y="4710219"/>
                  </a:lnTo>
                  <a:cubicBezTo>
                    <a:pt x="3797210" y="4870284"/>
                    <a:pt x="4028973" y="4888887"/>
                    <a:pt x="4168908" y="4748951"/>
                  </a:cubicBezTo>
                  <a:cubicBezTo>
                    <a:pt x="4241723" y="4676137"/>
                    <a:pt x="4275395" y="4571920"/>
                    <a:pt x="4258912" y="4470085"/>
                  </a:cubicBezTo>
                  <a:lnTo>
                    <a:pt x="4002444" y="2894925"/>
                  </a:lnTo>
                  <a:lnTo>
                    <a:pt x="4452835" y="2444534"/>
                  </a:lnTo>
                  <a:cubicBezTo>
                    <a:pt x="4564531" y="2332838"/>
                    <a:pt x="4564531" y="2152012"/>
                    <a:pt x="4452835" y="2040354"/>
                  </a:cubicBezTo>
                  <a:cubicBezTo>
                    <a:pt x="4341177" y="1928658"/>
                    <a:pt x="4160462" y="1928658"/>
                    <a:pt x="4048767" y="2040354"/>
                  </a:cubicBezTo>
                  <a:lnTo>
                    <a:pt x="3889260" y="2199823"/>
                  </a:lnTo>
                  <a:lnTo>
                    <a:pt x="3832706" y="1852309"/>
                  </a:lnTo>
                  <a:cubicBezTo>
                    <a:pt x="4406996" y="1272029"/>
                    <a:pt x="4471179" y="1228534"/>
                    <a:pt x="4597794" y="1065083"/>
                  </a:cubicBezTo>
                  <a:cubicBezTo>
                    <a:pt x="4597943" y="1064897"/>
                    <a:pt x="4598129" y="1064674"/>
                    <a:pt x="4598278" y="1064451"/>
                  </a:cubicBezTo>
                  <a:cubicBezTo>
                    <a:pt x="4892064" y="683711"/>
                    <a:pt x="4960823" y="299176"/>
                    <a:pt x="4769244" y="107523"/>
                  </a:cubicBezTo>
                  <a:cubicBezTo>
                    <a:pt x="4577628" y="-83982"/>
                    <a:pt x="4193056" y="-15298"/>
                    <a:pt x="3812167" y="278638"/>
                  </a:cubicBezTo>
                  <a:close/>
                  <a:moveTo>
                    <a:pt x="2566997" y="558658"/>
                  </a:moveTo>
                  <a:cubicBezTo>
                    <a:pt x="2604204" y="521414"/>
                    <a:pt x="2664517" y="521414"/>
                    <a:pt x="2701761" y="558658"/>
                  </a:cubicBezTo>
                  <a:cubicBezTo>
                    <a:pt x="2739005" y="595902"/>
                    <a:pt x="2738968" y="656066"/>
                    <a:pt x="2701761" y="693310"/>
                  </a:cubicBezTo>
                  <a:lnTo>
                    <a:pt x="2445256" y="949778"/>
                  </a:lnTo>
                  <a:lnTo>
                    <a:pt x="2213567" y="912051"/>
                  </a:lnTo>
                  <a:close/>
                  <a:moveTo>
                    <a:pt x="278244" y="1041047"/>
                  </a:moveTo>
                  <a:cubicBezTo>
                    <a:pt x="213057" y="993906"/>
                    <a:pt x="205578" y="899512"/>
                    <a:pt x="262542" y="842585"/>
                  </a:cubicBezTo>
                  <a:cubicBezTo>
                    <a:pt x="292196" y="812894"/>
                    <a:pt x="334687" y="799164"/>
                    <a:pt x="376061" y="805899"/>
                  </a:cubicBezTo>
                  <a:lnTo>
                    <a:pt x="2858514" y="1210079"/>
                  </a:lnTo>
                  <a:lnTo>
                    <a:pt x="1872788" y="2195768"/>
                  </a:lnTo>
                  <a:close/>
                  <a:moveTo>
                    <a:pt x="224851" y="3035493"/>
                  </a:moveTo>
                  <a:cubicBezTo>
                    <a:pt x="255287" y="3005095"/>
                    <a:pt x="299786" y="2993710"/>
                    <a:pt x="340975" y="3005839"/>
                  </a:cubicBezTo>
                  <a:lnTo>
                    <a:pt x="1025696" y="3207204"/>
                  </a:lnTo>
                  <a:cubicBezTo>
                    <a:pt x="955672" y="3329838"/>
                    <a:pt x="885016" y="3465309"/>
                    <a:pt x="814546" y="3611942"/>
                  </a:cubicBezTo>
                  <a:lnTo>
                    <a:pt x="241111" y="3214980"/>
                  </a:lnTo>
                  <a:cubicBezTo>
                    <a:pt x="180947" y="3173308"/>
                    <a:pt x="173059" y="3087248"/>
                    <a:pt x="224851" y="3035493"/>
                  </a:cubicBezTo>
                  <a:close/>
                  <a:moveTo>
                    <a:pt x="1841348" y="4651916"/>
                  </a:moveTo>
                  <a:cubicBezTo>
                    <a:pt x="1790002" y="4703261"/>
                    <a:pt x="1703831" y="4696341"/>
                    <a:pt x="1661824" y="4635693"/>
                  </a:cubicBezTo>
                  <a:lnTo>
                    <a:pt x="1264862" y="4062221"/>
                  </a:lnTo>
                  <a:cubicBezTo>
                    <a:pt x="1411607" y="3991677"/>
                    <a:pt x="1547115" y="3920983"/>
                    <a:pt x="1669601" y="3851108"/>
                  </a:cubicBezTo>
                  <a:lnTo>
                    <a:pt x="1870928" y="4535792"/>
                  </a:lnTo>
                  <a:cubicBezTo>
                    <a:pt x="1883057" y="4577018"/>
                    <a:pt x="1871709" y="4621517"/>
                    <a:pt x="1841348" y="4651916"/>
                  </a:cubicBezTo>
                  <a:close/>
                  <a:moveTo>
                    <a:pt x="4183494" y="2175043"/>
                  </a:moveTo>
                  <a:cubicBezTo>
                    <a:pt x="4220701" y="2137836"/>
                    <a:pt x="4280902" y="2137799"/>
                    <a:pt x="4318146" y="2175043"/>
                  </a:cubicBezTo>
                  <a:cubicBezTo>
                    <a:pt x="4355390" y="2212288"/>
                    <a:pt x="4355353" y="2272563"/>
                    <a:pt x="4318146" y="2309807"/>
                  </a:cubicBezTo>
                  <a:lnTo>
                    <a:pt x="3964716" y="2663200"/>
                  </a:lnTo>
                  <a:lnTo>
                    <a:pt x="3927026" y="2431511"/>
                  </a:lnTo>
                  <a:close/>
                  <a:moveTo>
                    <a:pt x="4070868" y="4500632"/>
                  </a:moveTo>
                  <a:cubicBezTo>
                    <a:pt x="4077602" y="4542118"/>
                    <a:pt x="4063873" y="4584608"/>
                    <a:pt x="4034219" y="4614262"/>
                  </a:cubicBezTo>
                  <a:cubicBezTo>
                    <a:pt x="3977553" y="4670928"/>
                    <a:pt x="3883084" y="4664008"/>
                    <a:pt x="3835720" y="4598523"/>
                  </a:cubicBezTo>
                  <a:lnTo>
                    <a:pt x="2680999" y="3004016"/>
                  </a:lnTo>
                  <a:lnTo>
                    <a:pt x="3666725" y="2018290"/>
                  </a:lnTo>
                  <a:close/>
                  <a:moveTo>
                    <a:pt x="2115973" y="3299626"/>
                  </a:moveTo>
                  <a:cubicBezTo>
                    <a:pt x="2011161" y="3404475"/>
                    <a:pt x="1857756" y="3517659"/>
                    <a:pt x="1660038" y="3636089"/>
                  </a:cubicBezTo>
                  <a:cubicBezTo>
                    <a:pt x="1403012" y="3790015"/>
                    <a:pt x="1098845" y="3935792"/>
                    <a:pt x="824480" y="4052324"/>
                  </a:cubicBezTo>
                  <a:cubicBezTo>
                    <a:pt x="944175" y="3770518"/>
                    <a:pt x="1092705" y="3461439"/>
                    <a:pt x="1249942" y="3201474"/>
                  </a:cubicBezTo>
                  <a:cubicBezTo>
                    <a:pt x="1364949" y="3011197"/>
                    <a:pt x="1475045" y="2862927"/>
                    <a:pt x="1577178" y="2760831"/>
                  </a:cubicBezTo>
                  <a:cubicBezTo>
                    <a:pt x="3903883" y="439707"/>
                    <a:pt x="3766031" y="559440"/>
                    <a:pt x="3907231" y="446516"/>
                  </a:cubicBezTo>
                  <a:cubicBezTo>
                    <a:pt x="4063873" y="436507"/>
                    <a:pt x="4201762" y="483016"/>
                    <a:pt x="4297757" y="579010"/>
                  </a:cubicBezTo>
                  <a:cubicBezTo>
                    <a:pt x="4393751" y="675005"/>
                    <a:pt x="4440297" y="812931"/>
                    <a:pt x="4430288" y="969535"/>
                  </a:cubicBezTo>
                  <a:cubicBezTo>
                    <a:pt x="4317104" y="1111071"/>
                    <a:pt x="4435423" y="974558"/>
                    <a:pt x="2115973" y="3299626"/>
                  </a:cubicBezTo>
                  <a:close/>
                  <a:moveTo>
                    <a:pt x="4593292" y="719244"/>
                  </a:moveTo>
                  <a:cubicBezTo>
                    <a:pt x="4562857" y="614245"/>
                    <a:pt x="4508795" y="520633"/>
                    <a:pt x="4432483" y="444321"/>
                  </a:cubicBezTo>
                  <a:cubicBezTo>
                    <a:pt x="4356172" y="368047"/>
                    <a:pt x="4262559" y="313947"/>
                    <a:pt x="4157598" y="283512"/>
                  </a:cubicBezTo>
                  <a:cubicBezTo>
                    <a:pt x="4295450" y="213600"/>
                    <a:pt x="4527584" y="135317"/>
                    <a:pt x="4634555" y="242212"/>
                  </a:cubicBezTo>
                  <a:cubicBezTo>
                    <a:pt x="4719015" y="326710"/>
                    <a:pt x="4698030" y="512707"/>
                    <a:pt x="4593292" y="71924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2" name="Freeform: Shape 21">
              <a:extLst>
                <a:ext uri="{FF2B5EF4-FFF2-40B4-BE49-F238E27FC236}">
                  <a16:creationId xmlns:a16="http://schemas.microsoft.com/office/drawing/2014/main" id="{77F460CD-B92F-4342-9932-6C1A1B45545D}"/>
                </a:ext>
              </a:extLst>
            </p:cNvPr>
            <p:cNvSpPr/>
            <p:nvPr/>
          </p:nvSpPr>
          <p:spPr>
            <a:xfrm>
              <a:off x="4672757" y="2020639"/>
              <a:ext cx="457200" cy="457200"/>
            </a:xfrm>
            <a:custGeom>
              <a:avLst/>
              <a:gdLst>
                <a:gd name="connsiteX0" fmla="*/ 297284 w 457200"/>
                <a:gd name="connsiteY0" fmla="*/ 27905 h 457200"/>
                <a:gd name="connsiteX1" fmla="*/ 27905 w 457200"/>
                <a:gd name="connsiteY1" fmla="*/ 297247 h 457200"/>
                <a:gd name="connsiteX2" fmla="*/ 27905 w 457200"/>
                <a:gd name="connsiteY2" fmla="*/ 431974 h 457200"/>
                <a:gd name="connsiteX3" fmla="*/ 162632 w 457200"/>
                <a:gd name="connsiteY3" fmla="*/ 431974 h 457200"/>
                <a:gd name="connsiteX4" fmla="*/ 431974 w 457200"/>
                <a:gd name="connsiteY4" fmla="*/ 162595 h 457200"/>
                <a:gd name="connsiteX5" fmla="*/ 431974 w 457200"/>
                <a:gd name="connsiteY5" fmla="*/ 27905 h 457200"/>
                <a:gd name="connsiteX6" fmla="*/ 297284 w 457200"/>
                <a:gd name="connsiteY6" fmla="*/ 2790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57200">
                  <a:moveTo>
                    <a:pt x="297284" y="27905"/>
                  </a:moveTo>
                  <a:lnTo>
                    <a:pt x="27905" y="297247"/>
                  </a:lnTo>
                  <a:cubicBezTo>
                    <a:pt x="-9302" y="334454"/>
                    <a:pt x="-9302" y="394767"/>
                    <a:pt x="27905" y="431974"/>
                  </a:cubicBezTo>
                  <a:cubicBezTo>
                    <a:pt x="65112" y="469181"/>
                    <a:pt x="125388" y="469143"/>
                    <a:pt x="162632" y="431974"/>
                  </a:cubicBezTo>
                  <a:lnTo>
                    <a:pt x="431974" y="162595"/>
                  </a:lnTo>
                  <a:cubicBezTo>
                    <a:pt x="469181" y="125425"/>
                    <a:pt x="469181" y="65112"/>
                    <a:pt x="431974" y="27905"/>
                  </a:cubicBezTo>
                  <a:cubicBezTo>
                    <a:pt x="394767" y="-9302"/>
                    <a:pt x="334491" y="-9302"/>
                    <a:pt x="297284" y="2790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3" name="Freeform: Shape 22">
              <a:extLst>
                <a:ext uri="{FF2B5EF4-FFF2-40B4-BE49-F238E27FC236}">
                  <a16:creationId xmlns:a16="http://schemas.microsoft.com/office/drawing/2014/main" id="{48E6AC55-3218-43C8-90D2-CB9B1DB933B8}"/>
                </a:ext>
              </a:extLst>
            </p:cNvPr>
            <p:cNvSpPr/>
            <p:nvPr/>
          </p:nvSpPr>
          <p:spPr>
            <a:xfrm>
              <a:off x="5211505" y="1481807"/>
              <a:ext cx="457200" cy="457200"/>
            </a:xfrm>
            <a:custGeom>
              <a:avLst/>
              <a:gdLst>
                <a:gd name="connsiteX0" fmla="*/ 297368 w 457200"/>
                <a:gd name="connsiteY0" fmla="*/ 27905 h 457200"/>
                <a:gd name="connsiteX1" fmla="*/ 27877 w 457200"/>
                <a:gd name="connsiteY1" fmla="*/ 297359 h 457200"/>
                <a:gd name="connsiteX2" fmla="*/ 27877 w 457200"/>
                <a:gd name="connsiteY2" fmla="*/ 432085 h 457200"/>
                <a:gd name="connsiteX3" fmla="*/ 162604 w 457200"/>
                <a:gd name="connsiteY3" fmla="*/ 432085 h 457200"/>
                <a:gd name="connsiteX4" fmla="*/ 432057 w 457200"/>
                <a:gd name="connsiteY4" fmla="*/ 162632 h 457200"/>
                <a:gd name="connsiteX5" fmla="*/ 432057 w 457200"/>
                <a:gd name="connsiteY5" fmla="*/ 27905 h 457200"/>
                <a:gd name="connsiteX6" fmla="*/ 297368 w 457200"/>
                <a:gd name="connsiteY6" fmla="*/ 2790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57200">
                  <a:moveTo>
                    <a:pt x="297368" y="27905"/>
                  </a:moveTo>
                  <a:lnTo>
                    <a:pt x="27877" y="297359"/>
                  </a:lnTo>
                  <a:cubicBezTo>
                    <a:pt x="-9292" y="334566"/>
                    <a:pt x="-9292" y="394878"/>
                    <a:pt x="27877" y="432085"/>
                  </a:cubicBezTo>
                  <a:cubicBezTo>
                    <a:pt x="65122" y="469255"/>
                    <a:pt x="125397" y="469255"/>
                    <a:pt x="162604" y="432085"/>
                  </a:cubicBezTo>
                  <a:lnTo>
                    <a:pt x="432057" y="162632"/>
                  </a:lnTo>
                  <a:cubicBezTo>
                    <a:pt x="469264" y="125425"/>
                    <a:pt x="469264" y="65112"/>
                    <a:pt x="432057" y="27905"/>
                  </a:cubicBezTo>
                  <a:cubicBezTo>
                    <a:pt x="394850" y="-9302"/>
                    <a:pt x="334575" y="-9302"/>
                    <a:pt x="297368" y="2790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pic>
        <p:nvPicPr>
          <p:cNvPr id="24" name="Graphic 23">
            <a:extLst>
              <a:ext uri="{FF2B5EF4-FFF2-40B4-BE49-F238E27FC236}">
                <a16:creationId xmlns:a16="http://schemas.microsoft.com/office/drawing/2014/main" id="{0B20D2E5-1E9C-4F89-9271-934DDE8E4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6366" y="2523023"/>
            <a:ext cx="224050" cy="504114"/>
          </a:xfrm>
          <a:prstGeom prst="rect">
            <a:avLst/>
          </a:prstGeom>
        </p:spPr>
      </p:pic>
      <p:grpSp>
        <p:nvGrpSpPr>
          <p:cNvPr id="33" name="Graphic 31">
            <a:extLst>
              <a:ext uri="{FF2B5EF4-FFF2-40B4-BE49-F238E27FC236}">
                <a16:creationId xmlns:a16="http://schemas.microsoft.com/office/drawing/2014/main" id="{9E735BCB-DE75-4929-901F-7DC216104413}"/>
              </a:ext>
            </a:extLst>
          </p:cNvPr>
          <p:cNvGrpSpPr/>
          <p:nvPr/>
        </p:nvGrpSpPr>
        <p:grpSpPr>
          <a:xfrm>
            <a:off x="4425764" y="2422329"/>
            <a:ext cx="506674" cy="506674"/>
            <a:chOff x="2286000" y="285750"/>
            <a:chExt cx="4572000" cy="4572000"/>
          </a:xfrm>
          <a:solidFill>
            <a:schemeClr val="accent2"/>
          </a:solidFill>
        </p:grpSpPr>
        <p:sp>
          <p:nvSpPr>
            <p:cNvPr id="34" name="Freeform: Shape 33">
              <a:extLst>
                <a:ext uri="{FF2B5EF4-FFF2-40B4-BE49-F238E27FC236}">
                  <a16:creationId xmlns:a16="http://schemas.microsoft.com/office/drawing/2014/main" id="{E393AD52-1670-4255-BD6A-CDB1F0004E96}"/>
                </a:ext>
              </a:extLst>
            </p:cNvPr>
            <p:cNvSpPr/>
            <p:nvPr/>
          </p:nvSpPr>
          <p:spPr>
            <a:xfrm>
              <a:off x="2438400" y="285750"/>
              <a:ext cx="4267200" cy="4572000"/>
            </a:xfrm>
            <a:custGeom>
              <a:avLst/>
              <a:gdLst>
                <a:gd name="connsiteX0" fmla="*/ 4229634 w 4267200"/>
                <a:gd name="connsiteY0" fmla="*/ 1991716 h 4572000"/>
                <a:gd name="connsiteX1" fmla="*/ 4154043 w 4267200"/>
                <a:gd name="connsiteY1" fmla="*/ 1990801 h 4572000"/>
                <a:gd name="connsiteX2" fmla="*/ 3944341 w 4267200"/>
                <a:gd name="connsiteY2" fmla="*/ 2107311 h 4572000"/>
                <a:gd name="connsiteX3" fmla="*/ 3886200 w 4267200"/>
                <a:gd name="connsiteY3" fmla="*/ 74066 h 4572000"/>
                <a:gd name="connsiteX4" fmla="*/ 3810000 w 4267200"/>
                <a:gd name="connsiteY4" fmla="*/ 0 h 4572000"/>
                <a:gd name="connsiteX5" fmla="*/ 3276600 w 4267200"/>
                <a:gd name="connsiteY5" fmla="*/ 0 h 4572000"/>
                <a:gd name="connsiteX6" fmla="*/ 3200400 w 4267200"/>
                <a:gd name="connsiteY6" fmla="*/ 74066 h 4572000"/>
                <a:gd name="connsiteX7" fmla="*/ 3129382 w 4267200"/>
                <a:gd name="connsiteY7" fmla="*/ 2560320 h 4572000"/>
                <a:gd name="connsiteX8" fmla="*/ 2895600 w 4267200"/>
                <a:gd name="connsiteY8" fmla="*/ 2689860 h 4572000"/>
                <a:gd name="connsiteX9" fmla="*/ 2895600 w 4267200"/>
                <a:gd name="connsiteY9" fmla="*/ 2057400 h 4572000"/>
                <a:gd name="connsiteX10" fmla="*/ 2819362 w 4267200"/>
                <a:gd name="connsiteY10" fmla="*/ 1981238 h 4572000"/>
                <a:gd name="connsiteX11" fmla="*/ 2782443 w 4267200"/>
                <a:gd name="connsiteY11" fmla="*/ 1990801 h 4572000"/>
                <a:gd name="connsiteX12" fmla="*/ 1524000 w 4267200"/>
                <a:gd name="connsiteY12" fmla="*/ 2689860 h 4572000"/>
                <a:gd name="connsiteX13" fmla="*/ 1524000 w 4267200"/>
                <a:gd name="connsiteY13" fmla="*/ 2057400 h 4572000"/>
                <a:gd name="connsiteX14" fmla="*/ 1447762 w 4267200"/>
                <a:gd name="connsiteY14" fmla="*/ 1981238 h 4572000"/>
                <a:gd name="connsiteX15" fmla="*/ 1410843 w 4267200"/>
                <a:gd name="connsiteY15" fmla="*/ 1990801 h 4572000"/>
                <a:gd name="connsiteX16" fmla="*/ 39243 w 4267200"/>
                <a:gd name="connsiteY16" fmla="*/ 2752801 h 4572000"/>
                <a:gd name="connsiteX17" fmla="*/ 0 w 4267200"/>
                <a:gd name="connsiteY17" fmla="*/ 2819400 h 4572000"/>
                <a:gd name="connsiteX18" fmla="*/ 0 w 4267200"/>
                <a:gd name="connsiteY18" fmla="*/ 4495800 h 4572000"/>
                <a:gd name="connsiteX19" fmla="*/ 76200 w 4267200"/>
                <a:gd name="connsiteY19" fmla="*/ 4572000 h 4572000"/>
                <a:gd name="connsiteX20" fmla="*/ 4191000 w 4267200"/>
                <a:gd name="connsiteY20" fmla="*/ 4572000 h 4572000"/>
                <a:gd name="connsiteX21" fmla="*/ 4267200 w 4267200"/>
                <a:gd name="connsiteY21" fmla="*/ 4495800 h 4572000"/>
                <a:gd name="connsiteX22" fmla="*/ 4267200 w 4267200"/>
                <a:gd name="connsiteY22" fmla="*/ 2057400 h 4572000"/>
                <a:gd name="connsiteX23" fmla="*/ 4229634 w 4267200"/>
                <a:gd name="connsiteY23" fmla="*/ 1991716 h 4572000"/>
                <a:gd name="connsiteX24" fmla="*/ 3350667 w 4267200"/>
                <a:gd name="connsiteY24" fmla="*/ 152400 h 4572000"/>
                <a:gd name="connsiteX25" fmla="*/ 3735934 w 4267200"/>
                <a:gd name="connsiteY25" fmla="*/ 152400 h 4572000"/>
                <a:gd name="connsiteX26" fmla="*/ 3740353 w 4267200"/>
                <a:gd name="connsiteY26" fmla="*/ 304800 h 4572000"/>
                <a:gd name="connsiteX27" fmla="*/ 3346323 w 4267200"/>
                <a:gd name="connsiteY27" fmla="*/ 304800 h 4572000"/>
                <a:gd name="connsiteX28" fmla="*/ 3350667 w 4267200"/>
                <a:gd name="connsiteY28" fmla="*/ 152400 h 4572000"/>
                <a:gd name="connsiteX29" fmla="*/ 3341903 w 4267200"/>
                <a:gd name="connsiteY29" fmla="*/ 457200 h 4572000"/>
                <a:gd name="connsiteX30" fmla="*/ 3744697 w 4267200"/>
                <a:gd name="connsiteY30" fmla="*/ 457200 h 4572000"/>
                <a:gd name="connsiteX31" fmla="*/ 3794227 w 4267200"/>
                <a:gd name="connsiteY31" fmla="*/ 2190674 h 4572000"/>
                <a:gd name="connsiteX32" fmla="*/ 3284220 w 4267200"/>
                <a:gd name="connsiteY32" fmla="*/ 2473909 h 4572000"/>
                <a:gd name="connsiteX33" fmla="*/ 3341903 w 4267200"/>
                <a:gd name="connsiteY33" fmla="*/ 457200 h 4572000"/>
                <a:gd name="connsiteX34" fmla="*/ 2057400 w 4267200"/>
                <a:gd name="connsiteY34" fmla="*/ 4419600 h 4572000"/>
                <a:gd name="connsiteX35" fmla="*/ 1600200 w 4267200"/>
                <a:gd name="connsiteY35" fmla="*/ 4419600 h 4572000"/>
                <a:gd name="connsiteX36" fmla="*/ 1600200 w 4267200"/>
                <a:gd name="connsiteY36" fmla="*/ 4038600 h 4572000"/>
                <a:gd name="connsiteX37" fmla="*/ 2057400 w 4267200"/>
                <a:gd name="connsiteY37" fmla="*/ 4038600 h 4572000"/>
                <a:gd name="connsiteX38" fmla="*/ 2057400 w 4267200"/>
                <a:gd name="connsiteY38" fmla="*/ 4419600 h 4572000"/>
                <a:gd name="connsiteX39" fmla="*/ 2667000 w 4267200"/>
                <a:gd name="connsiteY39" fmla="*/ 4419600 h 4572000"/>
                <a:gd name="connsiteX40" fmla="*/ 2209800 w 4267200"/>
                <a:gd name="connsiteY40" fmla="*/ 4419600 h 4572000"/>
                <a:gd name="connsiteX41" fmla="*/ 2209800 w 4267200"/>
                <a:gd name="connsiteY41" fmla="*/ 4038600 h 4572000"/>
                <a:gd name="connsiteX42" fmla="*/ 2667000 w 4267200"/>
                <a:gd name="connsiteY42" fmla="*/ 4038600 h 4572000"/>
                <a:gd name="connsiteX43" fmla="*/ 2667000 w 4267200"/>
                <a:gd name="connsiteY43" fmla="*/ 4419600 h 4572000"/>
                <a:gd name="connsiteX44" fmla="*/ 4114800 w 4267200"/>
                <a:gd name="connsiteY44" fmla="*/ 4419600 h 4572000"/>
                <a:gd name="connsiteX45" fmla="*/ 2819400 w 4267200"/>
                <a:gd name="connsiteY45" fmla="*/ 4419600 h 4572000"/>
                <a:gd name="connsiteX46" fmla="*/ 2819400 w 4267200"/>
                <a:gd name="connsiteY46" fmla="*/ 3962400 h 4572000"/>
                <a:gd name="connsiteX47" fmla="*/ 2743200 w 4267200"/>
                <a:gd name="connsiteY47" fmla="*/ 3886200 h 4572000"/>
                <a:gd name="connsiteX48" fmla="*/ 1524000 w 4267200"/>
                <a:gd name="connsiteY48" fmla="*/ 3886200 h 4572000"/>
                <a:gd name="connsiteX49" fmla="*/ 1447800 w 4267200"/>
                <a:gd name="connsiteY49" fmla="*/ 3962400 h 4572000"/>
                <a:gd name="connsiteX50" fmla="*/ 1447800 w 4267200"/>
                <a:gd name="connsiteY50" fmla="*/ 4419600 h 4572000"/>
                <a:gd name="connsiteX51" fmla="*/ 152400 w 4267200"/>
                <a:gd name="connsiteY51" fmla="*/ 4419600 h 4572000"/>
                <a:gd name="connsiteX52" fmla="*/ 152400 w 4267200"/>
                <a:gd name="connsiteY52" fmla="*/ 2864282 h 4572000"/>
                <a:gd name="connsiteX53" fmla="*/ 1371600 w 4267200"/>
                <a:gd name="connsiteY53" fmla="*/ 2186940 h 4572000"/>
                <a:gd name="connsiteX54" fmla="*/ 1371600 w 4267200"/>
                <a:gd name="connsiteY54" fmla="*/ 2819400 h 4572000"/>
                <a:gd name="connsiteX55" fmla="*/ 1447838 w 4267200"/>
                <a:gd name="connsiteY55" fmla="*/ 2895562 h 4572000"/>
                <a:gd name="connsiteX56" fmla="*/ 1484757 w 4267200"/>
                <a:gd name="connsiteY56" fmla="*/ 2885999 h 4572000"/>
                <a:gd name="connsiteX57" fmla="*/ 2743200 w 4267200"/>
                <a:gd name="connsiteY57" fmla="*/ 2186940 h 4572000"/>
                <a:gd name="connsiteX58" fmla="*/ 2743200 w 4267200"/>
                <a:gd name="connsiteY58" fmla="*/ 2819400 h 4572000"/>
                <a:gd name="connsiteX59" fmla="*/ 2819438 w 4267200"/>
                <a:gd name="connsiteY59" fmla="*/ 2895562 h 4572000"/>
                <a:gd name="connsiteX60" fmla="*/ 2856357 w 4267200"/>
                <a:gd name="connsiteY60" fmla="*/ 2885999 h 4572000"/>
                <a:gd name="connsiteX61" fmla="*/ 3574999 w 4267200"/>
                <a:gd name="connsiteY61" fmla="*/ 2486787 h 4572000"/>
                <a:gd name="connsiteX62" fmla="*/ 3909060 w 4267200"/>
                <a:gd name="connsiteY62" fmla="*/ 2301240 h 4572000"/>
                <a:gd name="connsiteX63" fmla="*/ 4114800 w 4267200"/>
                <a:gd name="connsiteY63" fmla="*/ 2186940 h 4572000"/>
                <a:gd name="connsiteX64" fmla="*/ 4114800 w 4267200"/>
                <a:gd name="connsiteY64" fmla="*/ 44196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4572000">
                  <a:moveTo>
                    <a:pt x="4229634" y="1991716"/>
                  </a:moveTo>
                  <a:cubicBezTo>
                    <a:pt x="4206374" y="1978057"/>
                    <a:pt x="4177627" y="1977704"/>
                    <a:pt x="4154043" y="1990801"/>
                  </a:cubicBezTo>
                  <a:lnTo>
                    <a:pt x="3944341" y="2107311"/>
                  </a:lnTo>
                  <a:lnTo>
                    <a:pt x="3886200" y="74066"/>
                  </a:lnTo>
                  <a:cubicBezTo>
                    <a:pt x="3885048" y="32814"/>
                    <a:pt x="3851262" y="-19"/>
                    <a:pt x="3810000" y="0"/>
                  </a:cubicBezTo>
                  <a:lnTo>
                    <a:pt x="3276600" y="0"/>
                  </a:lnTo>
                  <a:cubicBezTo>
                    <a:pt x="3235338" y="-19"/>
                    <a:pt x="3201553" y="32814"/>
                    <a:pt x="3200400" y="74066"/>
                  </a:cubicBezTo>
                  <a:lnTo>
                    <a:pt x="3129382" y="2560320"/>
                  </a:lnTo>
                  <a:lnTo>
                    <a:pt x="2895600" y="2689860"/>
                  </a:lnTo>
                  <a:lnTo>
                    <a:pt x="2895600" y="2057400"/>
                  </a:lnTo>
                  <a:cubicBezTo>
                    <a:pt x="2895581" y="2015319"/>
                    <a:pt x="2861443" y="1981219"/>
                    <a:pt x="2819362" y="1981238"/>
                  </a:cubicBezTo>
                  <a:cubicBezTo>
                    <a:pt x="2806446" y="1981248"/>
                    <a:pt x="2793740" y="1984534"/>
                    <a:pt x="2782443" y="1990801"/>
                  </a:cubicBezTo>
                  <a:lnTo>
                    <a:pt x="1524000" y="2689860"/>
                  </a:lnTo>
                  <a:lnTo>
                    <a:pt x="1524000" y="2057400"/>
                  </a:lnTo>
                  <a:cubicBezTo>
                    <a:pt x="1523981" y="2015319"/>
                    <a:pt x="1489843" y="1981219"/>
                    <a:pt x="1447762" y="1981238"/>
                  </a:cubicBezTo>
                  <a:cubicBezTo>
                    <a:pt x="1434846" y="1981248"/>
                    <a:pt x="1422140" y="1984534"/>
                    <a:pt x="1410843" y="1990801"/>
                  </a:cubicBezTo>
                  <a:lnTo>
                    <a:pt x="39243" y="2752801"/>
                  </a:lnTo>
                  <a:cubicBezTo>
                    <a:pt x="15040" y="2766222"/>
                    <a:pt x="10" y="2791720"/>
                    <a:pt x="0" y="2819400"/>
                  </a:cubicBezTo>
                  <a:lnTo>
                    <a:pt x="0" y="4495800"/>
                  </a:lnTo>
                  <a:cubicBezTo>
                    <a:pt x="0" y="4537882"/>
                    <a:pt x="34119" y="4572000"/>
                    <a:pt x="76200" y="4572000"/>
                  </a:cubicBezTo>
                  <a:lnTo>
                    <a:pt x="4191000" y="4572000"/>
                  </a:lnTo>
                  <a:cubicBezTo>
                    <a:pt x="4233082" y="4572000"/>
                    <a:pt x="4267200" y="4537882"/>
                    <a:pt x="4267200" y="4495800"/>
                  </a:cubicBezTo>
                  <a:lnTo>
                    <a:pt x="4267200" y="2057400"/>
                  </a:lnTo>
                  <a:cubicBezTo>
                    <a:pt x="4267200" y="2030397"/>
                    <a:pt x="4252913" y="2005403"/>
                    <a:pt x="4229634" y="1991716"/>
                  </a:cubicBezTo>
                  <a:close/>
                  <a:moveTo>
                    <a:pt x="3350667" y="152400"/>
                  </a:moveTo>
                  <a:lnTo>
                    <a:pt x="3735934" y="152400"/>
                  </a:lnTo>
                  <a:lnTo>
                    <a:pt x="3740353" y="304800"/>
                  </a:lnTo>
                  <a:lnTo>
                    <a:pt x="3346323" y="304800"/>
                  </a:lnTo>
                  <a:lnTo>
                    <a:pt x="3350667" y="152400"/>
                  </a:lnTo>
                  <a:close/>
                  <a:moveTo>
                    <a:pt x="3341903" y="457200"/>
                  </a:moveTo>
                  <a:lnTo>
                    <a:pt x="3744697" y="457200"/>
                  </a:lnTo>
                  <a:lnTo>
                    <a:pt x="3794227" y="2190674"/>
                  </a:lnTo>
                  <a:lnTo>
                    <a:pt x="3284220" y="2473909"/>
                  </a:lnTo>
                  <a:lnTo>
                    <a:pt x="3341903" y="457200"/>
                  </a:lnTo>
                  <a:close/>
                  <a:moveTo>
                    <a:pt x="2057400" y="4419600"/>
                  </a:moveTo>
                  <a:lnTo>
                    <a:pt x="1600200" y="4419600"/>
                  </a:lnTo>
                  <a:lnTo>
                    <a:pt x="1600200" y="4038600"/>
                  </a:lnTo>
                  <a:lnTo>
                    <a:pt x="2057400" y="4038600"/>
                  </a:lnTo>
                  <a:lnTo>
                    <a:pt x="2057400" y="4419600"/>
                  </a:lnTo>
                  <a:close/>
                  <a:moveTo>
                    <a:pt x="2667000" y="4419600"/>
                  </a:moveTo>
                  <a:lnTo>
                    <a:pt x="2209800" y="4419600"/>
                  </a:lnTo>
                  <a:lnTo>
                    <a:pt x="2209800" y="4038600"/>
                  </a:lnTo>
                  <a:lnTo>
                    <a:pt x="2667000" y="4038600"/>
                  </a:lnTo>
                  <a:lnTo>
                    <a:pt x="2667000" y="4419600"/>
                  </a:lnTo>
                  <a:close/>
                  <a:moveTo>
                    <a:pt x="4114800" y="4419600"/>
                  </a:moveTo>
                  <a:lnTo>
                    <a:pt x="2819400" y="4419600"/>
                  </a:lnTo>
                  <a:lnTo>
                    <a:pt x="2819400" y="3962400"/>
                  </a:lnTo>
                  <a:cubicBezTo>
                    <a:pt x="2819400" y="3920319"/>
                    <a:pt x="2785282" y="3886200"/>
                    <a:pt x="2743200" y="3886200"/>
                  </a:cubicBezTo>
                  <a:lnTo>
                    <a:pt x="1524000" y="3886200"/>
                  </a:lnTo>
                  <a:cubicBezTo>
                    <a:pt x="1481919" y="3886200"/>
                    <a:pt x="1447800" y="3920319"/>
                    <a:pt x="1447800" y="3962400"/>
                  </a:cubicBezTo>
                  <a:lnTo>
                    <a:pt x="1447800" y="4419600"/>
                  </a:lnTo>
                  <a:lnTo>
                    <a:pt x="152400" y="4419600"/>
                  </a:lnTo>
                  <a:lnTo>
                    <a:pt x="152400" y="2864282"/>
                  </a:lnTo>
                  <a:lnTo>
                    <a:pt x="1371600" y="2186940"/>
                  </a:lnTo>
                  <a:lnTo>
                    <a:pt x="1371600" y="2819400"/>
                  </a:lnTo>
                  <a:cubicBezTo>
                    <a:pt x="1371619" y="2861482"/>
                    <a:pt x="1405757" y="2895581"/>
                    <a:pt x="1447838" y="2895562"/>
                  </a:cubicBezTo>
                  <a:cubicBezTo>
                    <a:pt x="1460754" y="2895552"/>
                    <a:pt x="1473460" y="2892266"/>
                    <a:pt x="1484757" y="2885999"/>
                  </a:cubicBezTo>
                  <a:lnTo>
                    <a:pt x="2743200" y="2186940"/>
                  </a:lnTo>
                  <a:lnTo>
                    <a:pt x="2743200" y="2819400"/>
                  </a:lnTo>
                  <a:cubicBezTo>
                    <a:pt x="2743219" y="2861482"/>
                    <a:pt x="2777357" y="2895581"/>
                    <a:pt x="2819438" y="2895562"/>
                  </a:cubicBezTo>
                  <a:cubicBezTo>
                    <a:pt x="2832354" y="2895552"/>
                    <a:pt x="2845060" y="2892266"/>
                    <a:pt x="2856357" y="2885999"/>
                  </a:cubicBezTo>
                  <a:lnTo>
                    <a:pt x="3574999" y="2486787"/>
                  </a:lnTo>
                  <a:lnTo>
                    <a:pt x="3909060" y="2301240"/>
                  </a:lnTo>
                  <a:lnTo>
                    <a:pt x="4114800" y="2186940"/>
                  </a:lnTo>
                  <a:lnTo>
                    <a:pt x="4114800" y="441960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5" name="Freeform: Shape 34">
              <a:extLst>
                <a:ext uri="{FF2B5EF4-FFF2-40B4-BE49-F238E27FC236}">
                  <a16:creationId xmlns:a16="http://schemas.microsoft.com/office/drawing/2014/main" id="{DFB60153-3E14-4D97-A5BB-03635E8538A7}"/>
                </a:ext>
              </a:extLst>
            </p:cNvPr>
            <p:cNvSpPr/>
            <p:nvPr/>
          </p:nvSpPr>
          <p:spPr>
            <a:xfrm>
              <a:off x="2819400" y="3333750"/>
              <a:ext cx="762000" cy="457200"/>
            </a:xfrm>
            <a:custGeom>
              <a:avLst/>
              <a:gdLst>
                <a:gd name="connsiteX0" fmla="*/ 685800 w 762000"/>
                <a:gd name="connsiteY0" fmla="*/ 0 h 457200"/>
                <a:gd name="connsiteX1" fmla="*/ 76200 w 762000"/>
                <a:gd name="connsiteY1" fmla="*/ 0 h 457200"/>
                <a:gd name="connsiteX2" fmla="*/ 0 w 762000"/>
                <a:gd name="connsiteY2" fmla="*/ 76200 h 457200"/>
                <a:gd name="connsiteX3" fmla="*/ 0 w 762000"/>
                <a:gd name="connsiteY3" fmla="*/ 381000 h 457200"/>
                <a:gd name="connsiteX4" fmla="*/ 76200 w 762000"/>
                <a:gd name="connsiteY4" fmla="*/ 457200 h 457200"/>
                <a:gd name="connsiteX5" fmla="*/ 685800 w 762000"/>
                <a:gd name="connsiteY5" fmla="*/ 457200 h 457200"/>
                <a:gd name="connsiteX6" fmla="*/ 762000 w 762000"/>
                <a:gd name="connsiteY6" fmla="*/ 381000 h 457200"/>
                <a:gd name="connsiteX7" fmla="*/ 762000 w 762000"/>
                <a:gd name="connsiteY7" fmla="*/ 76200 h 457200"/>
                <a:gd name="connsiteX8" fmla="*/ 685800 w 762000"/>
                <a:gd name="connsiteY8" fmla="*/ 0 h 457200"/>
                <a:gd name="connsiteX9" fmla="*/ 609600 w 762000"/>
                <a:gd name="connsiteY9" fmla="*/ 304800 h 457200"/>
                <a:gd name="connsiteX10" fmla="*/ 152400 w 762000"/>
                <a:gd name="connsiteY10" fmla="*/ 304800 h 457200"/>
                <a:gd name="connsiteX11" fmla="*/ 152400 w 762000"/>
                <a:gd name="connsiteY11" fmla="*/ 152400 h 457200"/>
                <a:gd name="connsiteX12" fmla="*/ 609600 w 762000"/>
                <a:gd name="connsiteY12" fmla="*/ 152400 h 457200"/>
                <a:gd name="connsiteX13" fmla="*/ 609600 w 762000"/>
                <a:gd name="connsiteY13"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0" h="457200">
                  <a:moveTo>
                    <a:pt x="685800" y="0"/>
                  </a:moveTo>
                  <a:lnTo>
                    <a:pt x="76200" y="0"/>
                  </a:lnTo>
                  <a:cubicBezTo>
                    <a:pt x="34119" y="0"/>
                    <a:pt x="0" y="34119"/>
                    <a:pt x="0" y="76200"/>
                  </a:cubicBezTo>
                  <a:lnTo>
                    <a:pt x="0" y="381000"/>
                  </a:lnTo>
                  <a:cubicBezTo>
                    <a:pt x="0" y="423081"/>
                    <a:pt x="34119" y="457200"/>
                    <a:pt x="76200" y="457200"/>
                  </a:cubicBezTo>
                  <a:lnTo>
                    <a:pt x="685800" y="457200"/>
                  </a:lnTo>
                  <a:cubicBezTo>
                    <a:pt x="727881" y="457200"/>
                    <a:pt x="762000" y="423081"/>
                    <a:pt x="762000" y="381000"/>
                  </a:cubicBezTo>
                  <a:lnTo>
                    <a:pt x="762000" y="76200"/>
                  </a:lnTo>
                  <a:cubicBezTo>
                    <a:pt x="762000" y="34119"/>
                    <a:pt x="727881" y="0"/>
                    <a:pt x="685800" y="0"/>
                  </a:cubicBezTo>
                  <a:close/>
                  <a:moveTo>
                    <a:pt x="609600" y="304800"/>
                  </a:moveTo>
                  <a:lnTo>
                    <a:pt x="152400" y="304800"/>
                  </a:lnTo>
                  <a:lnTo>
                    <a:pt x="152400" y="152400"/>
                  </a:lnTo>
                  <a:lnTo>
                    <a:pt x="609600" y="152400"/>
                  </a:lnTo>
                  <a:lnTo>
                    <a:pt x="609600" y="30480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6" name="Freeform: Shape 35">
              <a:extLst>
                <a:ext uri="{FF2B5EF4-FFF2-40B4-BE49-F238E27FC236}">
                  <a16:creationId xmlns:a16="http://schemas.microsoft.com/office/drawing/2014/main" id="{2CEFFF14-4F93-46EB-A8E3-DBFAF05ADE0C}"/>
                </a:ext>
              </a:extLst>
            </p:cNvPr>
            <p:cNvSpPr/>
            <p:nvPr/>
          </p:nvSpPr>
          <p:spPr>
            <a:xfrm>
              <a:off x="4191000" y="3333750"/>
              <a:ext cx="762000" cy="457200"/>
            </a:xfrm>
            <a:custGeom>
              <a:avLst/>
              <a:gdLst>
                <a:gd name="connsiteX0" fmla="*/ 685800 w 762000"/>
                <a:gd name="connsiteY0" fmla="*/ 0 h 457200"/>
                <a:gd name="connsiteX1" fmla="*/ 76200 w 762000"/>
                <a:gd name="connsiteY1" fmla="*/ 0 h 457200"/>
                <a:gd name="connsiteX2" fmla="*/ 0 w 762000"/>
                <a:gd name="connsiteY2" fmla="*/ 76200 h 457200"/>
                <a:gd name="connsiteX3" fmla="*/ 0 w 762000"/>
                <a:gd name="connsiteY3" fmla="*/ 381000 h 457200"/>
                <a:gd name="connsiteX4" fmla="*/ 76200 w 762000"/>
                <a:gd name="connsiteY4" fmla="*/ 457200 h 457200"/>
                <a:gd name="connsiteX5" fmla="*/ 685800 w 762000"/>
                <a:gd name="connsiteY5" fmla="*/ 457200 h 457200"/>
                <a:gd name="connsiteX6" fmla="*/ 762000 w 762000"/>
                <a:gd name="connsiteY6" fmla="*/ 381000 h 457200"/>
                <a:gd name="connsiteX7" fmla="*/ 762000 w 762000"/>
                <a:gd name="connsiteY7" fmla="*/ 76200 h 457200"/>
                <a:gd name="connsiteX8" fmla="*/ 685800 w 762000"/>
                <a:gd name="connsiteY8" fmla="*/ 0 h 457200"/>
                <a:gd name="connsiteX9" fmla="*/ 609600 w 762000"/>
                <a:gd name="connsiteY9" fmla="*/ 304800 h 457200"/>
                <a:gd name="connsiteX10" fmla="*/ 152400 w 762000"/>
                <a:gd name="connsiteY10" fmla="*/ 304800 h 457200"/>
                <a:gd name="connsiteX11" fmla="*/ 152400 w 762000"/>
                <a:gd name="connsiteY11" fmla="*/ 152400 h 457200"/>
                <a:gd name="connsiteX12" fmla="*/ 609600 w 762000"/>
                <a:gd name="connsiteY12" fmla="*/ 152400 h 457200"/>
                <a:gd name="connsiteX13" fmla="*/ 609600 w 762000"/>
                <a:gd name="connsiteY13"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0" h="457200">
                  <a:moveTo>
                    <a:pt x="685800" y="0"/>
                  </a:moveTo>
                  <a:lnTo>
                    <a:pt x="76200" y="0"/>
                  </a:lnTo>
                  <a:cubicBezTo>
                    <a:pt x="34119" y="0"/>
                    <a:pt x="0" y="34119"/>
                    <a:pt x="0" y="76200"/>
                  </a:cubicBezTo>
                  <a:lnTo>
                    <a:pt x="0" y="381000"/>
                  </a:lnTo>
                  <a:cubicBezTo>
                    <a:pt x="0" y="423081"/>
                    <a:pt x="34119" y="457200"/>
                    <a:pt x="76200" y="457200"/>
                  </a:cubicBezTo>
                  <a:lnTo>
                    <a:pt x="685800" y="457200"/>
                  </a:lnTo>
                  <a:cubicBezTo>
                    <a:pt x="727881" y="457200"/>
                    <a:pt x="762000" y="423081"/>
                    <a:pt x="762000" y="381000"/>
                  </a:cubicBezTo>
                  <a:lnTo>
                    <a:pt x="762000" y="76200"/>
                  </a:lnTo>
                  <a:cubicBezTo>
                    <a:pt x="762000" y="34119"/>
                    <a:pt x="727881" y="0"/>
                    <a:pt x="685800" y="0"/>
                  </a:cubicBezTo>
                  <a:close/>
                  <a:moveTo>
                    <a:pt x="609600" y="304800"/>
                  </a:moveTo>
                  <a:lnTo>
                    <a:pt x="152400" y="304800"/>
                  </a:lnTo>
                  <a:lnTo>
                    <a:pt x="152400" y="152400"/>
                  </a:lnTo>
                  <a:lnTo>
                    <a:pt x="609600" y="152400"/>
                  </a:lnTo>
                  <a:lnTo>
                    <a:pt x="609600" y="30480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7" name="Freeform: Shape 36">
              <a:extLst>
                <a:ext uri="{FF2B5EF4-FFF2-40B4-BE49-F238E27FC236}">
                  <a16:creationId xmlns:a16="http://schemas.microsoft.com/office/drawing/2014/main" id="{FD0DA2B3-5EBD-4ECB-8815-5676F446E0F5}"/>
                </a:ext>
              </a:extLst>
            </p:cNvPr>
            <p:cNvSpPr/>
            <p:nvPr/>
          </p:nvSpPr>
          <p:spPr>
            <a:xfrm>
              <a:off x="5562600" y="3333750"/>
              <a:ext cx="762000" cy="457200"/>
            </a:xfrm>
            <a:custGeom>
              <a:avLst/>
              <a:gdLst>
                <a:gd name="connsiteX0" fmla="*/ 685800 w 762000"/>
                <a:gd name="connsiteY0" fmla="*/ 0 h 457200"/>
                <a:gd name="connsiteX1" fmla="*/ 76200 w 762000"/>
                <a:gd name="connsiteY1" fmla="*/ 0 h 457200"/>
                <a:gd name="connsiteX2" fmla="*/ 0 w 762000"/>
                <a:gd name="connsiteY2" fmla="*/ 76200 h 457200"/>
                <a:gd name="connsiteX3" fmla="*/ 0 w 762000"/>
                <a:gd name="connsiteY3" fmla="*/ 381000 h 457200"/>
                <a:gd name="connsiteX4" fmla="*/ 76200 w 762000"/>
                <a:gd name="connsiteY4" fmla="*/ 457200 h 457200"/>
                <a:gd name="connsiteX5" fmla="*/ 685800 w 762000"/>
                <a:gd name="connsiteY5" fmla="*/ 457200 h 457200"/>
                <a:gd name="connsiteX6" fmla="*/ 762000 w 762000"/>
                <a:gd name="connsiteY6" fmla="*/ 381000 h 457200"/>
                <a:gd name="connsiteX7" fmla="*/ 762000 w 762000"/>
                <a:gd name="connsiteY7" fmla="*/ 76200 h 457200"/>
                <a:gd name="connsiteX8" fmla="*/ 685800 w 762000"/>
                <a:gd name="connsiteY8" fmla="*/ 0 h 457200"/>
                <a:gd name="connsiteX9" fmla="*/ 609600 w 762000"/>
                <a:gd name="connsiteY9" fmla="*/ 304800 h 457200"/>
                <a:gd name="connsiteX10" fmla="*/ 152400 w 762000"/>
                <a:gd name="connsiteY10" fmla="*/ 304800 h 457200"/>
                <a:gd name="connsiteX11" fmla="*/ 152400 w 762000"/>
                <a:gd name="connsiteY11" fmla="*/ 152400 h 457200"/>
                <a:gd name="connsiteX12" fmla="*/ 609600 w 762000"/>
                <a:gd name="connsiteY12" fmla="*/ 152400 h 457200"/>
                <a:gd name="connsiteX13" fmla="*/ 609600 w 762000"/>
                <a:gd name="connsiteY13"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0" h="457200">
                  <a:moveTo>
                    <a:pt x="685800" y="0"/>
                  </a:moveTo>
                  <a:lnTo>
                    <a:pt x="76200" y="0"/>
                  </a:lnTo>
                  <a:cubicBezTo>
                    <a:pt x="34119" y="0"/>
                    <a:pt x="0" y="34119"/>
                    <a:pt x="0" y="76200"/>
                  </a:cubicBezTo>
                  <a:lnTo>
                    <a:pt x="0" y="381000"/>
                  </a:lnTo>
                  <a:cubicBezTo>
                    <a:pt x="0" y="423081"/>
                    <a:pt x="34119" y="457200"/>
                    <a:pt x="76200" y="457200"/>
                  </a:cubicBezTo>
                  <a:lnTo>
                    <a:pt x="685800" y="457200"/>
                  </a:lnTo>
                  <a:cubicBezTo>
                    <a:pt x="727881" y="457200"/>
                    <a:pt x="762000" y="423081"/>
                    <a:pt x="762000" y="381000"/>
                  </a:cubicBezTo>
                  <a:lnTo>
                    <a:pt x="762000" y="76200"/>
                  </a:lnTo>
                  <a:cubicBezTo>
                    <a:pt x="762000" y="34119"/>
                    <a:pt x="727881" y="0"/>
                    <a:pt x="685800" y="0"/>
                  </a:cubicBezTo>
                  <a:close/>
                  <a:moveTo>
                    <a:pt x="609600" y="304800"/>
                  </a:moveTo>
                  <a:lnTo>
                    <a:pt x="152400" y="304800"/>
                  </a:lnTo>
                  <a:lnTo>
                    <a:pt x="152400" y="152400"/>
                  </a:lnTo>
                  <a:lnTo>
                    <a:pt x="609600" y="152400"/>
                  </a:lnTo>
                  <a:lnTo>
                    <a:pt x="609600" y="30480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sp>
        <p:nvSpPr>
          <p:cNvPr id="48" name="Footer Placeholder 47">
            <a:extLst>
              <a:ext uri="{FF2B5EF4-FFF2-40B4-BE49-F238E27FC236}">
                <a16:creationId xmlns:a16="http://schemas.microsoft.com/office/drawing/2014/main" id="{B789D558-F62F-444C-BF10-9E80DD37970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147180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D46AA-05E7-AA42-A497-F6916D79C5A3}"/>
              </a:ext>
            </a:extLst>
          </p:cNvPr>
          <p:cNvSpPr>
            <a:spLocks noGrp="1"/>
          </p:cNvSpPr>
          <p:nvPr>
            <p:ph sz="quarter" idx="11"/>
          </p:nvPr>
        </p:nvSpPr>
        <p:spPr>
          <a:xfrm>
            <a:off x="342900" y="761765"/>
            <a:ext cx="4000500" cy="775079"/>
          </a:xfrm>
        </p:spPr>
        <p:txBody>
          <a:bodyPr/>
          <a:lstStyle/>
          <a:p>
            <a:r>
              <a:rPr lang="en-US" b="1" dirty="0">
                <a:solidFill>
                  <a:schemeClr val="accent4"/>
                </a:solidFill>
              </a:rPr>
              <a:t>Transforming the Patient Experience</a:t>
            </a:r>
            <a:endParaRPr lang="en-US" b="1" dirty="0"/>
          </a:p>
        </p:txBody>
      </p:sp>
      <p:sp>
        <p:nvSpPr>
          <p:cNvPr id="2" name="Title 1">
            <a:extLst>
              <a:ext uri="{FF2B5EF4-FFF2-40B4-BE49-F238E27FC236}">
                <a16:creationId xmlns:a16="http://schemas.microsoft.com/office/drawing/2014/main" id="{2D89418F-FBD1-5343-BF63-6A16124132D3}"/>
              </a:ext>
            </a:extLst>
          </p:cNvPr>
          <p:cNvSpPr>
            <a:spLocks noGrp="1"/>
          </p:cNvSpPr>
          <p:nvPr>
            <p:ph type="title"/>
          </p:nvPr>
        </p:nvSpPr>
        <p:spPr/>
        <p:txBody>
          <a:bodyPr/>
          <a:lstStyle/>
          <a:p>
            <a:r>
              <a:rPr lang="en-US" dirty="0"/>
              <a:t>Key Areas of Union-Driven, High-Value Care Delivery Change</a:t>
            </a:r>
          </a:p>
        </p:txBody>
      </p:sp>
      <p:sp>
        <p:nvSpPr>
          <p:cNvPr id="4" name="Footer Placeholder 3">
            <a:extLst>
              <a:ext uri="{FF2B5EF4-FFF2-40B4-BE49-F238E27FC236}">
                <a16:creationId xmlns:a16="http://schemas.microsoft.com/office/drawing/2014/main" id="{2510B40C-0C22-0940-911C-785924ADCBB2}"/>
              </a:ext>
            </a:extLst>
          </p:cNvPr>
          <p:cNvSpPr>
            <a:spLocks noGrp="1"/>
          </p:cNvSpPr>
          <p:nvPr>
            <p:ph type="ftr" sz="quarter" idx="3"/>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7" name="Picture Placeholder 26" descr="A person standing in a room&#10;&#10;Description automatically generated">
            <a:extLst>
              <a:ext uri="{FF2B5EF4-FFF2-40B4-BE49-F238E27FC236}">
                <a16:creationId xmlns:a16="http://schemas.microsoft.com/office/drawing/2014/main" id="{D73F1671-5A76-4D3F-A35E-606230251E5F}"/>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3094038" y="1308100"/>
            <a:ext cx="2641600" cy="2640013"/>
          </a:xfrm>
        </p:spPr>
      </p:pic>
      <p:sp>
        <p:nvSpPr>
          <p:cNvPr id="16" name="Text Box 7">
            <a:extLst>
              <a:ext uri="{FF2B5EF4-FFF2-40B4-BE49-F238E27FC236}">
                <a16:creationId xmlns:a16="http://schemas.microsoft.com/office/drawing/2014/main" id="{A3EB6074-BF10-5D4E-BE6C-1E88424DC80E}"/>
              </a:ext>
            </a:extLst>
          </p:cNvPr>
          <p:cNvSpPr txBox="1"/>
          <p:nvPr/>
        </p:nvSpPr>
        <p:spPr>
          <a:xfrm>
            <a:off x="4343400" y="8247380"/>
            <a:ext cx="45085" cy="4508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333333"/>
                </a:solidFill>
                <a:effectLst/>
                <a:uLnTx/>
                <a:uFillTx/>
                <a:latin typeface="Georgia"/>
                <a:ea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3E34A4E0-AABF-4876-8174-96BDDE8D1F2E}"/>
              </a:ext>
            </a:extLst>
          </p:cNvPr>
          <p:cNvSpPr/>
          <p:nvPr/>
        </p:nvSpPr>
        <p:spPr>
          <a:xfrm>
            <a:off x="929527" y="1813768"/>
            <a:ext cx="1615554" cy="526824"/>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D103D"/>
                </a:solidFill>
                <a:effectLst/>
                <a:uLnTx/>
                <a:uFillTx/>
                <a:latin typeface="Georgia"/>
                <a:ea typeface="+mn-ea"/>
                <a:cs typeface="+mn-cs"/>
              </a:rPr>
              <a:t>Culinary Health Fund </a:t>
            </a:r>
          </a:p>
        </p:txBody>
      </p:sp>
      <p:pic>
        <p:nvPicPr>
          <p:cNvPr id="18" name="Picture Placeholder 17" descr="A group of people in a room&#10;&#10;Description automatically generated">
            <a:extLst>
              <a:ext uri="{FF2B5EF4-FFF2-40B4-BE49-F238E27FC236}">
                <a16:creationId xmlns:a16="http://schemas.microsoft.com/office/drawing/2014/main" id="{65F363C9-76D6-4C0F-9EB2-2606D6E23BD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8" name="Rectangle 37">
            <a:extLst>
              <a:ext uri="{FF2B5EF4-FFF2-40B4-BE49-F238E27FC236}">
                <a16:creationId xmlns:a16="http://schemas.microsoft.com/office/drawing/2014/main" id="{47B07776-0722-4276-B426-2CCFCCFA7804}"/>
              </a:ext>
            </a:extLst>
          </p:cNvPr>
          <p:cNvSpPr/>
          <p:nvPr/>
        </p:nvSpPr>
        <p:spPr>
          <a:xfrm>
            <a:off x="929527" y="2721344"/>
            <a:ext cx="1615554" cy="526824"/>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D103D"/>
                </a:solidFill>
                <a:effectLst/>
                <a:uLnTx/>
                <a:uFillTx/>
                <a:latin typeface="Georgia"/>
                <a:ea typeface="+mn-ea"/>
                <a:cs typeface="+mn-cs"/>
              </a:rPr>
              <a:t>SolidaritUS </a:t>
            </a:r>
            <a:br>
              <a:rPr kumimoji="0" lang="en-US" sz="1500" b="0" i="0" u="none" strike="noStrike" kern="1200" cap="none" spc="0" normalizeH="0" baseline="0" noProof="0" dirty="0">
                <a:ln>
                  <a:noFill/>
                </a:ln>
                <a:solidFill>
                  <a:srgbClr val="0D103D"/>
                </a:solidFill>
                <a:effectLst/>
                <a:uLnTx/>
                <a:uFillTx/>
                <a:latin typeface="Georgia"/>
                <a:ea typeface="+mn-ea"/>
                <a:cs typeface="+mn-cs"/>
              </a:rPr>
            </a:br>
            <a:r>
              <a:rPr kumimoji="0" lang="en-US" sz="1500" b="0" i="0" u="none" strike="noStrike" kern="1200" cap="none" spc="0" normalizeH="0" baseline="0" noProof="0" dirty="0">
                <a:ln>
                  <a:noFill/>
                </a:ln>
                <a:solidFill>
                  <a:srgbClr val="0D103D"/>
                </a:solidFill>
                <a:effectLst/>
                <a:uLnTx/>
                <a:uFillTx/>
                <a:latin typeface="Georgia"/>
                <a:ea typeface="+mn-ea"/>
                <a:cs typeface="+mn-cs"/>
              </a:rPr>
              <a:t>Health</a:t>
            </a:r>
          </a:p>
        </p:txBody>
      </p:sp>
      <p:sp>
        <p:nvSpPr>
          <p:cNvPr id="39" name="Rectangle 38">
            <a:extLst>
              <a:ext uri="{FF2B5EF4-FFF2-40B4-BE49-F238E27FC236}">
                <a16:creationId xmlns:a16="http://schemas.microsoft.com/office/drawing/2014/main" id="{B76C2A9B-6254-4D02-A7E6-B817C2C31FA3}"/>
              </a:ext>
            </a:extLst>
          </p:cNvPr>
          <p:cNvSpPr/>
          <p:nvPr/>
        </p:nvSpPr>
        <p:spPr>
          <a:xfrm>
            <a:off x="929527" y="3587977"/>
            <a:ext cx="1690210" cy="526824"/>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D103D"/>
                </a:solidFill>
                <a:effectLst/>
                <a:uLnTx/>
                <a:uFillTx/>
                <a:latin typeface="Georgia"/>
                <a:ea typeface="+mn-ea"/>
                <a:cs typeface="+mn-cs"/>
              </a:rPr>
              <a:t>NY Hotel &amp; Motel Trades Council</a:t>
            </a:r>
          </a:p>
        </p:txBody>
      </p:sp>
      <p:grpSp>
        <p:nvGrpSpPr>
          <p:cNvPr id="40" name="Graphic 5">
            <a:extLst>
              <a:ext uri="{FF2B5EF4-FFF2-40B4-BE49-F238E27FC236}">
                <a16:creationId xmlns:a16="http://schemas.microsoft.com/office/drawing/2014/main" id="{BA318A59-8DC0-49FD-A962-DA6B89032402}"/>
              </a:ext>
            </a:extLst>
          </p:cNvPr>
          <p:cNvGrpSpPr/>
          <p:nvPr/>
        </p:nvGrpSpPr>
        <p:grpSpPr>
          <a:xfrm>
            <a:off x="352108" y="1840282"/>
            <a:ext cx="390502" cy="390502"/>
            <a:chOff x="2133600" y="133350"/>
            <a:chExt cx="4876800" cy="4876800"/>
          </a:xfrm>
          <a:solidFill>
            <a:schemeClr val="accent2"/>
          </a:solidFill>
        </p:grpSpPr>
        <p:sp>
          <p:nvSpPr>
            <p:cNvPr id="41" name="Freeform: Shape 40">
              <a:extLst>
                <a:ext uri="{FF2B5EF4-FFF2-40B4-BE49-F238E27FC236}">
                  <a16:creationId xmlns:a16="http://schemas.microsoft.com/office/drawing/2014/main" id="{3AFC296F-14B6-4157-B91B-8575C8BDD3AC}"/>
                </a:ext>
              </a:extLst>
            </p:cNvPr>
            <p:cNvSpPr/>
            <p:nvPr/>
          </p:nvSpPr>
          <p:spPr>
            <a:xfrm>
              <a:off x="2406357" y="133350"/>
              <a:ext cx="4600575" cy="4876800"/>
            </a:xfrm>
            <a:custGeom>
              <a:avLst/>
              <a:gdLst>
                <a:gd name="connsiteX0" fmla="*/ 4477189 w 4600575"/>
                <a:gd name="connsiteY0" fmla="*/ 4146480 h 4876800"/>
                <a:gd name="connsiteX1" fmla="*/ 2564902 w 4600575"/>
                <a:gd name="connsiteY1" fmla="*/ 2234184 h 4876800"/>
                <a:gd name="connsiteX2" fmla="*/ 330718 w 4600575"/>
                <a:gd name="connsiteY2" fmla="*/ 0 h 4876800"/>
                <a:gd name="connsiteX3" fmla="*/ 156116 w 4600575"/>
                <a:gd name="connsiteY3" fmla="*/ 0 h 4876800"/>
                <a:gd name="connsiteX4" fmla="*/ 120463 w 4600575"/>
                <a:gd name="connsiteY4" fmla="*/ 90592 h 4876800"/>
                <a:gd name="connsiteX5" fmla="*/ 4211 w 4600575"/>
                <a:gd name="connsiteY5" fmla="*/ 797814 h 4876800"/>
                <a:gd name="connsiteX6" fmla="*/ 284170 w 4600575"/>
                <a:gd name="connsiteY6" fmla="*/ 1435818 h 4876800"/>
                <a:gd name="connsiteX7" fmla="*/ 2028292 w 4600575"/>
                <a:gd name="connsiteY7" fmla="*/ 3179940 h 4876800"/>
                <a:gd name="connsiteX8" fmla="*/ 2258340 w 4600575"/>
                <a:gd name="connsiteY8" fmla="*/ 2949893 h 4876800"/>
                <a:gd name="connsiteX9" fmla="*/ 3870780 w 4600575"/>
                <a:gd name="connsiteY9" fmla="*/ 4752909 h 4876800"/>
                <a:gd name="connsiteX10" fmla="*/ 4477189 w 4600575"/>
                <a:gd name="connsiteY10" fmla="*/ 4752909 h 4876800"/>
                <a:gd name="connsiteX11" fmla="*/ 4477189 w 4600575"/>
                <a:gd name="connsiteY11" fmla="*/ 414648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0575" h="4876800">
                  <a:moveTo>
                    <a:pt x="4477189" y="4146480"/>
                  </a:moveTo>
                  <a:lnTo>
                    <a:pt x="2564902" y="2234184"/>
                  </a:lnTo>
                  <a:lnTo>
                    <a:pt x="330718" y="0"/>
                  </a:lnTo>
                  <a:lnTo>
                    <a:pt x="156116" y="0"/>
                  </a:lnTo>
                  <a:lnTo>
                    <a:pt x="120463" y="90592"/>
                  </a:lnTo>
                  <a:cubicBezTo>
                    <a:pt x="26366" y="329708"/>
                    <a:pt x="-13839" y="574272"/>
                    <a:pt x="4211" y="797814"/>
                  </a:cubicBezTo>
                  <a:cubicBezTo>
                    <a:pt x="24785" y="1052627"/>
                    <a:pt x="121587" y="1273235"/>
                    <a:pt x="284170" y="1435818"/>
                  </a:cubicBezTo>
                  <a:lnTo>
                    <a:pt x="2028292" y="3179940"/>
                  </a:lnTo>
                  <a:lnTo>
                    <a:pt x="2258340" y="2949893"/>
                  </a:lnTo>
                  <a:lnTo>
                    <a:pt x="3870780" y="4752909"/>
                  </a:lnTo>
                  <a:cubicBezTo>
                    <a:pt x="4031181" y="4913310"/>
                    <a:pt x="4307263" y="4922835"/>
                    <a:pt x="4477189" y="4752909"/>
                  </a:cubicBezTo>
                  <a:cubicBezTo>
                    <a:pt x="4644391" y="4585707"/>
                    <a:pt x="4644391" y="4313673"/>
                    <a:pt x="4477189" y="414648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2" name="Freeform: Shape 41">
              <a:extLst>
                <a:ext uri="{FF2B5EF4-FFF2-40B4-BE49-F238E27FC236}">
                  <a16:creationId xmlns:a16="http://schemas.microsoft.com/office/drawing/2014/main" id="{994F1DB8-2C3B-460C-8E2A-393D32D17434}"/>
                </a:ext>
              </a:extLst>
            </p:cNvPr>
            <p:cNvSpPr/>
            <p:nvPr/>
          </p:nvSpPr>
          <p:spPr>
            <a:xfrm>
              <a:off x="2135057" y="2909335"/>
              <a:ext cx="2095500" cy="2095500"/>
            </a:xfrm>
            <a:custGeom>
              <a:avLst/>
              <a:gdLst>
                <a:gd name="connsiteX0" fmla="*/ 1491377 w 2095500"/>
                <a:gd name="connsiteY0" fmla="*/ 0 h 2095500"/>
                <a:gd name="connsiteX1" fmla="*/ 125387 w 2095500"/>
                <a:gd name="connsiteY1" fmla="*/ 1365990 h 2095500"/>
                <a:gd name="connsiteX2" fmla="*/ 125387 w 2095500"/>
                <a:gd name="connsiteY2" fmla="*/ 1972399 h 2095500"/>
                <a:gd name="connsiteX3" fmla="*/ 731796 w 2095500"/>
                <a:gd name="connsiteY3" fmla="*/ 1972399 h 2095500"/>
                <a:gd name="connsiteX4" fmla="*/ 2097796 w 2095500"/>
                <a:gd name="connsiteY4" fmla="*/ 606400 h 2095500"/>
                <a:gd name="connsiteX5" fmla="*/ 1491377 w 2095500"/>
                <a:gd name="connsiteY5" fmla="*/ 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0" h="2095500">
                  <a:moveTo>
                    <a:pt x="1491377" y="0"/>
                  </a:moveTo>
                  <a:lnTo>
                    <a:pt x="125387" y="1365990"/>
                  </a:lnTo>
                  <a:cubicBezTo>
                    <a:pt x="-41796" y="1533173"/>
                    <a:pt x="-41796" y="1805216"/>
                    <a:pt x="125387" y="1972399"/>
                  </a:cubicBezTo>
                  <a:cubicBezTo>
                    <a:pt x="284207" y="2131219"/>
                    <a:pt x="558956" y="2145240"/>
                    <a:pt x="731796" y="1972399"/>
                  </a:cubicBezTo>
                  <a:lnTo>
                    <a:pt x="2097796" y="606400"/>
                  </a:lnTo>
                  <a:lnTo>
                    <a:pt x="1491377"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3" name="Freeform: Shape 42">
              <a:extLst>
                <a:ext uri="{FF2B5EF4-FFF2-40B4-BE49-F238E27FC236}">
                  <a16:creationId xmlns:a16="http://schemas.microsoft.com/office/drawing/2014/main" id="{8E6F75E5-BD9D-437E-986C-D613EBF721D9}"/>
                </a:ext>
              </a:extLst>
            </p:cNvPr>
            <p:cNvSpPr/>
            <p:nvPr/>
          </p:nvSpPr>
          <p:spPr>
            <a:xfrm>
              <a:off x="4746822" y="136789"/>
              <a:ext cx="2257425" cy="2257425"/>
            </a:xfrm>
            <a:custGeom>
              <a:avLst/>
              <a:gdLst>
                <a:gd name="connsiteX0" fmla="*/ 2056438 w 2257425"/>
                <a:gd name="connsiteY0" fmla="*/ 808558 h 2257425"/>
                <a:gd name="connsiteX1" fmla="*/ 1281570 w 2257425"/>
                <a:gd name="connsiteY1" fmla="*/ 1583417 h 2257425"/>
                <a:gd name="connsiteX2" fmla="*/ 1079421 w 2257425"/>
                <a:gd name="connsiteY2" fmla="*/ 1381277 h 2257425"/>
                <a:gd name="connsiteX3" fmla="*/ 1854289 w 2257425"/>
                <a:gd name="connsiteY3" fmla="*/ 606409 h 2257425"/>
                <a:gd name="connsiteX4" fmla="*/ 1652150 w 2257425"/>
                <a:gd name="connsiteY4" fmla="*/ 404270 h 2257425"/>
                <a:gd name="connsiteX5" fmla="*/ 877291 w 2257425"/>
                <a:gd name="connsiteY5" fmla="*/ 1179128 h 2257425"/>
                <a:gd name="connsiteX6" fmla="*/ 675151 w 2257425"/>
                <a:gd name="connsiteY6" fmla="*/ 976989 h 2257425"/>
                <a:gd name="connsiteX7" fmla="*/ 1450019 w 2257425"/>
                <a:gd name="connsiteY7" fmla="*/ 202130 h 2257425"/>
                <a:gd name="connsiteX8" fmla="*/ 1247889 w 2257425"/>
                <a:gd name="connsiteY8" fmla="*/ 0 h 2257425"/>
                <a:gd name="connsiteX9" fmla="*/ 237192 w 2257425"/>
                <a:gd name="connsiteY9" fmla="*/ 1010698 h 2257425"/>
                <a:gd name="connsiteX10" fmla="*/ 29280 w 2257425"/>
                <a:gd name="connsiteY10" fmla="*/ 1472994 h 2257425"/>
                <a:gd name="connsiteX11" fmla="*/ 0 w 2257425"/>
                <a:gd name="connsiteY11" fmla="*/ 1602038 h 2257425"/>
                <a:gd name="connsiteX12" fmla="*/ 656549 w 2257425"/>
                <a:gd name="connsiteY12" fmla="*/ 2258587 h 2257425"/>
                <a:gd name="connsiteX13" fmla="*/ 785593 w 2257425"/>
                <a:gd name="connsiteY13" fmla="*/ 2229298 h 2257425"/>
                <a:gd name="connsiteX14" fmla="*/ 1247889 w 2257425"/>
                <a:gd name="connsiteY14" fmla="*/ 2021396 h 2257425"/>
                <a:gd name="connsiteX15" fmla="*/ 2258587 w 2257425"/>
                <a:gd name="connsiteY15" fmla="*/ 1010707 h 2257425"/>
                <a:gd name="connsiteX16" fmla="*/ 2056438 w 2257425"/>
                <a:gd name="connsiteY16" fmla="*/ 80855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7425" h="2257425">
                  <a:moveTo>
                    <a:pt x="2056438" y="808558"/>
                  </a:moveTo>
                  <a:lnTo>
                    <a:pt x="1281570" y="1583417"/>
                  </a:lnTo>
                  <a:lnTo>
                    <a:pt x="1079421" y="1381277"/>
                  </a:lnTo>
                  <a:lnTo>
                    <a:pt x="1854289" y="606409"/>
                  </a:lnTo>
                  <a:lnTo>
                    <a:pt x="1652150" y="404270"/>
                  </a:lnTo>
                  <a:lnTo>
                    <a:pt x="877291" y="1179128"/>
                  </a:lnTo>
                  <a:lnTo>
                    <a:pt x="675151" y="976989"/>
                  </a:lnTo>
                  <a:lnTo>
                    <a:pt x="1450019" y="202130"/>
                  </a:lnTo>
                  <a:lnTo>
                    <a:pt x="1247889" y="0"/>
                  </a:lnTo>
                  <a:lnTo>
                    <a:pt x="237192" y="1010698"/>
                  </a:lnTo>
                  <a:cubicBezTo>
                    <a:pt x="113547" y="1134342"/>
                    <a:pt x="39719" y="1298515"/>
                    <a:pt x="29280" y="1472994"/>
                  </a:cubicBezTo>
                  <a:cubicBezTo>
                    <a:pt x="26641" y="1517199"/>
                    <a:pt x="16621" y="1560681"/>
                    <a:pt x="0" y="1602038"/>
                  </a:cubicBezTo>
                  <a:lnTo>
                    <a:pt x="656549" y="2258587"/>
                  </a:lnTo>
                  <a:cubicBezTo>
                    <a:pt x="697906" y="2241947"/>
                    <a:pt x="741398" y="2231936"/>
                    <a:pt x="785593" y="2229298"/>
                  </a:cubicBezTo>
                  <a:cubicBezTo>
                    <a:pt x="960072" y="2218887"/>
                    <a:pt x="1124245" y="2145040"/>
                    <a:pt x="1247889" y="2021396"/>
                  </a:cubicBezTo>
                  <a:lnTo>
                    <a:pt x="2258587" y="1010707"/>
                  </a:lnTo>
                  <a:lnTo>
                    <a:pt x="2056438" y="808558"/>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grpSp>
        <p:nvGrpSpPr>
          <p:cNvPr id="30" name="Graphic 28">
            <a:extLst>
              <a:ext uri="{FF2B5EF4-FFF2-40B4-BE49-F238E27FC236}">
                <a16:creationId xmlns:a16="http://schemas.microsoft.com/office/drawing/2014/main" id="{6931A64B-B7C0-4DC8-A89E-7AB2D2A8CEE3}"/>
              </a:ext>
            </a:extLst>
          </p:cNvPr>
          <p:cNvGrpSpPr/>
          <p:nvPr/>
        </p:nvGrpSpPr>
        <p:grpSpPr>
          <a:xfrm>
            <a:off x="342900" y="2714824"/>
            <a:ext cx="471928" cy="471928"/>
            <a:chOff x="2286000" y="285750"/>
            <a:chExt cx="4572000" cy="4572000"/>
          </a:xfrm>
          <a:solidFill>
            <a:schemeClr val="accent2"/>
          </a:solidFill>
        </p:grpSpPr>
        <p:sp>
          <p:nvSpPr>
            <p:cNvPr id="31" name="Freeform: Shape 30">
              <a:extLst>
                <a:ext uri="{FF2B5EF4-FFF2-40B4-BE49-F238E27FC236}">
                  <a16:creationId xmlns:a16="http://schemas.microsoft.com/office/drawing/2014/main" id="{5226AF05-5555-447B-8920-42F7A6F1E042}"/>
                </a:ext>
              </a:extLst>
            </p:cNvPr>
            <p:cNvSpPr/>
            <p:nvPr/>
          </p:nvSpPr>
          <p:spPr>
            <a:xfrm>
              <a:off x="2286000" y="395364"/>
              <a:ext cx="4572000" cy="4343400"/>
            </a:xfrm>
            <a:custGeom>
              <a:avLst/>
              <a:gdLst>
                <a:gd name="connsiteX0" fmla="*/ 4566533 w 4572000"/>
                <a:gd name="connsiteY0" fmla="*/ 2439095 h 4343400"/>
                <a:gd name="connsiteX1" fmla="*/ 4114800 w 4572000"/>
                <a:gd name="connsiteY1" fmla="*/ 1987362 h 4343400"/>
                <a:gd name="connsiteX2" fmla="*/ 4114800 w 4572000"/>
                <a:gd name="connsiteY2" fmla="*/ 1848831 h 4343400"/>
                <a:gd name="connsiteX3" fmla="*/ 3467100 w 4572000"/>
                <a:gd name="connsiteY3" fmla="*/ 1155411 h 4343400"/>
                <a:gd name="connsiteX4" fmla="*/ 2819400 w 4572000"/>
                <a:gd name="connsiteY4" fmla="*/ 1828104 h 4343400"/>
                <a:gd name="connsiteX5" fmla="*/ 2823820 w 4572000"/>
                <a:gd name="connsiteY5" fmla="*/ 1828104 h 4343400"/>
                <a:gd name="connsiteX6" fmla="*/ 2819400 w 4572000"/>
                <a:gd name="connsiteY6" fmla="*/ 1828866 h 4343400"/>
                <a:gd name="connsiteX7" fmla="*/ 2819400 w 4572000"/>
                <a:gd name="connsiteY7" fmla="*/ 3330540 h 4343400"/>
                <a:gd name="connsiteX8" fmla="*/ 2019300 w 4572000"/>
                <a:gd name="connsiteY8" fmla="*/ 4200439 h 4343400"/>
                <a:gd name="connsiteX9" fmla="*/ 1219200 w 4572000"/>
                <a:gd name="connsiteY9" fmla="*/ 3330540 h 4343400"/>
                <a:gd name="connsiteX10" fmla="*/ 1219200 w 4572000"/>
                <a:gd name="connsiteY10" fmla="*/ 3200466 h 4343400"/>
                <a:gd name="connsiteX11" fmla="*/ 1447800 w 4572000"/>
                <a:gd name="connsiteY11" fmla="*/ 2895666 h 4343400"/>
                <a:gd name="connsiteX12" fmla="*/ 1447800 w 4572000"/>
                <a:gd name="connsiteY12" fmla="*/ 2704023 h 4343400"/>
                <a:gd name="connsiteX13" fmla="*/ 2286000 w 4572000"/>
                <a:gd name="connsiteY13" fmla="*/ 1682943 h 4343400"/>
                <a:gd name="connsiteX14" fmla="*/ 2286000 w 4572000"/>
                <a:gd name="connsiteY14" fmla="*/ 1524066 h 4343400"/>
                <a:gd name="connsiteX15" fmla="*/ 2133600 w 4572000"/>
                <a:gd name="connsiteY15" fmla="*/ 1524066 h 4343400"/>
                <a:gd name="connsiteX16" fmla="*/ 2130400 w 4572000"/>
                <a:gd name="connsiteY16" fmla="*/ 532323 h 4343400"/>
                <a:gd name="connsiteX17" fmla="*/ 1816913 w 4572000"/>
                <a:gd name="connsiteY17" fmla="*/ 159324 h 4343400"/>
                <a:gd name="connsiteX18" fmla="*/ 1530191 w 4572000"/>
                <a:gd name="connsiteY18" fmla="*/ 13735 h 4343400"/>
                <a:gd name="connsiteX19" fmla="*/ 1384602 w 4572000"/>
                <a:gd name="connsiteY19" fmla="*/ 300456 h 4343400"/>
                <a:gd name="connsiteX20" fmla="*/ 1671323 w 4572000"/>
                <a:gd name="connsiteY20" fmla="*/ 446046 h 4343400"/>
                <a:gd name="connsiteX21" fmla="*/ 1811731 w 4572000"/>
                <a:gd name="connsiteY21" fmla="*/ 314696 h 4343400"/>
                <a:gd name="connsiteX22" fmla="*/ 1977771 w 4572000"/>
                <a:gd name="connsiteY22" fmla="*/ 532780 h 4343400"/>
                <a:gd name="connsiteX23" fmla="*/ 1981200 w 4572000"/>
                <a:gd name="connsiteY23" fmla="*/ 1524066 h 4343400"/>
                <a:gd name="connsiteX24" fmla="*/ 1828800 w 4572000"/>
                <a:gd name="connsiteY24" fmla="*/ 1524066 h 4343400"/>
                <a:gd name="connsiteX25" fmla="*/ 1828800 w 4572000"/>
                <a:gd name="connsiteY25" fmla="*/ 1685153 h 4343400"/>
                <a:gd name="connsiteX26" fmla="*/ 1390193 w 4572000"/>
                <a:gd name="connsiteY26" fmla="*/ 2253681 h 4343400"/>
                <a:gd name="connsiteX27" fmla="*/ 971093 w 4572000"/>
                <a:gd name="connsiteY27" fmla="*/ 2253681 h 4343400"/>
                <a:gd name="connsiteX28" fmla="*/ 533400 w 4572000"/>
                <a:gd name="connsiteY28" fmla="*/ 1685153 h 4343400"/>
                <a:gd name="connsiteX29" fmla="*/ 533400 w 4572000"/>
                <a:gd name="connsiteY29" fmla="*/ 1524066 h 4343400"/>
                <a:gd name="connsiteX30" fmla="*/ 304800 w 4572000"/>
                <a:gd name="connsiteY30" fmla="*/ 1524066 h 4343400"/>
                <a:gd name="connsiteX31" fmla="*/ 304800 w 4572000"/>
                <a:gd name="connsiteY31" fmla="*/ 533466 h 4343400"/>
                <a:gd name="connsiteX32" fmla="*/ 473964 w 4572000"/>
                <a:gd name="connsiteY32" fmla="*/ 313705 h 4343400"/>
                <a:gd name="connsiteX33" fmla="*/ 771706 w 4572000"/>
                <a:gd name="connsiteY33" fmla="*/ 443493 h 4343400"/>
                <a:gd name="connsiteX34" fmla="*/ 901494 w 4572000"/>
                <a:gd name="connsiteY34" fmla="*/ 145751 h 4343400"/>
                <a:gd name="connsiteX35" fmla="*/ 603752 w 4572000"/>
                <a:gd name="connsiteY35" fmla="*/ 15963 h 4343400"/>
                <a:gd name="connsiteX36" fmla="*/ 469240 w 4572000"/>
                <a:gd name="connsiteY36" fmla="*/ 158943 h 4343400"/>
                <a:gd name="connsiteX37" fmla="*/ 152400 w 4572000"/>
                <a:gd name="connsiteY37" fmla="*/ 533466 h 4343400"/>
                <a:gd name="connsiteX38" fmla="*/ 152400 w 4572000"/>
                <a:gd name="connsiteY38" fmla="*/ 1524066 h 4343400"/>
                <a:gd name="connsiteX39" fmla="*/ 0 w 4572000"/>
                <a:gd name="connsiteY39" fmla="*/ 1524066 h 4343400"/>
                <a:gd name="connsiteX40" fmla="*/ 0 w 4572000"/>
                <a:gd name="connsiteY40" fmla="*/ 1682562 h 4343400"/>
                <a:gd name="connsiteX41" fmla="*/ 838200 w 4572000"/>
                <a:gd name="connsiteY41" fmla="*/ 2704023 h 4343400"/>
                <a:gd name="connsiteX42" fmla="*/ 838200 w 4572000"/>
                <a:gd name="connsiteY42" fmla="*/ 2895666 h 4343400"/>
                <a:gd name="connsiteX43" fmla="*/ 1066800 w 4572000"/>
                <a:gd name="connsiteY43" fmla="*/ 3200466 h 4343400"/>
                <a:gd name="connsiteX44" fmla="*/ 1066800 w 4572000"/>
                <a:gd name="connsiteY44" fmla="*/ 3330540 h 4343400"/>
                <a:gd name="connsiteX45" fmla="*/ 2019300 w 4572000"/>
                <a:gd name="connsiteY45" fmla="*/ 4352839 h 4343400"/>
                <a:gd name="connsiteX46" fmla="*/ 2971800 w 4572000"/>
                <a:gd name="connsiteY46" fmla="*/ 3330540 h 4343400"/>
                <a:gd name="connsiteX47" fmla="*/ 2971800 w 4572000"/>
                <a:gd name="connsiteY47" fmla="*/ 1832524 h 4343400"/>
                <a:gd name="connsiteX48" fmla="*/ 3467100 w 4572000"/>
                <a:gd name="connsiteY48" fmla="*/ 1308039 h 4343400"/>
                <a:gd name="connsiteX49" fmla="*/ 3962400 w 4572000"/>
                <a:gd name="connsiteY49" fmla="*/ 1849059 h 4343400"/>
                <a:gd name="connsiteX50" fmla="*/ 3962400 w 4572000"/>
                <a:gd name="connsiteY50" fmla="*/ 1987362 h 4343400"/>
                <a:gd name="connsiteX51" fmla="*/ 3510668 w 4572000"/>
                <a:gd name="connsiteY51" fmla="*/ 2591495 h 4343400"/>
                <a:gd name="connsiteX52" fmla="*/ 4114800 w 4572000"/>
                <a:gd name="connsiteY52" fmla="*/ 3043228 h 4343400"/>
                <a:gd name="connsiteX53" fmla="*/ 4566533 w 4572000"/>
                <a:gd name="connsiteY53" fmla="*/ 2439095 h 4343400"/>
                <a:gd name="connsiteX54" fmla="*/ 1600200 w 4572000"/>
                <a:gd name="connsiteY54" fmla="*/ 304866 h 4343400"/>
                <a:gd name="connsiteX55" fmla="*/ 1524000 w 4572000"/>
                <a:gd name="connsiteY55" fmla="*/ 228666 h 4343400"/>
                <a:gd name="connsiteX56" fmla="*/ 1600200 w 4572000"/>
                <a:gd name="connsiteY56" fmla="*/ 152466 h 4343400"/>
                <a:gd name="connsiteX57" fmla="*/ 1676400 w 4572000"/>
                <a:gd name="connsiteY57" fmla="*/ 228666 h 4343400"/>
                <a:gd name="connsiteX58" fmla="*/ 1600200 w 4572000"/>
                <a:gd name="connsiteY58" fmla="*/ 304866 h 4343400"/>
                <a:gd name="connsiteX59" fmla="*/ 685800 w 4572000"/>
                <a:gd name="connsiteY59" fmla="*/ 152466 h 4343400"/>
                <a:gd name="connsiteX60" fmla="*/ 762000 w 4572000"/>
                <a:gd name="connsiteY60" fmla="*/ 228666 h 4343400"/>
                <a:gd name="connsiteX61" fmla="*/ 685800 w 4572000"/>
                <a:gd name="connsiteY61" fmla="*/ 304866 h 4343400"/>
                <a:gd name="connsiteX62" fmla="*/ 609600 w 4572000"/>
                <a:gd name="connsiteY62" fmla="*/ 228666 h 4343400"/>
                <a:gd name="connsiteX63" fmla="*/ 685800 w 4572000"/>
                <a:gd name="connsiteY63" fmla="*/ 152466 h 4343400"/>
                <a:gd name="connsiteX64" fmla="*/ 152400 w 4572000"/>
                <a:gd name="connsiteY64" fmla="*/ 1682562 h 4343400"/>
                <a:gd name="connsiteX65" fmla="*/ 152400 w 4572000"/>
                <a:gd name="connsiteY65" fmla="*/ 1676466 h 4343400"/>
                <a:gd name="connsiteX66" fmla="*/ 381000 w 4572000"/>
                <a:gd name="connsiteY66" fmla="*/ 1676466 h 4343400"/>
                <a:gd name="connsiteX67" fmla="*/ 381000 w 4572000"/>
                <a:gd name="connsiteY67" fmla="*/ 1685153 h 4343400"/>
                <a:gd name="connsiteX68" fmla="*/ 924916 w 4572000"/>
                <a:gd name="connsiteY68" fmla="*/ 2398614 h 4343400"/>
                <a:gd name="connsiteX69" fmla="*/ 1436827 w 4572000"/>
                <a:gd name="connsiteY69" fmla="*/ 2398614 h 4343400"/>
                <a:gd name="connsiteX70" fmla="*/ 1981200 w 4572000"/>
                <a:gd name="connsiteY70" fmla="*/ 1685153 h 4343400"/>
                <a:gd name="connsiteX71" fmla="*/ 1981200 w 4572000"/>
                <a:gd name="connsiteY71" fmla="*/ 1676466 h 4343400"/>
                <a:gd name="connsiteX72" fmla="*/ 2133600 w 4572000"/>
                <a:gd name="connsiteY72" fmla="*/ 1676466 h 4343400"/>
                <a:gd name="connsiteX73" fmla="*/ 2133600 w 4572000"/>
                <a:gd name="connsiteY73" fmla="*/ 1682562 h 4343400"/>
                <a:gd name="connsiteX74" fmla="*/ 1356360 w 4572000"/>
                <a:gd name="connsiteY74" fmla="*/ 2569683 h 4343400"/>
                <a:gd name="connsiteX75" fmla="*/ 1034872 w 4572000"/>
                <a:gd name="connsiteY75" fmla="*/ 2585456 h 4343400"/>
                <a:gd name="connsiteX76" fmla="*/ 929640 w 4572000"/>
                <a:gd name="connsiteY76" fmla="*/ 2569530 h 4343400"/>
                <a:gd name="connsiteX77" fmla="*/ 152400 w 4572000"/>
                <a:gd name="connsiteY77" fmla="*/ 1682562 h 4343400"/>
                <a:gd name="connsiteX78" fmla="*/ 1066800 w 4572000"/>
                <a:gd name="connsiteY78" fmla="*/ 3048066 h 4343400"/>
                <a:gd name="connsiteX79" fmla="*/ 990600 w 4572000"/>
                <a:gd name="connsiteY79" fmla="*/ 2895666 h 4343400"/>
                <a:gd name="connsiteX80" fmla="*/ 990600 w 4572000"/>
                <a:gd name="connsiteY80" fmla="*/ 2733970 h 4343400"/>
                <a:gd name="connsiteX81" fmla="*/ 1009117 w 4572000"/>
                <a:gd name="connsiteY81" fmla="*/ 2735646 h 4343400"/>
                <a:gd name="connsiteX82" fmla="*/ 1031977 w 4572000"/>
                <a:gd name="connsiteY82" fmla="*/ 2737780 h 4343400"/>
                <a:gd name="connsiteX83" fmla="*/ 1141019 w 4572000"/>
                <a:gd name="connsiteY83" fmla="*/ 2743190 h 4343400"/>
                <a:gd name="connsiteX84" fmla="*/ 1144829 w 4572000"/>
                <a:gd name="connsiteY84" fmla="*/ 2743190 h 4343400"/>
                <a:gd name="connsiteX85" fmla="*/ 1253490 w 4572000"/>
                <a:gd name="connsiteY85" fmla="*/ 2737780 h 4343400"/>
                <a:gd name="connsiteX86" fmla="*/ 1277036 w 4572000"/>
                <a:gd name="connsiteY86" fmla="*/ 2735646 h 4343400"/>
                <a:gd name="connsiteX87" fmla="*/ 1295324 w 4572000"/>
                <a:gd name="connsiteY87" fmla="*/ 2733970 h 4343400"/>
                <a:gd name="connsiteX88" fmla="*/ 1295324 w 4572000"/>
                <a:gd name="connsiteY88" fmla="*/ 2895666 h 4343400"/>
                <a:gd name="connsiteX89" fmla="*/ 1219124 w 4572000"/>
                <a:gd name="connsiteY89" fmla="*/ 3048066 h 4343400"/>
                <a:gd name="connsiteX90" fmla="*/ 1066800 w 4572000"/>
                <a:gd name="connsiteY90" fmla="*/ 3048066 h 4343400"/>
                <a:gd name="connsiteX91" fmla="*/ 4038600 w 4572000"/>
                <a:gd name="connsiteY91" fmla="*/ 2895666 h 4343400"/>
                <a:gd name="connsiteX92" fmla="*/ 3657600 w 4572000"/>
                <a:gd name="connsiteY92" fmla="*/ 2514666 h 4343400"/>
                <a:gd name="connsiteX93" fmla="*/ 4038600 w 4572000"/>
                <a:gd name="connsiteY93" fmla="*/ 2133666 h 4343400"/>
                <a:gd name="connsiteX94" fmla="*/ 4419600 w 4572000"/>
                <a:gd name="connsiteY94" fmla="*/ 2514666 h 4343400"/>
                <a:gd name="connsiteX95" fmla="*/ 4038600 w 4572000"/>
                <a:gd name="connsiteY95" fmla="*/ 2895666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572000" h="4343400">
                  <a:moveTo>
                    <a:pt x="4566533" y="2439095"/>
                  </a:moveTo>
                  <a:cubicBezTo>
                    <a:pt x="4532748" y="2205028"/>
                    <a:pt x="4348868" y="2021147"/>
                    <a:pt x="4114800" y="1987362"/>
                  </a:cubicBezTo>
                  <a:lnTo>
                    <a:pt x="4114800" y="1848831"/>
                  </a:lnTo>
                  <a:cubicBezTo>
                    <a:pt x="4114800" y="1466611"/>
                    <a:pt x="3824250" y="1155411"/>
                    <a:pt x="3467100" y="1155411"/>
                  </a:cubicBezTo>
                  <a:cubicBezTo>
                    <a:pt x="3120238" y="1155411"/>
                    <a:pt x="2829840" y="1457163"/>
                    <a:pt x="2819400" y="1828104"/>
                  </a:cubicBezTo>
                  <a:lnTo>
                    <a:pt x="2823820" y="1828104"/>
                  </a:lnTo>
                  <a:lnTo>
                    <a:pt x="2819400" y="1828866"/>
                  </a:lnTo>
                  <a:lnTo>
                    <a:pt x="2819400" y="3330540"/>
                  </a:lnTo>
                  <a:cubicBezTo>
                    <a:pt x="2819400" y="3810600"/>
                    <a:pt x="2460498" y="4200439"/>
                    <a:pt x="2019300" y="4200439"/>
                  </a:cubicBezTo>
                  <a:cubicBezTo>
                    <a:pt x="1578102" y="4200439"/>
                    <a:pt x="1219200" y="3810066"/>
                    <a:pt x="1219200" y="3330540"/>
                  </a:cubicBezTo>
                  <a:lnTo>
                    <a:pt x="1219200" y="3200466"/>
                  </a:lnTo>
                  <a:cubicBezTo>
                    <a:pt x="1329690" y="3200466"/>
                    <a:pt x="1447800" y="3120380"/>
                    <a:pt x="1447800" y="2895666"/>
                  </a:cubicBezTo>
                  <a:lnTo>
                    <a:pt x="1447800" y="2704023"/>
                  </a:lnTo>
                  <a:cubicBezTo>
                    <a:pt x="1936852" y="2578979"/>
                    <a:pt x="2286000" y="2159041"/>
                    <a:pt x="2286000" y="1682943"/>
                  </a:cubicBezTo>
                  <a:lnTo>
                    <a:pt x="2286000" y="1524066"/>
                  </a:lnTo>
                  <a:lnTo>
                    <a:pt x="2133600" y="1524066"/>
                  </a:lnTo>
                  <a:lnTo>
                    <a:pt x="2130400" y="532323"/>
                  </a:lnTo>
                  <a:cubicBezTo>
                    <a:pt x="2129295" y="348748"/>
                    <a:pt x="1997564" y="192004"/>
                    <a:pt x="1816913" y="159324"/>
                  </a:cubicBezTo>
                  <a:cubicBezTo>
                    <a:pt x="1777946" y="39947"/>
                    <a:pt x="1649578" y="-25242"/>
                    <a:pt x="1530191" y="13735"/>
                  </a:cubicBezTo>
                  <a:cubicBezTo>
                    <a:pt x="1410815" y="52701"/>
                    <a:pt x="1345625" y="181070"/>
                    <a:pt x="1384602" y="300456"/>
                  </a:cubicBezTo>
                  <a:cubicBezTo>
                    <a:pt x="1423568" y="419833"/>
                    <a:pt x="1551937" y="485022"/>
                    <a:pt x="1671323" y="446046"/>
                  </a:cubicBezTo>
                  <a:cubicBezTo>
                    <a:pt x="1735245" y="425176"/>
                    <a:pt x="1786652" y="377085"/>
                    <a:pt x="1811731" y="314696"/>
                  </a:cubicBezTo>
                  <a:cubicBezTo>
                    <a:pt x="1909353" y="342471"/>
                    <a:pt x="1976981" y="431282"/>
                    <a:pt x="1977771" y="532780"/>
                  </a:cubicBezTo>
                  <a:lnTo>
                    <a:pt x="1981200" y="1524066"/>
                  </a:lnTo>
                  <a:lnTo>
                    <a:pt x="1828800" y="1524066"/>
                  </a:lnTo>
                  <a:lnTo>
                    <a:pt x="1828800" y="1685153"/>
                  </a:lnTo>
                  <a:cubicBezTo>
                    <a:pt x="1822723" y="1950205"/>
                    <a:pt x="1645025" y="2180539"/>
                    <a:pt x="1390193" y="2253681"/>
                  </a:cubicBezTo>
                  <a:cubicBezTo>
                    <a:pt x="1253842" y="2296944"/>
                    <a:pt x="1107443" y="2296944"/>
                    <a:pt x="971093" y="2253681"/>
                  </a:cubicBezTo>
                  <a:cubicBezTo>
                    <a:pt x="716556" y="2180291"/>
                    <a:pt x="539258" y="1949996"/>
                    <a:pt x="533400" y="1685153"/>
                  </a:cubicBezTo>
                  <a:lnTo>
                    <a:pt x="533400" y="1524066"/>
                  </a:lnTo>
                  <a:lnTo>
                    <a:pt x="304800" y="1524066"/>
                  </a:lnTo>
                  <a:lnTo>
                    <a:pt x="304800" y="533466"/>
                  </a:lnTo>
                  <a:cubicBezTo>
                    <a:pt x="305238" y="430472"/>
                    <a:pt x="374504" y="340480"/>
                    <a:pt x="473964" y="313705"/>
                  </a:cubicBezTo>
                  <a:cubicBezTo>
                    <a:pt x="520341" y="431768"/>
                    <a:pt x="653644" y="489870"/>
                    <a:pt x="771706" y="443493"/>
                  </a:cubicBezTo>
                  <a:cubicBezTo>
                    <a:pt x="889768" y="397116"/>
                    <a:pt x="947871" y="263804"/>
                    <a:pt x="901494" y="145751"/>
                  </a:cubicBezTo>
                  <a:cubicBezTo>
                    <a:pt x="855116" y="27698"/>
                    <a:pt x="721805" y="-30414"/>
                    <a:pt x="603752" y="15963"/>
                  </a:cubicBezTo>
                  <a:cubicBezTo>
                    <a:pt x="539782" y="41100"/>
                    <a:pt x="490423" y="93554"/>
                    <a:pt x="469240" y="158943"/>
                  </a:cubicBezTo>
                  <a:cubicBezTo>
                    <a:pt x="286617" y="190147"/>
                    <a:pt x="152905" y="348195"/>
                    <a:pt x="152400" y="533466"/>
                  </a:cubicBezTo>
                  <a:lnTo>
                    <a:pt x="152400" y="1524066"/>
                  </a:lnTo>
                  <a:lnTo>
                    <a:pt x="0" y="1524066"/>
                  </a:lnTo>
                  <a:lnTo>
                    <a:pt x="0" y="1682562"/>
                  </a:lnTo>
                  <a:cubicBezTo>
                    <a:pt x="0" y="2159193"/>
                    <a:pt x="349377" y="2579284"/>
                    <a:pt x="838200" y="2704023"/>
                  </a:cubicBezTo>
                  <a:lnTo>
                    <a:pt x="838200" y="2895666"/>
                  </a:lnTo>
                  <a:cubicBezTo>
                    <a:pt x="838200" y="3120380"/>
                    <a:pt x="956310" y="3200466"/>
                    <a:pt x="1066800" y="3200466"/>
                  </a:cubicBezTo>
                  <a:lnTo>
                    <a:pt x="1066800" y="3330540"/>
                  </a:lnTo>
                  <a:cubicBezTo>
                    <a:pt x="1066800" y="3894420"/>
                    <a:pt x="1494053" y="4352839"/>
                    <a:pt x="2019300" y="4352839"/>
                  </a:cubicBezTo>
                  <a:cubicBezTo>
                    <a:pt x="2544547" y="4352839"/>
                    <a:pt x="2971800" y="3893886"/>
                    <a:pt x="2971800" y="3330540"/>
                  </a:cubicBezTo>
                  <a:lnTo>
                    <a:pt x="2971800" y="1832524"/>
                  </a:lnTo>
                  <a:cubicBezTo>
                    <a:pt x="2979420" y="1543345"/>
                    <a:pt x="3201772" y="1308039"/>
                    <a:pt x="3467100" y="1308039"/>
                  </a:cubicBezTo>
                  <a:cubicBezTo>
                    <a:pt x="3740201" y="1308039"/>
                    <a:pt x="3962400" y="1550660"/>
                    <a:pt x="3962400" y="1849059"/>
                  </a:cubicBezTo>
                  <a:lnTo>
                    <a:pt x="3962400" y="1987362"/>
                  </a:lnTo>
                  <a:cubicBezTo>
                    <a:pt x="3670830" y="2029444"/>
                    <a:pt x="3468586" y="2299925"/>
                    <a:pt x="3510668" y="2591495"/>
                  </a:cubicBezTo>
                  <a:cubicBezTo>
                    <a:pt x="3552749" y="2883065"/>
                    <a:pt x="3823230" y="3085309"/>
                    <a:pt x="4114800" y="3043228"/>
                  </a:cubicBezTo>
                  <a:cubicBezTo>
                    <a:pt x="4406370" y="3001146"/>
                    <a:pt x="4608614" y="2730655"/>
                    <a:pt x="4566533" y="2439095"/>
                  </a:cubicBezTo>
                  <a:close/>
                  <a:moveTo>
                    <a:pt x="1600200" y="304866"/>
                  </a:moveTo>
                  <a:cubicBezTo>
                    <a:pt x="1558119" y="304866"/>
                    <a:pt x="1524000" y="270748"/>
                    <a:pt x="1524000" y="228666"/>
                  </a:cubicBezTo>
                  <a:cubicBezTo>
                    <a:pt x="1524000" y="186585"/>
                    <a:pt x="1558119" y="152466"/>
                    <a:pt x="1600200" y="152466"/>
                  </a:cubicBezTo>
                  <a:cubicBezTo>
                    <a:pt x="1642282" y="152466"/>
                    <a:pt x="1676400" y="186585"/>
                    <a:pt x="1676400" y="228666"/>
                  </a:cubicBezTo>
                  <a:cubicBezTo>
                    <a:pt x="1676400" y="270748"/>
                    <a:pt x="1642282" y="304866"/>
                    <a:pt x="1600200" y="304866"/>
                  </a:cubicBezTo>
                  <a:close/>
                  <a:moveTo>
                    <a:pt x="685800" y="152466"/>
                  </a:moveTo>
                  <a:cubicBezTo>
                    <a:pt x="727881" y="152466"/>
                    <a:pt x="762000" y="186585"/>
                    <a:pt x="762000" y="228666"/>
                  </a:cubicBezTo>
                  <a:cubicBezTo>
                    <a:pt x="762000" y="270748"/>
                    <a:pt x="727881" y="304866"/>
                    <a:pt x="685800" y="304866"/>
                  </a:cubicBezTo>
                  <a:cubicBezTo>
                    <a:pt x="643719" y="304866"/>
                    <a:pt x="609600" y="270748"/>
                    <a:pt x="609600" y="228666"/>
                  </a:cubicBezTo>
                  <a:cubicBezTo>
                    <a:pt x="609600" y="186585"/>
                    <a:pt x="643719" y="152466"/>
                    <a:pt x="685800" y="152466"/>
                  </a:cubicBezTo>
                  <a:close/>
                  <a:moveTo>
                    <a:pt x="152400" y="1682562"/>
                  </a:moveTo>
                  <a:lnTo>
                    <a:pt x="152400" y="1676466"/>
                  </a:lnTo>
                  <a:lnTo>
                    <a:pt x="381000" y="1676466"/>
                  </a:lnTo>
                  <a:lnTo>
                    <a:pt x="381000" y="1685153"/>
                  </a:lnTo>
                  <a:cubicBezTo>
                    <a:pt x="386715" y="2016347"/>
                    <a:pt x="607057" y="2305383"/>
                    <a:pt x="924916" y="2398614"/>
                  </a:cubicBezTo>
                  <a:cubicBezTo>
                    <a:pt x="1091479" y="2451354"/>
                    <a:pt x="1270264" y="2451354"/>
                    <a:pt x="1436827" y="2398614"/>
                  </a:cubicBezTo>
                  <a:cubicBezTo>
                    <a:pt x="1754838" y="2305507"/>
                    <a:pt x="1975380" y="2016461"/>
                    <a:pt x="1981200" y="1685153"/>
                  </a:cubicBezTo>
                  <a:lnTo>
                    <a:pt x="1981200" y="1676466"/>
                  </a:lnTo>
                  <a:lnTo>
                    <a:pt x="2133600" y="1676466"/>
                  </a:lnTo>
                  <a:lnTo>
                    <a:pt x="2133600" y="1682562"/>
                  </a:lnTo>
                  <a:cubicBezTo>
                    <a:pt x="2133600" y="2106463"/>
                    <a:pt x="1806854" y="2479462"/>
                    <a:pt x="1356360" y="2569683"/>
                  </a:cubicBezTo>
                  <a:cubicBezTo>
                    <a:pt x="1250575" y="2590866"/>
                    <a:pt x="1142219" y="2596181"/>
                    <a:pt x="1034872" y="2585456"/>
                  </a:cubicBezTo>
                  <a:cubicBezTo>
                    <a:pt x="999535" y="2582027"/>
                    <a:pt x="964406" y="2576712"/>
                    <a:pt x="929640" y="2569530"/>
                  </a:cubicBezTo>
                  <a:cubicBezTo>
                    <a:pt x="479146" y="2479462"/>
                    <a:pt x="152400" y="2106463"/>
                    <a:pt x="152400" y="1682562"/>
                  </a:cubicBezTo>
                  <a:close/>
                  <a:moveTo>
                    <a:pt x="1066800" y="3048066"/>
                  </a:moveTo>
                  <a:cubicBezTo>
                    <a:pt x="998220" y="3048066"/>
                    <a:pt x="990600" y="2941386"/>
                    <a:pt x="990600" y="2895666"/>
                  </a:cubicBezTo>
                  <a:lnTo>
                    <a:pt x="990600" y="2733970"/>
                  </a:lnTo>
                  <a:cubicBezTo>
                    <a:pt x="996696" y="2734732"/>
                    <a:pt x="1002944" y="2735037"/>
                    <a:pt x="1009117" y="2735646"/>
                  </a:cubicBezTo>
                  <a:cubicBezTo>
                    <a:pt x="1016737" y="2736485"/>
                    <a:pt x="1024357" y="2737094"/>
                    <a:pt x="1031977" y="2737780"/>
                  </a:cubicBezTo>
                  <a:cubicBezTo>
                    <a:pt x="1068019" y="2740980"/>
                    <a:pt x="1104367" y="2743114"/>
                    <a:pt x="1141019" y="2743190"/>
                  </a:cubicBezTo>
                  <a:lnTo>
                    <a:pt x="1144829" y="2743190"/>
                  </a:lnTo>
                  <a:cubicBezTo>
                    <a:pt x="1181405" y="2743190"/>
                    <a:pt x="1217676" y="2740980"/>
                    <a:pt x="1253490" y="2737780"/>
                  </a:cubicBezTo>
                  <a:cubicBezTo>
                    <a:pt x="1261110" y="2737094"/>
                    <a:pt x="1269187" y="2736485"/>
                    <a:pt x="1277036" y="2735646"/>
                  </a:cubicBezTo>
                  <a:cubicBezTo>
                    <a:pt x="1283056" y="2734961"/>
                    <a:pt x="1289304" y="2734732"/>
                    <a:pt x="1295324" y="2733970"/>
                  </a:cubicBezTo>
                  <a:lnTo>
                    <a:pt x="1295324" y="2895666"/>
                  </a:lnTo>
                  <a:cubicBezTo>
                    <a:pt x="1295324" y="2941386"/>
                    <a:pt x="1287704" y="3048066"/>
                    <a:pt x="1219124" y="3048066"/>
                  </a:cubicBezTo>
                  <a:lnTo>
                    <a:pt x="1066800" y="3048066"/>
                  </a:lnTo>
                  <a:close/>
                  <a:moveTo>
                    <a:pt x="4038600" y="2895666"/>
                  </a:moveTo>
                  <a:cubicBezTo>
                    <a:pt x="3828183" y="2895666"/>
                    <a:pt x="3657600" y="2725083"/>
                    <a:pt x="3657600" y="2514666"/>
                  </a:cubicBezTo>
                  <a:cubicBezTo>
                    <a:pt x="3657600" y="2304250"/>
                    <a:pt x="3828183" y="2133666"/>
                    <a:pt x="4038600" y="2133666"/>
                  </a:cubicBezTo>
                  <a:cubicBezTo>
                    <a:pt x="4249017" y="2133666"/>
                    <a:pt x="4419600" y="2304250"/>
                    <a:pt x="4419600" y="2514666"/>
                  </a:cubicBezTo>
                  <a:cubicBezTo>
                    <a:pt x="4419353" y="2724988"/>
                    <a:pt x="4248912" y="2895419"/>
                    <a:pt x="4038600" y="289566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2" name="Freeform: Shape 31">
              <a:extLst>
                <a:ext uri="{FF2B5EF4-FFF2-40B4-BE49-F238E27FC236}">
                  <a16:creationId xmlns:a16="http://schemas.microsoft.com/office/drawing/2014/main" id="{A7A48131-1976-4FE1-9B39-0FED56323399}"/>
                </a:ext>
              </a:extLst>
            </p:cNvPr>
            <p:cNvSpPr/>
            <p:nvPr/>
          </p:nvSpPr>
          <p:spPr>
            <a:xfrm>
              <a:off x="6096000" y="268143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346" y="0"/>
                    <a:pt x="0" y="102346"/>
                    <a:pt x="0" y="228600"/>
                  </a:cubicBezTo>
                  <a:cubicBezTo>
                    <a:pt x="0" y="354854"/>
                    <a:pt x="102346" y="457200"/>
                    <a:pt x="228600" y="457200"/>
                  </a:cubicBezTo>
                  <a:cubicBezTo>
                    <a:pt x="354854" y="457200"/>
                    <a:pt x="457200" y="354854"/>
                    <a:pt x="457200" y="228600"/>
                  </a:cubicBezTo>
                  <a:cubicBezTo>
                    <a:pt x="457200" y="102346"/>
                    <a:pt x="354854" y="0"/>
                    <a:pt x="228600" y="0"/>
                  </a:cubicBezTo>
                  <a:close/>
                  <a:moveTo>
                    <a:pt x="228600" y="304800"/>
                  </a:moveTo>
                  <a:cubicBezTo>
                    <a:pt x="186519" y="304800"/>
                    <a:pt x="152400" y="270682"/>
                    <a:pt x="152400" y="228600"/>
                  </a:cubicBezTo>
                  <a:cubicBezTo>
                    <a:pt x="152400" y="186518"/>
                    <a:pt x="186519" y="152400"/>
                    <a:pt x="228600" y="152400"/>
                  </a:cubicBezTo>
                  <a:cubicBezTo>
                    <a:pt x="270681" y="152400"/>
                    <a:pt x="304800" y="186518"/>
                    <a:pt x="304800" y="228600"/>
                  </a:cubicBezTo>
                  <a:cubicBezTo>
                    <a:pt x="304800" y="270682"/>
                    <a:pt x="270681" y="304800"/>
                    <a:pt x="228600" y="30480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grpSp>
        <p:nvGrpSpPr>
          <p:cNvPr id="51" name="Graphic 49">
            <a:extLst>
              <a:ext uri="{FF2B5EF4-FFF2-40B4-BE49-F238E27FC236}">
                <a16:creationId xmlns:a16="http://schemas.microsoft.com/office/drawing/2014/main" id="{5B1471F6-1CD0-483C-A5F8-19AFAD311B06}"/>
              </a:ext>
            </a:extLst>
          </p:cNvPr>
          <p:cNvGrpSpPr/>
          <p:nvPr/>
        </p:nvGrpSpPr>
        <p:grpSpPr>
          <a:xfrm>
            <a:off x="353436" y="3593271"/>
            <a:ext cx="416804" cy="416804"/>
            <a:chOff x="2133600" y="133350"/>
            <a:chExt cx="4876800" cy="4876800"/>
          </a:xfrm>
          <a:solidFill>
            <a:schemeClr val="accent2"/>
          </a:solidFill>
        </p:grpSpPr>
        <p:sp>
          <p:nvSpPr>
            <p:cNvPr id="52" name="Freeform: Shape 51">
              <a:extLst>
                <a:ext uri="{FF2B5EF4-FFF2-40B4-BE49-F238E27FC236}">
                  <a16:creationId xmlns:a16="http://schemas.microsoft.com/office/drawing/2014/main" id="{9F57AA0E-5A10-4BF5-BA8B-B66721F1BD5E}"/>
                </a:ext>
              </a:extLst>
            </p:cNvPr>
            <p:cNvSpPr/>
            <p:nvPr/>
          </p:nvSpPr>
          <p:spPr>
            <a:xfrm>
              <a:off x="2865015" y="2327948"/>
              <a:ext cx="723900" cy="971550"/>
            </a:xfrm>
            <a:custGeom>
              <a:avLst/>
              <a:gdLst>
                <a:gd name="connsiteX0" fmla="*/ 650148 w 723900"/>
                <a:gd name="connsiteY0" fmla="*/ 0 h 971550"/>
                <a:gd name="connsiteX1" fmla="*/ 81267 w 723900"/>
                <a:gd name="connsiteY1" fmla="*/ 0 h 971550"/>
                <a:gd name="connsiteX2" fmla="*/ 0 w 723900"/>
                <a:gd name="connsiteY2" fmla="*/ 81267 h 971550"/>
                <a:gd name="connsiteX3" fmla="*/ 0 w 723900"/>
                <a:gd name="connsiteY3" fmla="*/ 893950 h 971550"/>
                <a:gd name="connsiteX4" fmla="*/ 81267 w 723900"/>
                <a:gd name="connsiteY4" fmla="*/ 975217 h 971550"/>
                <a:gd name="connsiteX5" fmla="*/ 650148 w 723900"/>
                <a:gd name="connsiteY5" fmla="*/ 975217 h 971550"/>
                <a:gd name="connsiteX6" fmla="*/ 731415 w 723900"/>
                <a:gd name="connsiteY6" fmla="*/ 893950 h 971550"/>
                <a:gd name="connsiteX7" fmla="*/ 731415 w 723900"/>
                <a:gd name="connsiteY7" fmla="*/ 81267 h 971550"/>
                <a:gd name="connsiteX8" fmla="*/ 650148 w 723900"/>
                <a:gd name="connsiteY8" fmla="*/ 0 h 971550"/>
                <a:gd name="connsiteX9" fmla="*/ 568881 w 723900"/>
                <a:gd name="connsiteY9" fmla="*/ 812683 h 971550"/>
                <a:gd name="connsiteX10" fmla="*/ 162535 w 723900"/>
                <a:gd name="connsiteY10" fmla="*/ 812683 h 971550"/>
                <a:gd name="connsiteX11" fmla="*/ 162535 w 723900"/>
                <a:gd name="connsiteY11" fmla="*/ 162535 h 971550"/>
                <a:gd name="connsiteX12" fmla="*/ 568881 w 723900"/>
                <a:gd name="connsiteY12" fmla="*/ 162535 h 971550"/>
                <a:gd name="connsiteX13" fmla="*/ 568881 w 723900"/>
                <a:gd name="connsiteY13" fmla="*/ 81268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971550">
                  <a:moveTo>
                    <a:pt x="650148" y="0"/>
                  </a:moveTo>
                  <a:lnTo>
                    <a:pt x="81267" y="0"/>
                  </a:lnTo>
                  <a:cubicBezTo>
                    <a:pt x="36385" y="0"/>
                    <a:pt x="0" y="36385"/>
                    <a:pt x="0" y="81267"/>
                  </a:cubicBezTo>
                  <a:lnTo>
                    <a:pt x="0" y="893950"/>
                  </a:lnTo>
                  <a:cubicBezTo>
                    <a:pt x="0" y="938832"/>
                    <a:pt x="36385" y="975217"/>
                    <a:pt x="81267" y="975217"/>
                  </a:cubicBezTo>
                  <a:lnTo>
                    <a:pt x="650148" y="975217"/>
                  </a:lnTo>
                  <a:cubicBezTo>
                    <a:pt x="695030" y="975217"/>
                    <a:pt x="731415" y="938832"/>
                    <a:pt x="731415" y="893950"/>
                  </a:cubicBezTo>
                  <a:lnTo>
                    <a:pt x="731415" y="81267"/>
                  </a:lnTo>
                  <a:cubicBezTo>
                    <a:pt x="731415" y="36385"/>
                    <a:pt x="695030" y="0"/>
                    <a:pt x="650148" y="0"/>
                  </a:cubicBezTo>
                  <a:close/>
                  <a:moveTo>
                    <a:pt x="568881" y="812683"/>
                  </a:moveTo>
                  <a:lnTo>
                    <a:pt x="162535" y="812683"/>
                  </a:lnTo>
                  <a:lnTo>
                    <a:pt x="162535" y="162535"/>
                  </a:lnTo>
                  <a:lnTo>
                    <a:pt x="568881" y="162535"/>
                  </a:lnTo>
                  <a:lnTo>
                    <a:pt x="568881" y="812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53" name="Freeform: Shape 52">
              <a:extLst>
                <a:ext uri="{FF2B5EF4-FFF2-40B4-BE49-F238E27FC236}">
                  <a16:creationId xmlns:a16="http://schemas.microsoft.com/office/drawing/2014/main" id="{DE0D2EC5-9B7C-4A13-800D-E82322A08406}"/>
                </a:ext>
              </a:extLst>
            </p:cNvPr>
            <p:cNvSpPr/>
            <p:nvPr/>
          </p:nvSpPr>
          <p:spPr>
            <a:xfrm>
              <a:off x="4246569" y="2327948"/>
              <a:ext cx="723900" cy="971550"/>
            </a:xfrm>
            <a:custGeom>
              <a:avLst/>
              <a:gdLst>
                <a:gd name="connsiteX0" fmla="*/ 650148 w 723900"/>
                <a:gd name="connsiteY0" fmla="*/ 0 h 971550"/>
                <a:gd name="connsiteX1" fmla="*/ 81267 w 723900"/>
                <a:gd name="connsiteY1" fmla="*/ 0 h 971550"/>
                <a:gd name="connsiteX2" fmla="*/ 0 w 723900"/>
                <a:gd name="connsiteY2" fmla="*/ 81267 h 971550"/>
                <a:gd name="connsiteX3" fmla="*/ 0 w 723900"/>
                <a:gd name="connsiteY3" fmla="*/ 893950 h 971550"/>
                <a:gd name="connsiteX4" fmla="*/ 81267 w 723900"/>
                <a:gd name="connsiteY4" fmla="*/ 975217 h 971550"/>
                <a:gd name="connsiteX5" fmla="*/ 650148 w 723900"/>
                <a:gd name="connsiteY5" fmla="*/ 975217 h 971550"/>
                <a:gd name="connsiteX6" fmla="*/ 731415 w 723900"/>
                <a:gd name="connsiteY6" fmla="*/ 893950 h 971550"/>
                <a:gd name="connsiteX7" fmla="*/ 731415 w 723900"/>
                <a:gd name="connsiteY7" fmla="*/ 81267 h 971550"/>
                <a:gd name="connsiteX8" fmla="*/ 650148 w 723900"/>
                <a:gd name="connsiteY8" fmla="*/ 0 h 971550"/>
                <a:gd name="connsiteX9" fmla="*/ 568881 w 723900"/>
                <a:gd name="connsiteY9" fmla="*/ 812683 h 971550"/>
                <a:gd name="connsiteX10" fmla="*/ 162544 w 723900"/>
                <a:gd name="connsiteY10" fmla="*/ 812683 h 971550"/>
                <a:gd name="connsiteX11" fmla="*/ 162544 w 723900"/>
                <a:gd name="connsiteY11" fmla="*/ 162535 h 971550"/>
                <a:gd name="connsiteX12" fmla="*/ 568881 w 723900"/>
                <a:gd name="connsiteY12" fmla="*/ 162535 h 971550"/>
                <a:gd name="connsiteX13" fmla="*/ 568881 w 723900"/>
                <a:gd name="connsiteY13" fmla="*/ 81268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971550">
                  <a:moveTo>
                    <a:pt x="650148" y="0"/>
                  </a:moveTo>
                  <a:lnTo>
                    <a:pt x="81267" y="0"/>
                  </a:lnTo>
                  <a:cubicBezTo>
                    <a:pt x="36386" y="0"/>
                    <a:pt x="0" y="36385"/>
                    <a:pt x="0" y="81267"/>
                  </a:cubicBezTo>
                  <a:lnTo>
                    <a:pt x="0" y="893950"/>
                  </a:lnTo>
                  <a:cubicBezTo>
                    <a:pt x="0" y="938832"/>
                    <a:pt x="36386" y="975217"/>
                    <a:pt x="81267" y="975217"/>
                  </a:cubicBezTo>
                  <a:lnTo>
                    <a:pt x="650148" y="975217"/>
                  </a:lnTo>
                  <a:cubicBezTo>
                    <a:pt x="695030" y="975217"/>
                    <a:pt x="731415" y="938832"/>
                    <a:pt x="731415" y="893950"/>
                  </a:cubicBezTo>
                  <a:lnTo>
                    <a:pt x="731415" y="81267"/>
                  </a:lnTo>
                  <a:cubicBezTo>
                    <a:pt x="731415" y="36385"/>
                    <a:pt x="695030" y="0"/>
                    <a:pt x="650148" y="0"/>
                  </a:cubicBezTo>
                  <a:close/>
                  <a:moveTo>
                    <a:pt x="568881" y="812683"/>
                  </a:moveTo>
                  <a:lnTo>
                    <a:pt x="162544" y="812683"/>
                  </a:lnTo>
                  <a:lnTo>
                    <a:pt x="162544" y="162535"/>
                  </a:lnTo>
                  <a:lnTo>
                    <a:pt x="568881" y="162535"/>
                  </a:lnTo>
                  <a:lnTo>
                    <a:pt x="568881" y="812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54" name="Freeform: Shape 53">
              <a:extLst>
                <a:ext uri="{FF2B5EF4-FFF2-40B4-BE49-F238E27FC236}">
                  <a16:creationId xmlns:a16="http://schemas.microsoft.com/office/drawing/2014/main" id="{6F923825-AFA0-4237-A17A-1A53B1BF7B15}"/>
                </a:ext>
              </a:extLst>
            </p:cNvPr>
            <p:cNvSpPr/>
            <p:nvPr/>
          </p:nvSpPr>
          <p:spPr>
            <a:xfrm>
              <a:off x="4246569" y="3628234"/>
              <a:ext cx="723900" cy="971550"/>
            </a:xfrm>
            <a:custGeom>
              <a:avLst/>
              <a:gdLst>
                <a:gd name="connsiteX0" fmla="*/ 650148 w 723900"/>
                <a:gd name="connsiteY0" fmla="*/ 0 h 971550"/>
                <a:gd name="connsiteX1" fmla="*/ 81267 w 723900"/>
                <a:gd name="connsiteY1" fmla="*/ 0 h 971550"/>
                <a:gd name="connsiteX2" fmla="*/ 0 w 723900"/>
                <a:gd name="connsiteY2" fmla="*/ 81267 h 971550"/>
                <a:gd name="connsiteX3" fmla="*/ 0 w 723900"/>
                <a:gd name="connsiteY3" fmla="*/ 893950 h 971550"/>
                <a:gd name="connsiteX4" fmla="*/ 81267 w 723900"/>
                <a:gd name="connsiteY4" fmla="*/ 975217 h 971550"/>
                <a:gd name="connsiteX5" fmla="*/ 650148 w 723900"/>
                <a:gd name="connsiteY5" fmla="*/ 975217 h 971550"/>
                <a:gd name="connsiteX6" fmla="*/ 731415 w 723900"/>
                <a:gd name="connsiteY6" fmla="*/ 893950 h 971550"/>
                <a:gd name="connsiteX7" fmla="*/ 731415 w 723900"/>
                <a:gd name="connsiteY7" fmla="*/ 81267 h 971550"/>
                <a:gd name="connsiteX8" fmla="*/ 650148 w 723900"/>
                <a:gd name="connsiteY8" fmla="*/ 0 h 971550"/>
                <a:gd name="connsiteX9" fmla="*/ 568881 w 723900"/>
                <a:gd name="connsiteY9" fmla="*/ 812683 h 971550"/>
                <a:gd name="connsiteX10" fmla="*/ 162544 w 723900"/>
                <a:gd name="connsiteY10" fmla="*/ 812683 h 971550"/>
                <a:gd name="connsiteX11" fmla="*/ 162544 w 723900"/>
                <a:gd name="connsiteY11" fmla="*/ 162535 h 971550"/>
                <a:gd name="connsiteX12" fmla="*/ 568881 w 723900"/>
                <a:gd name="connsiteY12" fmla="*/ 162535 h 971550"/>
                <a:gd name="connsiteX13" fmla="*/ 568881 w 723900"/>
                <a:gd name="connsiteY13" fmla="*/ 81268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971550">
                  <a:moveTo>
                    <a:pt x="650148" y="0"/>
                  </a:moveTo>
                  <a:lnTo>
                    <a:pt x="81267" y="0"/>
                  </a:lnTo>
                  <a:cubicBezTo>
                    <a:pt x="36386" y="0"/>
                    <a:pt x="0" y="36386"/>
                    <a:pt x="0" y="81267"/>
                  </a:cubicBezTo>
                  <a:lnTo>
                    <a:pt x="0" y="893950"/>
                  </a:lnTo>
                  <a:cubicBezTo>
                    <a:pt x="0" y="938832"/>
                    <a:pt x="36386" y="975217"/>
                    <a:pt x="81267" y="975217"/>
                  </a:cubicBezTo>
                  <a:lnTo>
                    <a:pt x="650148" y="975217"/>
                  </a:lnTo>
                  <a:cubicBezTo>
                    <a:pt x="695030" y="975217"/>
                    <a:pt x="731415" y="938832"/>
                    <a:pt x="731415" y="893950"/>
                  </a:cubicBezTo>
                  <a:lnTo>
                    <a:pt x="731415" y="81267"/>
                  </a:lnTo>
                  <a:cubicBezTo>
                    <a:pt x="731415" y="36395"/>
                    <a:pt x="695030" y="0"/>
                    <a:pt x="650148" y="0"/>
                  </a:cubicBezTo>
                  <a:close/>
                  <a:moveTo>
                    <a:pt x="568881" y="812683"/>
                  </a:moveTo>
                  <a:lnTo>
                    <a:pt x="162544" y="812683"/>
                  </a:lnTo>
                  <a:lnTo>
                    <a:pt x="162544" y="162535"/>
                  </a:lnTo>
                  <a:lnTo>
                    <a:pt x="568881" y="162535"/>
                  </a:lnTo>
                  <a:lnTo>
                    <a:pt x="568881" y="812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55" name="Freeform: Shape 54">
              <a:extLst>
                <a:ext uri="{FF2B5EF4-FFF2-40B4-BE49-F238E27FC236}">
                  <a16:creationId xmlns:a16="http://schemas.microsoft.com/office/drawing/2014/main" id="{7A923575-B1DC-4889-A49F-5EF27E18451E}"/>
                </a:ext>
              </a:extLst>
            </p:cNvPr>
            <p:cNvSpPr/>
            <p:nvPr/>
          </p:nvSpPr>
          <p:spPr>
            <a:xfrm>
              <a:off x="5546865" y="2327948"/>
              <a:ext cx="723900" cy="971550"/>
            </a:xfrm>
            <a:custGeom>
              <a:avLst/>
              <a:gdLst>
                <a:gd name="connsiteX0" fmla="*/ 650148 w 723900"/>
                <a:gd name="connsiteY0" fmla="*/ 0 h 971550"/>
                <a:gd name="connsiteX1" fmla="*/ 81267 w 723900"/>
                <a:gd name="connsiteY1" fmla="*/ 0 h 971550"/>
                <a:gd name="connsiteX2" fmla="*/ 0 w 723900"/>
                <a:gd name="connsiteY2" fmla="*/ 81267 h 971550"/>
                <a:gd name="connsiteX3" fmla="*/ 0 w 723900"/>
                <a:gd name="connsiteY3" fmla="*/ 893950 h 971550"/>
                <a:gd name="connsiteX4" fmla="*/ 81267 w 723900"/>
                <a:gd name="connsiteY4" fmla="*/ 975217 h 971550"/>
                <a:gd name="connsiteX5" fmla="*/ 650148 w 723900"/>
                <a:gd name="connsiteY5" fmla="*/ 975217 h 971550"/>
                <a:gd name="connsiteX6" fmla="*/ 731415 w 723900"/>
                <a:gd name="connsiteY6" fmla="*/ 893950 h 971550"/>
                <a:gd name="connsiteX7" fmla="*/ 731415 w 723900"/>
                <a:gd name="connsiteY7" fmla="*/ 81267 h 971550"/>
                <a:gd name="connsiteX8" fmla="*/ 650148 w 723900"/>
                <a:gd name="connsiteY8" fmla="*/ 0 h 971550"/>
                <a:gd name="connsiteX9" fmla="*/ 568881 w 723900"/>
                <a:gd name="connsiteY9" fmla="*/ 812683 h 971550"/>
                <a:gd name="connsiteX10" fmla="*/ 162544 w 723900"/>
                <a:gd name="connsiteY10" fmla="*/ 812683 h 971550"/>
                <a:gd name="connsiteX11" fmla="*/ 162544 w 723900"/>
                <a:gd name="connsiteY11" fmla="*/ 162535 h 971550"/>
                <a:gd name="connsiteX12" fmla="*/ 568881 w 723900"/>
                <a:gd name="connsiteY12" fmla="*/ 162535 h 971550"/>
                <a:gd name="connsiteX13" fmla="*/ 568881 w 723900"/>
                <a:gd name="connsiteY13" fmla="*/ 81268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971550">
                  <a:moveTo>
                    <a:pt x="650148" y="0"/>
                  </a:moveTo>
                  <a:lnTo>
                    <a:pt x="81267" y="0"/>
                  </a:lnTo>
                  <a:cubicBezTo>
                    <a:pt x="36386" y="0"/>
                    <a:pt x="0" y="36385"/>
                    <a:pt x="0" y="81267"/>
                  </a:cubicBezTo>
                  <a:lnTo>
                    <a:pt x="0" y="893950"/>
                  </a:lnTo>
                  <a:cubicBezTo>
                    <a:pt x="0" y="938832"/>
                    <a:pt x="36386" y="975217"/>
                    <a:pt x="81267" y="975217"/>
                  </a:cubicBezTo>
                  <a:lnTo>
                    <a:pt x="650148" y="975217"/>
                  </a:lnTo>
                  <a:cubicBezTo>
                    <a:pt x="695030" y="975217"/>
                    <a:pt x="731415" y="938832"/>
                    <a:pt x="731415" y="893950"/>
                  </a:cubicBezTo>
                  <a:lnTo>
                    <a:pt x="731415" y="81267"/>
                  </a:lnTo>
                  <a:cubicBezTo>
                    <a:pt x="731415" y="36385"/>
                    <a:pt x="695030" y="0"/>
                    <a:pt x="650148" y="0"/>
                  </a:cubicBezTo>
                  <a:close/>
                  <a:moveTo>
                    <a:pt x="568881" y="812683"/>
                  </a:moveTo>
                  <a:lnTo>
                    <a:pt x="162544" y="812683"/>
                  </a:lnTo>
                  <a:lnTo>
                    <a:pt x="162544" y="162535"/>
                  </a:lnTo>
                  <a:lnTo>
                    <a:pt x="568881" y="162535"/>
                  </a:lnTo>
                  <a:lnTo>
                    <a:pt x="568881" y="812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56" name="Freeform: Shape 55">
              <a:extLst>
                <a:ext uri="{FF2B5EF4-FFF2-40B4-BE49-F238E27FC236}">
                  <a16:creationId xmlns:a16="http://schemas.microsoft.com/office/drawing/2014/main" id="{B02DDC02-E2D5-4969-AC45-155D853F79E1}"/>
                </a:ext>
              </a:extLst>
            </p:cNvPr>
            <p:cNvSpPr/>
            <p:nvPr/>
          </p:nvSpPr>
          <p:spPr>
            <a:xfrm>
              <a:off x="2865015" y="3628234"/>
              <a:ext cx="723900" cy="971550"/>
            </a:xfrm>
            <a:custGeom>
              <a:avLst/>
              <a:gdLst>
                <a:gd name="connsiteX0" fmla="*/ 650148 w 723900"/>
                <a:gd name="connsiteY0" fmla="*/ 0 h 971550"/>
                <a:gd name="connsiteX1" fmla="*/ 81267 w 723900"/>
                <a:gd name="connsiteY1" fmla="*/ 0 h 971550"/>
                <a:gd name="connsiteX2" fmla="*/ 0 w 723900"/>
                <a:gd name="connsiteY2" fmla="*/ 81267 h 971550"/>
                <a:gd name="connsiteX3" fmla="*/ 0 w 723900"/>
                <a:gd name="connsiteY3" fmla="*/ 893950 h 971550"/>
                <a:gd name="connsiteX4" fmla="*/ 81267 w 723900"/>
                <a:gd name="connsiteY4" fmla="*/ 975217 h 971550"/>
                <a:gd name="connsiteX5" fmla="*/ 650148 w 723900"/>
                <a:gd name="connsiteY5" fmla="*/ 975217 h 971550"/>
                <a:gd name="connsiteX6" fmla="*/ 731415 w 723900"/>
                <a:gd name="connsiteY6" fmla="*/ 893950 h 971550"/>
                <a:gd name="connsiteX7" fmla="*/ 731415 w 723900"/>
                <a:gd name="connsiteY7" fmla="*/ 81267 h 971550"/>
                <a:gd name="connsiteX8" fmla="*/ 650148 w 723900"/>
                <a:gd name="connsiteY8" fmla="*/ 0 h 971550"/>
                <a:gd name="connsiteX9" fmla="*/ 568881 w 723900"/>
                <a:gd name="connsiteY9" fmla="*/ 812683 h 971550"/>
                <a:gd name="connsiteX10" fmla="*/ 162535 w 723900"/>
                <a:gd name="connsiteY10" fmla="*/ 812683 h 971550"/>
                <a:gd name="connsiteX11" fmla="*/ 162535 w 723900"/>
                <a:gd name="connsiteY11" fmla="*/ 162535 h 971550"/>
                <a:gd name="connsiteX12" fmla="*/ 568881 w 723900"/>
                <a:gd name="connsiteY12" fmla="*/ 162535 h 971550"/>
                <a:gd name="connsiteX13" fmla="*/ 568881 w 723900"/>
                <a:gd name="connsiteY13" fmla="*/ 81268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971550">
                  <a:moveTo>
                    <a:pt x="650148" y="0"/>
                  </a:moveTo>
                  <a:lnTo>
                    <a:pt x="81267" y="0"/>
                  </a:lnTo>
                  <a:cubicBezTo>
                    <a:pt x="36385" y="0"/>
                    <a:pt x="0" y="36386"/>
                    <a:pt x="0" y="81267"/>
                  </a:cubicBezTo>
                  <a:lnTo>
                    <a:pt x="0" y="893950"/>
                  </a:lnTo>
                  <a:cubicBezTo>
                    <a:pt x="0" y="938832"/>
                    <a:pt x="36385" y="975217"/>
                    <a:pt x="81267" y="975217"/>
                  </a:cubicBezTo>
                  <a:lnTo>
                    <a:pt x="650148" y="975217"/>
                  </a:lnTo>
                  <a:cubicBezTo>
                    <a:pt x="695030" y="975217"/>
                    <a:pt x="731415" y="938832"/>
                    <a:pt x="731415" y="893950"/>
                  </a:cubicBezTo>
                  <a:lnTo>
                    <a:pt x="731415" y="81267"/>
                  </a:lnTo>
                  <a:cubicBezTo>
                    <a:pt x="731415" y="36395"/>
                    <a:pt x="695030" y="0"/>
                    <a:pt x="650148" y="0"/>
                  </a:cubicBezTo>
                  <a:close/>
                  <a:moveTo>
                    <a:pt x="568881" y="812683"/>
                  </a:moveTo>
                  <a:lnTo>
                    <a:pt x="162535" y="812683"/>
                  </a:lnTo>
                  <a:lnTo>
                    <a:pt x="162535" y="162535"/>
                  </a:lnTo>
                  <a:lnTo>
                    <a:pt x="568881" y="162535"/>
                  </a:lnTo>
                  <a:lnTo>
                    <a:pt x="568881" y="812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57" name="Freeform: Shape 56">
              <a:extLst>
                <a:ext uri="{FF2B5EF4-FFF2-40B4-BE49-F238E27FC236}">
                  <a16:creationId xmlns:a16="http://schemas.microsoft.com/office/drawing/2014/main" id="{2BD64286-8E3C-4B3C-B4F0-4627A15481CB}"/>
                </a:ext>
              </a:extLst>
            </p:cNvPr>
            <p:cNvSpPr/>
            <p:nvPr/>
          </p:nvSpPr>
          <p:spPr>
            <a:xfrm>
              <a:off x="5546865" y="3628234"/>
              <a:ext cx="723900" cy="971550"/>
            </a:xfrm>
            <a:custGeom>
              <a:avLst/>
              <a:gdLst>
                <a:gd name="connsiteX0" fmla="*/ 650148 w 723900"/>
                <a:gd name="connsiteY0" fmla="*/ 0 h 971550"/>
                <a:gd name="connsiteX1" fmla="*/ 81267 w 723900"/>
                <a:gd name="connsiteY1" fmla="*/ 0 h 971550"/>
                <a:gd name="connsiteX2" fmla="*/ 0 w 723900"/>
                <a:gd name="connsiteY2" fmla="*/ 81267 h 971550"/>
                <a:gd name="connsiteX3" fmla="*/ 0 w 723900"/>
                <a:gd name="connsiteY3" fmla="*/ 893950 h 971550"/>
                <a:gd name="connsiteX4" fmla="*/ 81267 w 723900"/>
                <a:gd name="connsiteY4" fmla="*/ 975217 h 971550"/>
                <a:gd name="connsiteX5" fmla="*/ 650148 w 723900"/>
                <a:gd name="connsiteY5" fmla="*/ 975217 h 971550"/>
                <a:gd name="connsiteX6" fmla="*/ 731415 w 723900"/>
                <a:gd name="connsiteY6" fmla="*/ 893950 h 971550"/>
                <a:gd name="connsiteX7" fmla="*/ 731415 w 723900"/>
                <a:gd name="connsiteY7" fmla="*/ 81267 h 971550"/>
                <a:gd name="connsiteX8" fmla="*/ 650148 w 723900"/>
                <a:gd name="connsiteY8" fmla="*/ 0 h 971550"/>
                <a:gd name="connsiteX9" fmla="*/ 568881 w 723900"/>
                <a:gd name="connsiteY9" fmla="*/ 812683 h 971550"/>
                <a:gd name="connsiteX10" fmla="*/ 162544 w 723900"/>
                <a:gd name="connsiteY10" fmla="*/ 812683 h 971550"/>
                <a:gd name="connsiteX11" fmla="*/ 162544 w 723900"/>
                <a:gd name="connsiteY11" fmla="*/ 162535 h 971550"/>
                <a:gd name="connsiteX12" fmla="*/ 568881 w 723900"/>
                <a:gd name="connsiteY12" fmla="*/ 162535 h 971550"/>
                <a:gd name="connsiteX13" fmla="*/ 568881 w 723900"/>
                <a:gd name="connsiteY13" fmla="*/ 81268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971550">
                  <a:moveTo>
                    <a:pt x="650148" y="0"/>
                  </a:moveTo>
                  <a:lnTo>
                    <a:pt x="81267" y="0"/>
                  </a:lnTo>
                  <a:cubicBezTo>
                    <a:pt x="36386" y="0"/>
                    <a:pt x="0" y="36386"/>
                    <a:pt x="0" y="81267"/>
                  </a:cubicBezTo>
                  <a:lnTo>
                    <a:pt x="0" y="893950"/>
                  </a:lnTo>
                  <a:cubicBezTo>
                    <a:pt x="0" y="938832"/>
                    <a:pt x="36386" y="975217"/>
                    <a:pt x="81267" y="975217"/>
                  </a:cubicBezTo>
                  <a:lnTo>
                    <a:pt x="650148" y="975217"/>
                  </a:lnTo>
                  <a:cubicBezTo>
                    <a:pt x="695030" y="975217"/>
                    <a:pt x="731415" y="938832"/>
                    <a:pt x="731415" y="893950"/>
                  </a:cubicBezTo>
                  <a:lnTo>
                    <a:pt x="731415" y="81267"/>
                  </a:lnTo>
                  <a:cubicBezTo>
                    <a:pt x="731415" y="36395"/>
                    <a:pt x="695030" y="0"/>
                    <a:pt x="650148" y="0"/>
                  </a:cubicBezTo>
                  <a:close/>
                  <a:moveTo>
                    <a:pt x="568881" y="812683"/>
                  </a:moveTo>
                  <a:lnTo>
                    <a:pt x="162544" y="812683"/>
                  </a:lnTo>
                  <a:lnTo>
                    <a:pt x="162544" y="162535"/>
                  </a:lnTo>
                  <a:lnTo>
                    <a:pt x="568881" y="162535"/>
                  </a:lnTo>
                  <a:lnTo>
                    <a:pt x="568881" y="812683"/>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58" name="Freeform: Shape 57">
              <a:extLst>
                <a:ext uri="{FF2B5EF4-FFF2-40B4-BE49-F238E27FC236}">
                  <a16:creationId xmlns:a16="http://schemas.microsoft.com/office/drawing/2014/main" id="{73060046-3176-4F9C-BD75-BF827701126B}"/>
                </a:ext>
              </a:extLst>
            </p:cNvPr>
            <p:cNvSpPr/>
            <p:nvPr/>
          </p:nvSpPr>
          <p:spPr>
            <a:xfrm>
              <a:off x="2133600" y="133702"/>
              <a:ext cx="4876800" cy="4867275"/>
            </a:xfrm>
            <a:custGeom>
              <a:avLst/>
              <a:gdLst>
                <a:gd name="connsiteX0" fmla="*/ 4551026 w 4876800"/>
                <a:gd name="connsiteY0" fmla="*/ 4713561 h 4867275"/>
                <a:gd name="connsiteX1" fmla="*/ 4551026 w 4876800"/>
                <a:gd name="connsiteY1" fmla="*/ 1950434 h 4867275"/>
                <a:gd name="connsiteX2" fmla="*/ 4632293 w 4876800"/>
                <a:gd name="connsiteY2" fmla="*/ 1950434 h 4867275"/>
                <a:gd name="connsiteX3" fmla="*/ 4713561 w 4876800"/>
                <a:gd name="connsiteY3" fmla="*/ 1869167 h 4867275"/>
                <a:gd name="connsiteX4" fmla="*/ 4713561 w 4876800"/>
                <a:gd name="connsiteY4" fmla="*/ 1462831 h 4867275"/>
                <a:gd name="connsiteX5" fmla="*/ 4632293 w 4876800"/>
                <a:gd name="connsiteY5" fmla="*/ 1381563 h 4867275"/>
                <a:gd name="connsiteX6" fmla="*/ 4551026 w 4876800"/>
                <a:gd name="connsiteY6" fmla="*/ 1381563 h 4867275"/>
                <a:gd name="connsiteX7" fmla="*/ 4551026 w 4876800"/>
                <a:gd name="connsiteY7" fmla="*/ 1056494 h 4867275"/>
                <a:gd name="connsiteX8" fmla="*/ 4469759 w 4876800"/>
                <a:gd name="connsiteY8" fmla="*/ 975227 h 4867275"/>
                <a:gd name="connsiteX9" fmla="*/ 4307224 w 4876800"/>
                <a:gd name="connsiteY9" fmla="*/ 975227 h 4867275"/>
                <a:gd name="connsiteX10" fmla="*/ 4307224 w 4876800"/>
                <a:gd name="connsiteY10" fmla="*/ 81267 h 4867275"/>
                <a:gd name="connsiteX11" fmla="*/ 4225957 w 4876800"/>
                <a:gd name="connsiteY11" fmla="*/ 0 h 4867275"/>
                <a:gd name="connsiteX12" fmla="*/ 650148 w 4876800"/>
                <a:gd name="connsiteY12" fmla="*/ 0 h 4867275"/>
                <a:gd name="connsiteX13" fmla="*/ 568881 w 4876800"/>
                <a:gd name="connsiteY13" fmla="*/ 81267 h 4867275"/>
                <a:gd name="connsiteX14" fmla="*/ 568881 w 4876800"/>
                <a:gd name="connsiteY14" fmla="*/ 975217 h 4867275"/>
                <a:gd name="connsiteX15" fmla="*/ 406346 w 4876800"/>
                <a:gd name="connsiteY15" fmla="*/ 975217 h 4867275"/>
                <a:gd name="connsiteX16" fmla="*/ 325079 w 4876800"/>
                <a:gd name="connsiteY16" fmla="*/ 1056485 h 4867275"/>
                <a:gd name="connsiteX17" fmla="*/ 325079 w 4876800"/>
                <a:gd name="connsiteY17" fmla="*/ 1381554 h 4867275"/>
                <a:gd name="connsiteX18" fmla="*/ 243811 w 4876800"/>
                <a:gd name="connsiteY18" fmla="*/ 1381554 h 4867275"/>
                <a:gd name="connsiteX19" fmla="*/ 162544 w 4876800"/>
                <a:gd name="connsiteY19" fmla="*/ 1462821 h 4867275"/>
                <a:gd name="connsiteX20" fmla="*/ 162544 w 4876800"/>
                <a:gd name="connsiteY20" fmla="*/ 1869158 h 4867275"/>
                <a:gd name="connsiteX21" fmla="*/ 243811 w 4876800"/>
                <a:gd name="connsiteY21" fmla="*/ 1950425 h 4867275"/>
                <a:gd name="connsiteX22" fmla="*/ 325079 w 4876800"/>
                <a:gd name="connsiteY22" fmla="*/ 1950425 h 4867275"/>
                <a:gd name="connsiteX23" fmla="*/ 325079 w 4876800"/>
                <a:gd name="connsiteY23" fmla="*/ 4713542 h 4867275"/>
                <a:gd name="connsiteX24" fmla="*/ 0 w 4876800"/>
                <a:gd name="connsiteY24" fmla="*/ 4713542 h 4867275"/>
                <a:gd name="connsiteX25" fmla="*/ 0 w 4876800"/>
                <a:gd name="connsiteY25" fmla="*/ 4876076 h 4867275"/>
                <a:gd name="connsiteX26" fmla="*/ 406346 w 4876800"/>
                <a:gd name="connsiteY26" fmla="*/ 4876076 h 4867275"/>
                <a:gd name="connsiteX27" fmla="*/ 4469759 w 4876800"/>
                <a:gd name="connsiteY27" fmla="*/ 4876076 h 4867275"/>
                <a:gd name="connsiteX28" fmla="*/ 4876800 w 4876800"/>
                <a:gd name="connsiteY28" fmla="*/ 4876076 h 4867275"/>
                <a:gd name="connsiteX29" fmla="*/ 4876800 w 4876800"/>
                <a:gd name="connsiteY29" fmla="*/ 4713542 h 4867275"/>
                <a:gd name="connsiteX30" fmla="*/ 4551026 w 4876800"/>
                <a:gd name="connsiteY30" fmla="*/ 4713542 h 4867275"/>
                <a:gd name="connsiteX31" fmla="*/ 731415 w 4876800"/>
                <a:gd name="connsiteY31" fmla="*/ 162535 h 4867275"/>
                <a:gd name="connsiteX32" fmla="*/ 4144680 w 4876800"/>
                <a:gd name="connsiteY32" fmla="*/ 162535 h 4867275"/>
                <a:gd name="connsiteX33" fmla="*/ 4144680 w 4876800"/>
                <a:gd name="connsiteY33" fmla="*/ 975217 h 4867275"/>
                <a:gd name="connsiteX34" fmla="*/ 731415 w 4876800"/>
                <a:gd name="connsiteY34" fmla="*/ 975217 h 4867275"/>
                <a:gd name="connsiteX35" fmla="*/ 731415 w 4876800"/>
                <a:gd name="connsiteY35" fmla="*/ 162535 h 4867275"/>
                <a:gd name="connsiteX36" fmla="*/ 487613 w 4876800"/>
                <a:gd name="connsiteY36" fmla="*/ 1137752 h 4867275"/>
                <a:gd name="connsiteX37" fmla="*/ 650148 w 4876800"/>
                <a:gd name="connsiteY37" fmla="*/ 1137752 h 4867275"/>
                <a:gd name="connsiteX38" fmla="*/ 4225948 w 4876800"/>
                <a:gd name="connsiteY38" fmla="*/ 1137752 h 4867275"/>
                <a:gd name="connsiteX39" fmla="*/ 4388482 w 4876800"/>
                <a:gd name="connsiteY39" fmla="*/ 1137752 h 4867275"/>
                <a:gd name="connsiteX40" fmla="*/ 4388482 w 4876800"/>
                <a:gd name="connsiteY40" fmla="*/ 1381554 h 4867275"/>
                <a:gd name="connsiteX41" fmla="*/ 487613 w 4876800"/>
                <a:gd name="connsiteY41" fmla="*/ 1381554 h 4867275"/>
                <a:gd name="connsiteX42" fmla="*/ 487613 w 4876800"/>
                <a:gd name="connsiteY42" fmla="*/ 1137752 h 4867275"/>
                <a:gd name="connsiteX43" fmla="*/ 4388482 w 4876800"/>
                <a:gd name="connsiteY43" fmla="*/ 4713561 h 4867275"/>
                <a:gd name="connsiteX44" fmla="*/ 487613 w 4876800"/>
                <a:gd name="connsiteY44" fmla="*/ 4713561 h 4867275"/>
                <a:gd name="connsiteX45" fmla="*/ 487613 w 4876800"/>
                <a:gd name="connsiteY45" fmla="*/ 1950434 h 4867275"/>
                <a:gd name="connsiteX46" fmla="*/ 4388492 w 4876800"/>
                <a:gd name="connsiteY46" fmla="*/ 1950434 h 4867275"/>
                <a:gd name="connsiteX47" fmla="*/ 4388492 w 4876800"/>
                <a:gd name="connsiteY47" fmla="*/ 4713561 h 4867275"/>
                <a:gd name="connsiteX48" fmla="*/ 406346 w 4876800"/>
                <a:gd name="connsiteY48" fmla="*/ 1787900 h 4867275"/>
                <a:gd name="connsiteX49" fmla="*/ 325079 w 4876800"/>
                <a:gd name="connsiteY49" fmla="*/ 1787900 h 4867275"/>
                <a:gd name="connsiteX50" fmla="*/ 325079 w 4876800"/>
                <a:gd name="connsiteY50" fmla="*/ 1544098 h 4867275"/>
                <a:gd name="connsiteX51" fmla="*/ 406346 w 4876800"/>
                <a:gd name="connsiteY51" fmla="*/ 1544098 h 4867275"/>
                <a:gd name="connsiteX52" fmla="*/ 4469759 w 4876800"/>
                <a:gd name="connsiteY52" fmla="*/ 1544098 h 4867275"/>
                <a:gd name="connsiteX53" fmla="*/ 4551026 w 4876800"/>
                <a:gd name="connsiteY53" fmla="*/ 1544098 h 4867275"/>
                <a:gd name="connsiteX54" fmla="*/ 4551026 w 4876800"/>
                <a:gd name="connsiteY54" fmla="*/ 1787900 h 4867275"/>
                <a:gd name="connsiteX55" fmla="*/ 4469759 w 4876800"/>
                <a:gd name="connsiteY55" fmla="*/ 1787900 h 4867275"/>
                <a:gd name="connsiteX56" fmla="*/ 406346 w 4876800"/>
                <a:gd name="connsiteY56" fmla="*/ 1787900 h 48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876800" h="4867275">
                  <a:moveTo>
                    <a:pt x="4551026" y="4713561"/>
                  </a:moveTo>
                  <a:lnTo>
                    <a:pt x="4551026" y="1950434"/>
                  </a:lnTo>
                  <a:lnTo>
                    <a:pt x="4632293" y="1950434"/>
                  </a:lnTo>
                  <a:cubicBezTo>
                    <a:pt x="4677175" y="1950434"/>
                    <a:pt x="4713561" y="1914049"/>
                    <a:pt x="4713561" y="1869167"/>
                  </a:cubicBezTo>
                  <a:lnTo>
                    <a:pt x="4713561" y="1462831"/>
                  </a:lnTo>
                  <a:cubicBezTo>
                    <a:pt x="4713561" y="1417949"/>
                    <a:pt x="4677175" y="1381563"/>
                    <a:pt x="4632293" y="1381563"/>
                  </a:cubicBezTo>
                  <a:lnTo>
                    <a:pt x="4551026" y="1381563"/>
                  </a:lnTo>
                  <a:lnTo>
                    <a:pt x="4551026" y="1056494"/>
                  </a:lnTo>
                  <a:cubicBezTo>
                    <a:pt x="4551026" y="1011612"/>
                    <a:pt x="4514641" y="975227"/>
                    <a:pt x="4469759" y="975227"/>
                  </a:cubicBezTo>
                  <a:lnTo>
                    <a:pt x="4307224" y="975227"/>
                  </a:lnTo>
                  <a:lnTo>
                    <a:pt x="4307224" y="81267"/>
                  </a:lnTo>
                  <a:cubicBezTo>
                    <a:pt x="4307224" y="36386"/>
                    <a:pt x="4270839" y="0"/>
                    <a:pt x="4225957" y="0"/>
                  </a:cubicBezTo>
                  <a:lnTo>
                    <a:pt x="650148" y="0"/>
                  </a:lnTo>
                  <a:cubicBezTo>
                    <a:pt x="605266" y="0"/>
                    <a:pt x="568881" y="36386"/>
                    <a:pt x="568881" y="81267"/>
                  </a:cubicBezTo>
                  <a:lnTo>
                    <a:pt x="568881" y="975217"/>
                  </a:lnTo>
                  <a:lnTo>
                    <a:pt x="406346" y="975217"/>
                  </a:lnTo>
                  <a:cubicBezTo>
                    <a:pt x="361464" y="975217"/>
                    <a:pt x="325079" y="1011603"/>
                    <a:pt x="325079" y="1056485"/>
                  </a:cubicBezTo>
                  <a:lnTo>
                    <a:pt x="325079" y="1381554"/>
                  </a:lnTo>
                  <a:lnTo>
                    <a:pt x="243811" y="1381554"/>
                  </a:lnTo>
                  <a:cubicBezTo>
                    <a:pt x="198930" y="1381554"/>
                    <a:pt x="162544" y="1417939"/>
                    <a:pt x="162544" y="1462821"/>
                  </a:cubicBezTo>
                  <a:lnTo>
                    <a:pt x="162544" y="1869158"/>
                  </a:lnTo>
                  <a:cubicBezTo>
                    <a:pt x="162544" y="1914039"/>
                    <a:pt x="198930" y="1950425"/>
                    <a:pt x="243811" y="1950425"/>
                  </a:cubicBezTo>
                  <a:lnTo>
                    <a:pt x="325079" y="1950425"/>
                  </a:lnTo>
                  <a:lnTo>
                    <a:pt x="325079" y="4713542"/>
                  </a:lnTo>
                  <a:lnTo>
                    <a:pt x="0" y="4713542"/>
                  </a:lnTo>
                  <a:lnTo>
                    <a:pt x="0" y="4876076"/>
                  </a:lnTo>
                  <a:lnTo>
                    <a:pt x="406346" y="4876076"/>
                  </a:lnTo>
                  <a:lnTo>
                    <a:pt x="4469759" y="4876076"/>
                  </a:lnTo>
                  <a:lnTo>
                    <a:pt x="4876800" y="4876076"/>
                  </a:lnTo>
                  <a:lnTo>
                    <a:pt x="4876800" y="4713542"/>
                  </a:lnTo>
                  <a:lnTo>
                    <a:pt x="4551026" y="4713542"/>
                  </a:lnTo>
                  <a:close/>
                  <a:moveTo>
                    <a:pt x="731415" y="162535"/>
                  </a:moveTo>
                  <a:lnTo>
                    <a:pt x="4144680" y="162535"/>
                  </a:lnTo>
                  <a:lnTo>
                    <a:pt x="4144680" y="975217"/>
                  </a:lnTo>
                  <a:lnTo>
                    <a:pt x="731415" y="975217"/>
                  </a:lnTo>
                  <a:lnTo>
                    <a:pt x="731415" y="162535"/>
                  </a:lnTo>
                  <a:close/>
                  <a:moveTo>
                    <a:pt x="487613" y="1137752"/>
                  </a:moveTo>
                  <a:lnTo>
                    <a:pt x="650148" y="1137752"/>
                  </a:lnTo>
                  <a:lnTo>
                    <a:pt x="4225948" y="1137752"/>
                  </a:lnTo>
                  <a:lnTo>
                    <a:pt x="4388482" y="1137752"/>
                  </a:lnTo>
                  <a:lnTo>
                    <a:pt x="4388482" y="1381554"/>
                  </a:lnTo>
                  <a:lnTo>
                    <a:pt x="487613" y="1381554"/>
                  </a:lnTo>
                  <a:lnTo>
                    <a:pt x="487613" y="1137752"/>
                  </a:lnTo>
                  <a:close/>
                  <a:moveTo>
                    <a:pt x="4388482" y="4713561"/>
                  </a:moveTo>
                  <a:lnTo>
                    <a:pt x="487613" y="4713561"/>
                  </a:lnTo>
                  <a:lnTo>
                    <a:pt x="487613" y="1950434"/>
                  </a:lnTo>
                  <a:lnTo>
                    <a:pt x="4388492" y="1950434"/>
                  </a:lnTo>
                  <a:lnTo>
                    <a:pt x="4388492" y="4713561"/>
                  </a:lnTo>
                  <a:close/>
                  <a:moveTo>
                    <a:pt x="406346" y="1787900"/>
                  </a:moveTo>
                  <a:lnTo>
                    <a:pt x="325079" y="1787900"/>
                  </a:lnTo>
                  <a:lnTo>
                    <a:pt x="325079" y="1544098"/>
                  </a:lnTo>
                  <a:lnTo>
                    <a:pt x="406346" y="1544098"/>
                  </a:lnTo>
                  <a:lnTo>
                    <a:pt x="4469759" y="1544098"/>
                  </a:lnTo>
                  <a:lnTo>
                    <a:pt x="4551026" y="1544098"/>
                  </a:lnTo>
                  <a:lnTo>
                    <a:pt x="4551026" y="1787900"/>
                  </a:lnTo>
                  <a:lnTo>
                    <a:pt x="4469759" y="1787900"/>
                  </a:lnTo>
                  <a:lnTo>
                    <a:pt x="406346" y="178790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59" name="Freeform: Shape 58">
              <a:extLst>
                <a:ext uri="{FF2B5EF4-FFF2-40B4-BE49-F238E27FC236}">
                  <a16:creationId xmlns:a16="http://schemas.microsoft.com/office/drawing/2014/main" id="{2F0A9584-8B78-4967-BFFF-C9DA8EBF8BA8}"/>
                </a:ext>
              </a:extLst>
            </p:cNvPr>
            <p:cNvSpPr/>
            <p:nvPr/>
          </p:nvSpPr>
          <p:spPr>
            <a:xfrm>
              <a:off x="3930082" y="411728"/>
              <a:ext cx="533400" cy="533400"/>
            </a:xfrm>
            <a:custGeom>
              <a:avLst/>
              <a:gdLst>
                <a:gd name="connsiteX0" fmla="*/ 516741 w 533400"/>
                <a:gd name="connsiteY0" fmla="*/ 162554 h 533400"/>
                <a:gd name="connsiteX1" fmla="*/ 462248 w 533400"/>
                <a:gd name="connsiteY1" fmla="*/ 76981 h 533400"/>
                <a:gd name="connsiteX2" fmla="*/ 377771 w 533400"/>
                <a:gd name="connsiteY2" fmla="*/ 20479 h 533400"/>
                <a:gd name="connsiteX3" fmla="*/ 268424 w 533400"/>
                <a:gd name="connsiteY3" fmla="*/ 0 h 533400"/>
                <a:gd name="connsiteX4" fmla="*/ 158896 w 533400"/>
                <a:gd name="connsiteY4" fmla="*/ 20298 h 533400"/>
                <a:gd name="connsiteX5" fmla="*/ 74057 w 533400"/>
                <a:gd name="connsiteY5" fmla="*/ 76800 h 533400"/>
                <a:gd name="connsiteX6" fmla="*/ 19383 w 533400"/>
                <a:gd name="connsiteY6" fmla="*/ 162563 h 533400"/>
                <a:gd name="connsiteX7" fmla="*/ 0 w 533400"/>
                <a:gd name="connsiteY7" fmla="*/ 270262 h 533400"/>
                <a:gd name="connsiteX8" fmla="*/ 19383 w 533400"/>
                <a:gd name="connsiteY8" fmla="*/ 377962 h 533400"/>
                <a:gd name="connsiteX9" fmla="*/ 74057 w 533400"/>
                <a:gd name="connsiteY9" fmla="*/ 463725 h 533400"/>
                <a:gd name="connsiteX10" fmla="*/ 158896 w 533400"/>
                <a:gd name="connsiteY10" fmla="*/ 520227 h 533400"/>
                <a:gd name="connsiteX11" fmla="*/ 268424 w 533400"/>
                <a:gd name="connsiteY11" fmla="*/ 540525 h 533400"/>
                <a:gd name="connsiteX12" fmla="*/ 377771 w 533400"/>
                <a:gd name="connsiteY12" fmla="*/ 520227 h 533400"/>
                <a:gd name="connsiteX13" fmla="*/ 462248 w 533400"/>
                <a:gd name="connsiteY13" fmla="*/ 463725 h 533400"/>
                <a:gd name="connsiteX14" fmla="*/ 516741 w 533400"/>
                <a:gd name="connsiteY14" fmla="*/ 377962 h 533400"/>
                <a:gd name="connsiteX15" fmla="*/ 536124 w 533400"/>
                <a:gd name="connsiteY15" fmla="*/ 270262 h 533400"/>
                <a:gd name="connsiteX16" fmla="*/ 516741 w 533400"/>
                <a:gd name="connsiteY16" fmla="*/ 162554 h 533400"/>
                <a:gd name="connsiteX17" fmla="*/ 423663 w 533400"/>
                <a:gd name="connsiteY17" fmla="*/ 348329 h 533400"/>
                <a:gd name="connsiteX18" fmla="*/ 390563 w 533400"/>
                <a:gd name="connsiteY18" fmla="*/ 406841 h 533400"/>
                <a:gd name="connsiteX19" fmla="*/ 338080 w 533400"/>
                <a:gd name="connsiteY19" fmla="*/ 443598 h 533400"/>
                <a:gd name="connsiteX20" fmla="*/ 268415 w 533400"/>
                <a:gd name="connsiteY20" fmla="*/ 456400 h 533400"/>
                <a:gd name="connsiteX21" fmla="*/ 198568 w 533400"/>
                <a:gd name="connsiteY21" fmla="*/ 443598 h 533400"/>
                <a:gd name="connsiteX22" fmla="*/ 145723 w 533400"/>
                <a:gd name="connsiteY22" fmla="*/ 406841 h 533400"/>
                <a:gd name="connsiteX23" fmla="*/ 112262 w 533400"/>
                <a:gd name="connsiteY23" fmla="*/ 348329 h 533400"/>
                <a:gd name="connsiteX24" fmla="*/ 100555 w 533400"/>
                <a:gd name="connsiteY24" fmla="*/ 270253 h 533400"/>
                <a:gd name="connsiteX25" fmla="*/ 112262 w 533400"/>
                <a:gd name="connsiteY25" fmla="*/ 192176 h 533400"/>
                <a:gd name="connsiteX26" fmla="*/ 145723 w 533400"/>
                <a:gd name="connsiteY26" fmla="*/ 133483 h 533400"/>
                <a:gd name="connsiteX27" fmla="*/ 198568 w 533400"/>
                <a:gd name="connsiteY27" fmla="*/ 96545 h 533400"/>
                <a:gd name="connsiteX28" fmla="*/ 268415 w 533400"/>
                <a:gd name="connsiteY28" fmla="*/ 83744 h 533400"/>
                <a:gd name="connsiteX29" fmla="*/ 338080 w 533400"/>
                <a:gd name="connsiteY29" fmla="*/ 96545 h 533400"/>
                <a:gd name="connsiteX30" fmla="*/ 390563 w 533400"/>
                <a:gd name="connsiteY30" fmla="*/ 133483 h 533400"/>
                <a:gd name="connsiteX31" fmla="*/ 423663 w 533400"/>
                <a:gd name="connsiteY31" fmla="*/ 192176 h 533400"/>
                <a:gd name="connsiteX32" fmla="*/ 435178 w 533400"/>
                <a:gd name="connsiteY32" fmla="*/ 270253 h 533400"/>
                <a:gd name="connsiteX33" fmla="*/ 423663 w 533400"/>
                <a:gd name="connsiteY33" fmla="*/ 34832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3400" h="533400">
                  <a:moveTo>
                    <a:pt x="516741" y="162554"/>
                  </a:moveTo>
                  <a:cubicBezTo>
                    <a:pt x="503815" y="129521"/>
                    <a:pt x="485661" y="100994"/>
                    <a:pt x="462248" y="76981"/>
                  </a:cubicBezTo>
                  <a:cubicBezTo>
                    <a:pt x="438845" y="52969"/>
                    <a:pt x="410680" y="34128"/>
                    <a:pt x="377771" y="20479"/>
                  </a:cubicBezTo>
                  <a:cubicBezTo>
                    <a:pt x="344853" y="6829"/>
                    <a:pt x="308410" y="0"/>
                    <a:pt x="268424" y="0"/>
                  </a:cubicBezTo>
                  <a:cubicBezTo>
                    <a:pt x="228438" y="0"/>
                    <a:pt x="191929" y="6763"/>
                    <a:pt x="158896" y="20298"/>
                  </a:cubicBezTo>
                  <a:cubicBezTo>
                    <a:pt x="125863" y="33833"/>
                    <a:pt x="97584" y="52664"/>
                    <a:pt x="74057" y="76800"/>
                  </a:cubicBezTo>
                  <a:cubicBezTo>
                    <a:pt x="50530" y="100936"/>
                    <a:pt x="32309" y="129521"/>
                    <a:pt x="19383" y="162563"/>
                  </a:cubicBezTo>
                  <a:cubicBezTo>
                    <a:pt x="6458" y="195596"/>
                    <a:pt x="0" y="231496"/>
                    <a:pt x="0" y="270262"/>
                  </a:cubicBezTo>
                  <a:cubicBezTo>
                    <a:pt x="0" y="309029"/>
                    <a:pt x="6458" y="344929"/>
                    <a:pt x="19383" y="377962"/>
                  </a:cubicBezTo>
                  <a:cubicBezTo>
                    <a:pt x="32309" y="410994"/>
                    <a:pt x="50530" y="439579"/>
                    <a:pt x="74057" y="463725"/>
                  </a:cubicBezTo>
                  <a:cubicBezTo>
                    <a:pt x="97584" y="487861"/>
                    <a:pt x="125863" y="506692"/>
                    <a:pt x="158896" y="520227"/>
                  </a:cubicBezTo>
                  <a:cubicBezTo>
                    <a:pt x="191929" y="533762"/>
                    <a:pt x="228438" y="540525"/>
                    <a:pt x="268424" y="540525"/>
                  </a:cubicBezTo>
                  <a:cubicBezTo>
                    <a:pt x="308410" y="540525"/>
                    <a:pt x="344853" y="533762"/>
                    <a:pt x="377771" y="520227"/>
                  </a:cubicBezTo>
                  <a:cubicBezTo>
                    <a:pt x="410689" y="506701"/>
                    <a:pt x="438845" y="487861"/>
                    <a:pt x="462248" y="463725"/>
                  </a:cubicBezTo>
                  <a:cubicBezTo>
                    <a:pt x="485651" y="439588"/>
                    <a:pt x="503815" y="411004"/>
                    <a:pt x="516741" y="377962"/>
                  </a:cubicBezTo>
                  <a:cubicBezTo>
                    <a:pt x="529666" y="344929"/>
                    <a:pt x="536124" y="309029"/>
                    <a:pt x="536124" y="270262"/>
                  </a:cubicBezTo>
                  <a:cubicBezTo>
                    <a:pt x="536124" y="231486"/>
                    <a:pt x="529657" y="195586"/>
                    <a:pt x="516741" y="162554"/>
                  </a:cubicBezTo>
                  <a:close/>
                  <a:moveTo>
                    <a:pt x="423663" y="348329"/>
                  </a:moveTo>
                  <a:cubicBezTo>
                    <a:pt x="415985" y="371370"/>
                    <a:pt x="404946" y="390877"/>
                    <a:pt x="390563" y="406841"/>
                  </a:cubicBezTo>
                  <a:cubicBezTo>
                    <a:pt x="376180" y="422815"/>
                    <a:pt x="358683" y="435064"/>
                    <a:pt x="338080" y="443598"/>
                  </a:cubicBezTo>
                  <a:cubicBezTo>
                    <a:pt x="317478" y="452133"/>
                    <a:pt x="294256" y="456400"/>
                    <a:pt x="268415" y="456400"/>
                  </a:cubicBezTo>
                  <a:cubicBezTo>
                    <a:pt x="242573" y="456400"/>
                    <a:pt x="219285" y="452133"/>
                    <a:pt x="198568" y="443598"/>
                  </a:cubicBezTo>
                  <a:cubicBezTo>
                    <a:pt x="177841" y="435064"/>
                    <a:pt x="160230" y="422815"/>
                    <a:pt x="145723" y="406841"/>
                  </a:cubicBezTo>
                  <a:cubicBezTo>
                    <a:pt x="131216" y="390868"/>
                    <a:pt x="120063" y="371370"/>
                    <a:pt x="112262" y="348329"/>
                  </a:cubicBezTo>
                  <a:cubicBezTo>
                    <a:pt x="104461" y="325288"/>
                    <a:pt x="100555" y="299266"/>
                    <a:pt x="100555" y="270253"/>
                  </a:cubicBezTo>
                  <a:cubicBezTo>
                    <a:pt x="100555" y="241240"/>
                    <a:pt x="104461" y="215217"/>
                    <a:pt x="112262" y="192176"/>
                  </a:cubicBezTo>
                  <a:cubicBezTo>
                    <a:pt x="120063" y="169135"/>
                    <a:pt x="131216" y="149571"/>
                    <a:pt x="145723" y="133483"/>
                  </a:cubicBezTo>
                  <a:cubicBezTo>
                    <a:pt x="160230" y="117396"/>
                    <a:pt x="177841" y="105080"/>
                    <a:pt x="198568" y="96545"/>
                  </a:cubicBezTo>
                  <a:cubicBezTo>
                    <a:pt x="219294" y="88011"/>
                    <a:pt x="242573" y="83744"/>
                    <a:pt x="268415" y="83744"/>
                  </a:cubicBezTo>
                  <a:cubicBezTo>
                    <a:pt x="294256" y="83744"/>
                    <a:pt x="317478" y="88011"/>
                    <a:pt x="338080" y="96545"/>
                  </a:cubicBezTo>
                  <a:cubicBezTo>
                    <a:pt x="358683" y="105080"/>
                    <a:pt x="376171" y="117396"/>
                    <a:pt x="390563" y="133483"/>
                  </a:cubicBezTo>
                  <a:cubicBezTo>
                    <a:pt x="404946" y="149571"/>
                    <a:pt x="415976" y="169135"/>
                    <a:pt x="423663" y="192176"/>
                  </a:cubicBezTo>
                  <a:cubicBezTo>
                    <a:pt x="431340" y="215217"/>
                    <a:pt x="435178" y="241240"/>
                    <a:pt x="435178" y="270253"/>
                  </a:cubicBezTo>
                  <a:cubicBezTo>
                    <a:pt x="435178" y="299266"/>
                    <a:pt x="431349" y="325288"/>
                    <a:pt x="423663" y="34832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60" name="Freeform: Shape 59">
              <a:extLst>
                <a:ext uri="{FF2B5EF4-FFF2-40B4-BE49-F238E27FC236}">
                  <a16:creationId xmlns:a16="http://schemas.microsoft.com/office/drawing/2014/main" id="{0BF085C5-62FA-4E1D-A617-42E991F19A26}"/>
                </a:ext>
              </a:extLst>
            </p:cNvPr>
            <p:cNvSpPr/>
            <p:nvPr/>
          </p:nvSpPr>
          <p:spPr>
            <a:xfrm>
              <a:off x="3406016" y="417576"/>
              <a:ext cx="438150" cy="523875"/>
            </a:xfrm>
            <a:custGeom>
              <a:avLst/>
              <a:gdLst>
                <a:gd name="connsiteX0" fmla="*/ 347053 w 438150"/>
                <a:gd name="connsiteY0" fmla="*/ 0 h 523875"/>
                <a:gd name="connsiteX1" fmla="*/ 347053 w 438150"/>
                <a:gd name="connsiteY1" fmla="*/ 227467 h 523875"/>
                <a:gd name="connsiteX2" fmla="*/ 99108 w 438150"/>
                <a:gd name="connsiteY2" fmla="*/ 227467 h 523875"/>
                <a:gd name="connsiteX3" fmla="*/ 99108 w 438150"/>
                <a:gd name="connsiteY3" fmla="*/ 0 h 523875"/>
                <a:gd name="connsiteX4" fmla="*/ 0 w 438150"/>
                <a:gd name="connsiteY4" fmla="*/ 0 h 523875"/>
                <a:gd name="connsiteX5" fmla="*/ 0 w 438150"/>
                <a:gd name="connsiteY5" fmla="*/ 528809 h 523875"/>
                <a:gd name="connsiteX6" fmla="*/ 99108 w 438150"/>
                <a:gd name="connsiteY6" fmla="*/ 528809 h 523875"/>
                <a:gd name="connsiteX7" fmla="*/ 99108 w 438150"/>
                <a:gd name="connsiteY7" fmla="*/ 297685 h 523875"/>
                <a:gd name="connsiteX8" fmla="*/ 347053 w 438150"/>
                <a:gd name="connsiteY8" fmla="*/ 297685 h 523875"/>
                <a:gd name="connsiteX9" fmla="*/ 347053 w 438150"/>
                <a:gd name="connsiteY9" fmla="*/ 528809 h 523875"/>
                <a:gd name="connsiteX10" fmla="*/ 446160 w 438150"/>
                <a:gd name="connsiteY10" fmla="*/ 528809 h 523875"/>
                <a:gd name="connsiteX11" fmla="*/ 446160 w 438150"/>
                <a:gd name="connsiteY11"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150" h="523875">
                  <a:moveTo>
                    <a:pt x="347053" y="0"/>
                  </a:moveTo>
                  <a:lnTo>
                    <a:pt x="347053" y="227467"/>
                  </a:lnTo>
                  <a:lnTo>
                    <a:pt x="99108" y="227467"/>
                  </a:lnTo>
                  <a:lnTo>
                    <a:pt x="99108" y="0"/>
                  </a:lnTo>
                  <a:lnTo>
                    <a:pt x="0" y="0"/>
                  </a:lnTo>
                  <a:lnTo>
                    <a:pt x="0" y="528809"/>
                  </a:lnTo>
                  <a:lnTo>
                    <a:pt x="99108" y="528809"/>
                  </a:lnTo>
                  <a:lnTo>
                    <a:pt x="99108" y="297685"/>
                  </a:lnTo>
                  <a:lnTo>
                    <a:pt x="347053" y="297685"/>
                  </a:lnTo>
                  <a:lnTo>
                    <a:pt x="347053" y="528809"/>
                  </a:lnTo>
                  <a:lnTo>
                    <a:pt x="446160" y="528809"/>
                  </a:lnTo>
                  <a:lnTo>
                    <a:pt x="446160"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61" name="Freeform: Shape 60">
              <a:extLst>
                <a:ext uri="{FF2B5EF4-FFF2-40B4-BE49-F238E27FC236}">
                  <a16:creationId xmlns:a16="http://schemas.microsoft.com/office/drawing/2014/main" id="{02BD665A-95DA-4BD1-95EB-E71EAC209CFD}"/>
                </a:ext>
              </a:extLst>
            </p:cNvPr>
            <p:cNvSpPr/>
            <p:nvPr/>
          </p:nvSpPr>
          <p:spPr>
            <a:xfrm>
              <a:off x="5369128" y="417576"/>
              <a:ext cx="304800" cy="523875"/>
            </a:xfrm>
            <a:custGeom>
              <a:avLst/>
              <a:gdLst>
                <a:gd name="connsiteX0" fmla="*/ 98384 w 304800"/>
                <a:gd name="connsiteY0" fmla="*/ 447618 h 523875"/>
                <a:gd name="connsiteX1" fmla="*/ 98384 w 304800"/>
                <a:gd name="connsiteY1" fmla="*/ 0 h 523875"/>
                <a:gd name="connsiteX2" fmla="*/ 0 w 304800"/>
                <a:gd name="connsiteY2" fmla="*/ 0 h 523875"/>
                <a:gd name="connsiteX3" fmla="*/ 0 w 304800"/>
                <a:gd name="connsiteY3" fmla="*/ 528809 h 523875"/>
                <a:gd name="connsiteX4" fmla="*/ 310125 w 304800"/>
                <a:gd name="connsiteY4" fmla="*/ 528809 h 523875"/>
                <a:gd name="connsiteX5" fmla="*/ 310125 w 304800"/>
                <a:gd name="connsiteY5" fmla="*/ 447618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523875">
                  <a:moveTo>
                    <a:pt x="98384" y="447618"/>
                  </a:moveTo>
                  <a:lnTo>
                    <a:pt x="98384" y="0"/>
                  </a:lnTo>
                  <a:lnTo>
                    <a:pt x="0" y="0"/>
                  </a:lnTo>
                  <a:lnTo>
                    <a:pt x="0" y="528809"/>
                  </a:lnTo>
                  <a:lnTo>
                    <a:pt x="310125" y="528809"/>
                  </a:lnTo>
                  <a:lnTo>
                    <a:pt x="310125" y="447618"/>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62" name="Freeform: Shape 61">
              <a:extLst>
                <a:ext uri="{FF2B5EF4-FFF2-40B4-BE49-F238E27FC236}">
                  <a16:creationId xmlns:a16="http://schemas.microsoft.com/office/drawing/2014/main" id="{F7FE45D9-4A08-46DD-ABEA-3BBBE453C74F}"/>
                </a:ext>
              </a:extLst>
            </p:cNvPr>
            <p:cNvSpPr/>
            <p:nvPr/>
          </p:nvSpPr>
          <p:spPr>
            <a:xfrm>
              <a:off x="4470587" y="417576"/>
              <a:ext cx="409575" cy="523875"/>
            </a:xfrm>
            <a:custGeom>
              <a:avLst/>
              <a:gdLst>
                <a:gd name="connsiteX0" fmla="*/ 0 w 409575"/>
                <a:gd name="connsiteY0" fmla="*/ 0 h 523875"/>
                <a:gd name="connsiteX1" fmla="*/ 0 w 409575"/>
                <a:gd name="connsiteY1" fmla="*/ 80820 h 523875"/>
                <a:gd name="connsiteX2" fmla="*/ 159820 w 409575"/>
                <a:gd name="connsiteY2" fmla="*/ 80820 h 523875"/>
                <a:gd name="connsiteX3" fmla="*/ 159820 w 409575"/>
                <a:gd name="connsiteY3" fmla="*/ 528809 h 523875"/>
                <a:gd name="connsiteX4" fmla="*/ 258194 w 409575"/>
                <a:gd name="connsiteY4" fmla="*/ 528809 h 523875"/>
                <a:gd name="connsiteX5" fmla="*/ 258194 w 409575"/>
                <a:gd name="connsiteY5" fmla="*/ 80820 h 523875"/>
                <a:gd name="connsiteX6" fmla="*/ 417271 w 409575"/>
                <a:gd name="connsiteY6" fmla="*/ 80820 h 523875"/>
                <a:gd name="connsiteX7" fmla="*/ 417271 w 409575"/>
                <a:gd name="connsiteY7"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575" h="523875">
                  <a:moveTo>
                    <a:pt x="0" y="0"/>
                  </a:moveTo>
                  <a:lnTo>
                    <a:pt x="0" y="80820"/>
                  </a:lnTo>
                  <a:lnTo>
                    <a:pt x="159820" y="80820"/>
                  </a:lnTo>
                  <a:lnTo>
                    <a:pt x="159820" y="528809"/>
                  </a:lnTo>
                  <a:lnTo>
                    <a:pt x="258194" y="528809"/>
                  </a:lnTo>
                  <a:lnTo>
                    <a:pt x="258194" y="80820"/>
                  </a:lnTo>
                  <a:lnTo>
                    <a:pt x="417271" y="80820"/>
                  </a:lnTo>
                  <a:lnTo>
                    <a:pt x="417271" y="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63" name="Freeform: Shape 62">
              <a:extLst>
                <a:ext uri="{FF2B5EF4-FFF2-40B4-BE49-F238E27FC236}">
                  <a16:creationId xmlns:a16="http://schemas.microsoft.com/office/drawing/2014/main" id="{A73E0BF5-0226-40B2-8324-7B7EDA37E03C}"/>
                </a:ext>
              </a:extLst>
            </p:cNvPr>
            <p:cNvSpPr/>
            <p:nvPr/>
          </p:nvSpPr>
          <p:spPr>
            <a:xfrm>
              <a:off x="4950400" y="417576"/>
              <a:ext cx="333375" cy="523875"/>
            </a:xfrm>
            <a:custGeom>
              <a:avLst/>
              <a:gdLst>
                <a:gd name="connsiteX0" fmla="*/ 333528 w 333375"/>
                <a:gd name="connsiteY0" fmla="*/ 78257 h 523875"/>
                <a:gd name="connsiteX1" fmla="*/ 333528 w 333375"/>
                <a:gd name="connsiteY1" fmla="*/ 0 h 523875"/>
                <a:gd name="connsiteX2" fmla="*/ 0 w 333375"/>
                <a:gd name="connsiteY2" fmla="*/ 0 h 523875"/>
                <a:gd name="connsiteX3" fmla="*/ 0 w 333375"/>
                <a:gd name="connsiteY3" fmla="*/ 528809 h 523875"/>
                <a:gd name="connsiteX4" fmla="*/ 333528 w 333375"/>
                <a:gd name="connsiteY4" fmla="*/ 528809 h 523875"/>
                <a:gd name="connsiteX5" fmla="*/ 333528 w 333375"/>
                <a:gd name="connsiteY5" fmla="*/ 450180 h 523875"/>
                <a:gd name="connsiteX6" fmla="*/ 99108 w 333375"/>
                <a:gd name="connsiteY6" fmla="*/ 450180 h 523875"/>
                <a:gd name="connsiteX7" fmla="*/ 99108 w 333375"/>
                <a:gd name="connsiteY7" fmla="*/ 300609 h 523875"/>
                <a:gd name="connsiteX8" fmla="*/ 283788 w 333375"/>
                <a:gd name="connsiteY8" fmla="*/ 300609 h 523875"/>
                <a:gd name="connsiteX9" fmla="*/ 283788 w 333375"/>
                <a:gd name="connsiteY9" fmla="*/ 224904 h 523875"/>
                <a:gd name="connsiteX10" fmla="*/ 99108 w 333375"/>
                <a:gd name="connsiteY10" fmla="*/ 224904 h 523875"/>
                <a:gd name="connsiteX11" fmla="*/ 99108 w 333375"/>
                <a:gd name="connsiteY11" fmla="*/ 78257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523875">
                  <a:moveTo>
                    <a:pt x="333528" y="78257"/>
                  </a:moveTo>
                  <a:lnTo>
                    <a:pt x="333528" y="0"/>
                  </a:lnTo>
                  <a:lnTo>
                    <a:pt x="0" y="0"/>
                  </a:lnTo>
                  <a:lnTo>
                    <a:pt x="0" y="528809"/>
                  </a:lnTo>
                  <a:lnTo>
                    <a:pt x="333528" y="528809"/>
                  </a:lnTo>
                  <a:lnTo>
                    <a:pt x="333528" y="450180"/>
                  </a:lnTo>
                  <a:lnTo>
                    <a:pt x="99108" y="450180"/>
                  </a:lnTo>
                  <a:lnTo>
                    <a:pt x="99108" y="300609"/>
                  </a:lnTo>
                  <a:lnTo>
                    <a:pt x="283788" y="300609"/>
                  </a:lnTo>
                  <a:lnTo>
                    <a:pt x="283788" y="224904"/>
                  </a:lnTo>
                  <a:lnTo>
                    <a:pt x="99108" y="224904"/>
                  </a:lnTo>
                  <a:lnTo>
                    <a:pt x="99108" y="78257"/>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spTree>
    <p:extLst>
      <p:ext uri="{BB962C8B-B14F-4D97-AF65-F5344CB8AC3E}">
        <p14:creationId xmlns:p14="http://schemas.microsoft.com/office/powerpoint/2010/main" val="403815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D46AA-05E7-AA42-A497-F6916D79C5A3}"/>
              </a:ext>
            </a:extLst>
          </p:cNvPr>
          <p:cNvSpPr>
            <a:spLocks noGrp="1"/>
          </p:cNvSpPr>
          <p:nvPr>
            <p:ph sz="quarter" idx="11"/>
          </p:nvPr>
        </p:nvSpPr>
        <p:spPr>
          <a:xfrm>
            <a:off x="342898" y="750860"/>
            <a:ext cx="3843339" cy="775079"/>
          </a:xfrm>
        </p:spPr>
        <p:txBody>
          <a:bodyPr/>
          <a:lstStyle/>
          <a:p>
            <a:r>
              <a:rPr lang="en-US" b="1" dirty="0">
                <a:solidFill>
                  <a:schemeClr val="accent4"/>
                </a:solidFill>
              </a:rPr>
              <a:t>Moving Beyond ASO/PPO Networks</a:t>
            </a:r>
            <a:endParaRPr lang="en-US" b="1" dirty="0"/>
          </a:p>
        </p:txBody>
      </p:sp>
      <p:sp>
        <p:nvSpPr>
          <p:cNvPr id="2" name="Title 1">
            <a:extLst>
              <a:ext uri="{FF2B5EF4-FFF2-40B4-BE49-F238E27FC236}">
                <a16:creationId xmlns:a16="http://schemas.microsoft.com/office/drawing/2014/main" id="{2D89418F-FBD1-5343-BF63-6A16124132D3}"/>
              </a:ext>
            </a:extLst>
          </p:cNvPr>
          <p:cNvSpPr>
            <a:spLocks noGrp="1"/>
          </p:cNvSpPr>
          <p:nvPr>
            <p:ph type="title"/>
          </p:nvPr>
        </p:nvSpPr>
        <p:spPr/>
        <p:txBody>
          <a:bodyPr/>
          <a:lstStyle/>
          <a:p>
            <a:r>
              <a:rPr lang="en-US" dirty="0"/>
              <a:t>Key Areas of Union-Driven, High-Value Care Delivery Change</a:t>
            </a:r>
          </a:p>
        </p:txBody>
      </p:sp>
      <p:sp>
        <p:nvSpPr>
          <p:cNvPr id="4" name="Footer Placeholder 3">
            <a:extLst>
              <a:ext uri="{FF2B5EF4-FFF2-40B4-BE49-F238E27FC236}">
                <a16:creationId xmlns:a16="http://schemas.microsoft.com/office/drawing/2014/main" id="{2510B40C-0C22-0940-911C-785924ADCBB2}"/>
              </a:ext>
            </a:extLst>
          </p:cNvPr>
          <p:cNvSpPr>
            <a:spLocks noGrp="1"/>
          </p:cNvSpPr>
          <p:nvPr>
            <p:ph type="ftr" sz="quarter" idx="3"/>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sp>
        <p:nvSpPr>
          <p:cNvPr id="16" name="Text Box 7">
            <a:extLst>
              <a:ext uri="{FF2B5EF4-FFF2-40B4-BE49-F238E27FC236}">
                <a16:creationId xmlns:a16="http://schemas.microsoft.com/office/drawing/2014/main" id="{A3EB6074-BF10-5D4E-BE6C-1E88424DC80E}"/>
              </a:ext>
            </a:extLst>
          </p:cNvPr>
          <p:cNvSpPr txBox="1"/>
          <p:nvPr/>
        </p:nvSpPr>
        <p:spPr>
          <a:xfrm>
            <a:off x="4343400" y="8247380"/>
            <a:ext cx="45085" cy="4508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333333"/>
                </a:solidFill>
                <a:effectLst/>
                <a:uLnTx/>
                <a:uFillTx/>
                <a:latin typeface="Georgia"/>
                <a:ea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3E34A4E0-AABF-4876-8174-96BDDE8D1F2E}"/>
              </a:ext>
            </a:extLst>
          </p:cNvPr>
          <p:cNvSpPr/>
          <p:nvPr/>
        </p:nvSpPr>
        <p:spPr>
          <a:xfrm>
            <a:off x="342898" y="1394684"/>
            <a:ext cx="2641265" cy="2729552"/>
          </a:xfrm>
          <a:prstGeom prst="rect">
            <a:avLst/>
          </a:prstGeom>
        </p:spPr>
        <p:txBody>
          <a:bodyPr wrap="square" lIns="0" tIns="0" rIns="0" bIns="0">
            <a:noAutofit/>
          </a:bodyPr>
          <a:lstStyle/>
          <a:p>
            <a:pPr marL="0" marR="0" lvl="0" indent="0" algn="l" defTabSz="457200" rtl="0" eaLnBrk="1" fontAlgn="auto" latinLnBrk="0" hangingPunct="1">
              <a:lnSpc>
                <a:spcPct val="90000"/>
              </a:lnSpc>
              <a:spcBef>
                <a:spcPts val="600"/>
              </a:spcBef>
              <a:spcAft>
                <a:spcPts val="600"/>
              </a:spcAft>
              <a:buClrTx/>
              <a:buSzTx/>
              <a:buFontTx/>
              <a:buNone/>
              <a:tabLst/>
              <a:defRPr/>
            </a:pPr>
            <a:r>
              <a:rPr kumimoji="0" lang="en-US" sz="1500" b="0" i="0" u="none" strike="noStrike" kern="1200" cap="none" spc="0" normalizeH="0" baseline="0" noProof="0" dirty="0">
                <a:ln>
                  <a:noFill/>
                </a:ln>
                <a:solidFill>
                  <a:srgbClr val="0D103D"/>
                </a:solidFill>
                <a:effectLst/>
                <a:uLnTx/>
                <a:uFillTx/>
                <a:latin typeface="Georgia"/>
                <a:ea typeface="+mn-ea"/>
                <a:cs typeface="+mn-cs"/>
              </a:rPr>
              <a:t>Fully Integrated </a:t>
            </a:r>
            <a:r>
              <a:rPr kumimoji="0" lang="en-US" sz="1500" b="0" i="0" u="none" strike="noStrike" kern="1200" cap="none" spc="0" normalizeH="0" baseline="0" noProof="0">
                <a:ln>
                  <a:noFill/>
                </a:ln>
                <a:solidFill>
                  <a:srgbClr val="0D103D"/>
                </a:solidFill>
                <a:effectLst/>
                <a:uLnTx/>
                <a:uFillTx/>
                <a:latin typeface="Georgia"/>
                <a:ea typeface="+mn-ea"/>
                <a:cs typeface="+mn-cs"/>
              </a:rPr>
              <a:t>Care System</a:t>
            </a:r>
            <a:endParaRPr kumimoji="0" lang="en-US" sz="1500" b="0" i="0" u="none" strike="noStrike" kern="1200" cap="none" spc="0" normalizeH="0" baseline="0" noProof="0" dirty="0">
              <a:ln>
                <a:noFill/>
              </a:ln>
              <a:solidFill>
                <a:srgbClr val="0D103D"/>
              </a:solidFill>
              <a:effectLst/>
              <a:uLnTx/>
              <a:uFillTx/>
              <a:latin typeface="Georgi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84D9"/>
                </a:solidFill>
                <a:effectLst/>
                <a:uLnTx/>
                <a:uFillTx/>
                <a:latin typeface="Georgia"/>
                <a:ea typeface="+mn-ea"/>
                <a:cs typeface="+mn-cs"/>
              </a:rPr>
              <a:t>NY Hotel &amp; </a:t>
            </a:r>
            <a:r>
              <a:rPr kumimoji="0" lang="en-US" sz="1400" b="0" i="0" u="none" strike="noStrike" kern="1200" cap="none" spc="0" normalizeH="0" baseline="0" noProof="0" dirty="0" err="1">
                <a:ln>
                  <a:noFill/>
                </a:ln>
                <a:solidFill>
                  <a:srgbClr val="0084D9"/>
                </a:solidFill>
                <a:effectLst/>
                <a:uLnTx/>
                <a:uFillTx/>
                <a:latin typeface="Georgia"/>
                <a:ea typeface="+mn-ea"/>
                <a:cs typeface="+mn-cs"/>
              </a:rPr>
              <a:t>MotelTrades</a:t>
            </a:r>
            <a:r>
              <a:rPr kumimoji="0" lang="en-US" sz="1400" b="0" i="0" u="none" strike="noStrike" kern="1200" cap="none" spc="0" normalizeH="0" baseline="0" noProof="0" dirty="0">
                <a:ln>
                  <a:noFill/>
                </a:ln>
                <a:solidFill>
                  <a:srgbClr val="0084D9"/>
                </a:solidFill>
                <a:effectLst/>
                <a:uLnTx/>
                <a:uFillTx/>
                <a:latin typeface="Georgia"/>
                <a:ea typeface="+mn-ea"/>
                <a:cs typeface="+mn-cs"/>
              </a:rPr>
              <a:t> Council </a:t>
            </a:r>
          </a:p>
          <a:p>
            <a:pPr marL="0" marR="0" lvl="0" indent="0" algn="l" defTabSz="457200" rtl="0" eaLnBrk="1" fontAlgn="auto" latinLnBrk="0" hangingPunct="1">
              <a:lnSpc>
                <a:spcPct val="90000"/>
              </a:lnSpc>
              <a:spcBef>
                <a:spcPts val="600"/>
              </a:spcBef>
              <a:spcAft>
                <a:spcPts val="600"/>
              </a:spcAft>
              <a:buClrTx/>
              <a:buSzTx/>
              <a:buFontTx/>
              <a:buNone/>
              <a:tabLst/>
              <a:defRPr/>
            </a:pPr>
            <a:r>
              <a:rPr kumimoji="0" lang="en-US" sz="1500" b="0" i="0" u="none" strike="noStrike" kern="1200" cap="none" spc="0" normalizeH="0" baseline="0" noProof="0" dirty="0">
                <a:ln>
                  <a:noFill/>
                </a:ln>
                <a:solidFill>
                  <a:srgbClr val="0D103D"/>
                </a:solidFill>
                <a:effectLst/>
                <a:uLnTx/>
                <a:uFillTx/>
                <a:latin typeface="Georgia"/>
                <a:ea typeface="+mn-ea"/>
                <a:cs typeface="+mn-cs"/>
              </a:rPr>
              <a:t>Direct Pay, High-Value </a:t>
            </a:r>
            <a:br>
              <a:rPr kumimoji="0" lang="en-US" sz="1500" b="0" i="0" u="none" strike="noStrike" kern="1200" cap="none" spc="0" normalizeH="0" baseline="0" noProof="0" dirty="0">
                <a:ln>
                  <a:noFill/>
                </a:ln>
                <a:solidFill>
                  <a:srgbClr val="0D103D"/>
                </a:solidFill>
                <a:effectLst/>
                <a:uLnTx/>
                <a:uFillTx/>
                <a:latin typeface="Georgia"/>
                <a:ea typeface="+mn-ea"/>
                <a:cs typeface="+mn-cs"/>
              </a:rPr>
            </a:br>
            <a:r>
              <a:rPr kumimoji="0" lang="en-US" sz="1500" b="0" i="0" u="none" strike="noStrike" kern="1200" cap="none" spc="0" normalizeH="0" baseline="0" noProof="0" dirty="0">
                <a:ln>
                  <a:noFill/>
                </a:ln>
                <a:solidFill>
                  <a:srgbClr val="0D103D"/>
                </a:solidFill>
                <a:effectLst/>
                <a:uLnTx/>
                <a:uFillTx/>
                <a:latin typeface="Georgia"/>
                <a:ea typeface="+mn-ea"/>
                <a:cs typeface="+mn-cs"/>
              </a:rPr>
              <a:t>Surgery Bundles Marketplace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84D9"/>
                </a:solidFill>
                <a:effectLst/>
                <a:uLnTx/>
                <a:uFillTx/>
                <a:latin typeface="Georgia"/>
                <a:ea typeface="+mn-ea"/>
                <a:cs typeface="+mn-cs"/>
              </a:rPr>
              <a:t>SolidaritUS Health w/UAW </a:t>
            </a:r>
            <a:r>
              <a:rPr kumimoji="0" lang="en-US" sz="1400" b="0" i="0" u="none" strike="noStrike" kern="1200" cap="none" spc="0" normalizeH="0" baseline="0" noProof="0" dirty="0" err="1">
                <a:ln>
                  <a:noFill/>
                </a:ln>
                <a:solidFill>
                  <a:srgbClr val="0084D9"/>
                </a:solidFill>
                <a:effectLst/>
                <a:uLnTx/>
                <a:uFillTx/>
                <a:latin typeface="Georgia"/>
                <a:ea typeface="+mn-ea"/>
                <a:cs typeface="+mn-cs"/>
              </a:rPr>
              <a:t>AeroSpace</a:t>
            </a:r>
            <a:r>
              <a:rPr kumimoji="0" lang="en-US" sz="1400" b="0" i="0" u="none" strike="noStrike" kern="1200" cap="none" spc="0" normalizeH="0" baseline="0" noProof="0" dirty="0">
                <a:ln>
                  <a:noFill/>
                </a:ln>
                <a:solidFill>
                  <a:srgbClr val="0084D9"/>
                </a:solidFill>
                <a:effectLst/>
                <a:uLnTx/>
                <a:uFillTx/>
                <a:latin typeface="Georgia"/>
                <a:ea typeface="+mn-ea"/>
                <a:cs typeface="+mn-cs"/>
              </a:rPr>
              <a:t> Workers’</a:t>
            </a:r>
          </a:p>
          <a:p>
            <a:pPr marL="0" marR="0" lvl="0" indent="0" algn="l" defTabSz="457200" rtl="0" eaLnBrk="1" fontAlgn="auto" latinLnBrk="0" hangingPunct="1">
              <a:lnSpc>
                <a:spcPct val="90000"/>
              </a:lnSpc>
              <a:spcBef>
                <a:spcPts val="600"/>
              </a:spcBef>
              <a:spcAft>
                <a:spcPts val="600"/>
              </a:spcAft>
              <a:buClrTx/>
              <a:buSzTx/>
              <a:buFontTx/>
              <a:buNone/>
              <a:tabLst/>
              <a:defRPr/>
            </a:pPr>
            <a:r>
              <a:rPr kumimoji="0" lang="en-US" sz="1500" b="0" i="0" u="none" strike="noStrike" kern="1200" cap="none" spc="0" normalizeH="0" baseline="0" noProof="0" dirty="0">
                <a:ln>
                  <a:noFill/>
                </a:ln>
                <a:solidFill>
                  <a:srgbClr val="0D103D"/>
                </a:solidFill>
                <a:effectLst/>
                <a:uLnTx/>
                <a:uFillTx/>
                <a:latin typeface="Georgia"/>
                <a:ea typeface="+mn-ea"/>
                <a:cs typeface="+mn-cs"/>
              </a:rPr>
              <a:t>IBEW/San Diego</a:t>
            </a:r>
          </a:p>
          <a:p>
            <a:pPr marL="285750" marR="0" lvl="0" indent="-285750" algn="l" defTabSz="4572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84D9"/>
                </a:solidFill>
                <a:effectLst/>
                <a:uLnTx/>
                <a:uFillTx/>
                <a:latin typeface="Georgia"/>
                <a:ea typeface="+mn-ea"/>
                <a:cs typeface="+mn-cs"/>
              </a:rPr>
              <a:t>Best Doctors Narrow Specialist Network</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srgbClr val="0D103D"/>
              </a:solidFill>
              <a:effectLst/>
              <a:uLnTx/>
              <a:uFillTx/>
              <a:latin typeface="Georgi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srgbClr val="0D103D"/>
              </a:solidFill>
              <a:effectLst/>
              <a:uLnTx/>
              <a:uFillTx/>
              <a:latin typeface="Georg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84D9"/>
              </a:solidFill>
              <a:effectLst/>
              <a:uLnTx/>
              <a:uFillTx/>
              <a:latin typeface="Georgia"/>
              <a:ea typeface="+mn-ea"/>
              <a:cs typeface="+mn-cs"/>
            </a:endParaRPr>
          </a:p>
        </p:txBody>
      </p:sp>
      <p:pic>
        <p:nvPicPr>
          <p:cNvPr id="7" name="Picture Placeholder 6" descr="An empty parking lot in front of a building&#10;&#10;Description automatically generated">
            <a:extLst>
              <a:ext uri="{FF2B5EF4-FFF2-40B4-BE49-F238E27FC236}">
                <a16:creationId xmlns:a16="http://schemas.microsoft.com/office/drawing/2014/main" id="{CEAE44D6-B2F5-46B0-B840-C0702A64CC4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pic>
        <p:nvPicPr>
          <p:cNvPr id="11" name="Picture Placeholder 10" descr="A tall building in a city&#10;&#10;Description automatically generated">
            <a:extLst>
              <a:ext uri="{FF2B5EF4-FFF2-40B4-BE49-F238E27FC236}">
                <a16:creationId xmlns:a16="http://schemas.microsoft.com/office/drawing/2014/main" id="{E9B89EB5-225D-4304-B4D7-6B3E52CC073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91672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418F-FBD1-5343-BF63-6A16124132D3}"/>
              </a:ext>
            </a:extLst>
          </p:cNvPr>
          <p:cNvSpPr>
            <a:spLocks noGrp="1"/>
          </p:cNvSpPr>
          <p:nvPr>
            <p:ph type="title"/>
          </p:nvPr>
        </p:nvSpPr>
        <p:spPr/>
        <p:txBody>
          <a:bodyPr/>
          <a:lstStyle/>
          <a:p>
            <a:r>
              <a:rPr lang="en-US" dirty="0"/>
              <a:t>Key Areas of Union-Driven, High-Value Care Delivery Change </a:t>
            </a:r>
          </a:p>
        </p:txBody>
      </p:sp>
      <p:sp>
        <p:nvSpPr>
          <p:cNvPr id="48" name="Footer Placeholder 47">
            <a:extLst>
              <a:ext uri="{FF2B5EF4-FFF2-40B4-BE49-F238E27FC236}">
                <a16:creationId xmlns:a16="http://schemas.microsoft.com/office/drawing/2014/main" id="{B789D558-F62F-444C-BF10-9E80DD37970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sp>
        <p:nvSpPr>
          <p:cNvPr id="16" name="Text Box 7">
            <a:extLst>
              <a:ext uri="{FF2B5EF4-FFF2-40B4-BE49-F238E27FC236}">
                <a16:creationId xmlns:a16="http://schemas.microsoft.com/office/drawing/2014/main" id="{A3EB6074-BF10-5D4E-BE6C-1E88424DC80E}"/>
              </a:ext>
            </a:extLst>
          </p:cNvPr>
          <p:cNvSpPr txBox="1"/>
          <p:nvPr/>
        </p:nvSpPr>
        <p:spPr>
          <a:xfrm>
            <a:off x="4343400" y="8247380"/>
            <a:ext cx="45085" cy="4508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333333"/>
                </a:solidFill>
                <a:effectLst/>
                <a:uLnTx/>
                <a:uFillTx/>
                <a:latin typeface="Georgia"/>
                <a:ea typeface="Times New Roman" panose="02020603050405020304" pitchFamily="18" charset="0"/>
                <a:cs typeface="Times New Roman" panose="02020603050405020304" pitchFamily="18" charset="0"/>
              </a:rPr>
              <a:t> </a:t>
            </a:r>
          </a:p>
        </p:txBody>
      </p:sp>
      <p:sp>
        <p:nvSpPr>
          <p:cNvPr id="27" name="Content Placeholder 2">
            <a:extLst>
              <a:ext uri="{FF2B5EF4-FFF2-40B4-BE49-F238E27FC236}">
                <a16:creationId xmlns:a16="http://schemas.microsoft.com/office/drawing/2014/main" id="{E21FE407-F7D0-492E-BF97-386890E11246}"/>
              </a:ext>
            </a:extLst>
          </p:cNvPr>
          <p:cNvSpPr txBox="1">
            <a:spLocks/>
          </p:cNvSpPr>
          <p:nvPr/>
        </p:nvSpPr>
        <p:spPr>
          <a:xfrm>
            <a:off x="342900" y="754253"/>
            <a:ext cx="6515100" cy="918381"/>
          </a:xfrm>
          <a:prstGeom prst="rect">
            <a:avLst/>
          </a:prstGeom>
        </p:spPr>
        <p:txBody>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700" b="1" i="0" u="none" strike="noStrike" kern="1200" cap="none" spc="0" normalizeH="0" baseline="0" noProof="0" dirty="0">
                <a:ln>
                  <a:noFill/>
                </a:ln>
                <a:solidFill>
                  <a:srgbClr val="0084D9"/>
                </a:solidFill>
                <a:effectLst/>
                <a:uLnTx/>
                <a:uFillTx/>
                <a:latin typeface="Georgia"/>
                <a:ea typeface="+mn-ea"/>
                <a:cs typeface="+mn-cs"/>
              </a:rPr>
              <a:t>Overcoming Fragmentation Among Union Plan Sponsors </a:t>
            </a:r>
          </a:p>
        </p:txBody>
      </p:sp>
      <p:sp>
        <p:nvSpPr>
          <p:cNvPr id="28" name="Rectangle: Top Corners Rounded 27">
            <a:extLst>
              <a:ext uri="{FF2B5EF4-FFF2-40B4-BE49-F238E27FC236}">
                <a16:creationId xmlns:a16="http://schemas.microsoft.com/office/drawing/2014/main" id="{4ED8D2C5-35A1-4E51-A2D9-874BD1DADC88}"/>
              </a:ext>
            </a:extLst>
          </p:cNvPr>
          <p:cNvSpPr/>
          <p:nvPr/>
        </p:nvSpPr>
        <p:spPr>
          <a:xfrm>
            <a:off x="342899" y="1335490"/>
            <a:ext cx="2543601" cy="2931710"/>
          </a:xfrm>
          <a:prstGeom prst="round2SameRect">
            <a:avLst>
              <a:gd name="adj1" fmla="val 25731"/>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91440" rIns="18288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Driving Transformation Across Whole Communities where Our Members Live and Work </a:t>
            </a:r>
          </a:p>
        </p:txBody>
      </p:sp>
      <p:sp>
        <p:nvSpPr>
          <p:cNvPr id="31" name="Rectangle: Top Corners Rounded 30">
            <a:extLst>
              <a:ext uri="{FF2B5EF4-FFF2-40B4-BE49-F238E27FC236}">
                <a16:creationId xmlns:a16="http://schemas.microsoft.com/office/drawing/2014/main" id="{2208BEB7-C2BD-40E1-B3DD-B9641D58DC0D}"/>
              </a:ext>
            </a:extLst>
          </p:cNvPr>
          <p:cNvSpPr/>
          <p:nvPr/>
        </p:nvSpPr>
        <p:spPr>
          <a:xfrm>
            <a:off x="3294227" y="1335490"/>
            <a:ext cx="2543601" cy="2931710"/>
          </a:xfrm>
          <a:prstGeom prst="round2SameRect">
            <a:avLst>
              <a:gd name="adj1" fmla="val 25731"/>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tIns="91440" rIns="18288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Aligning Taft-Hartley &amp; Employer-Sponsored Health Plans</a:t>
            </a:r>
          </a:p>
        </p:txBody>
      </p:sp>
      <p:sp>
        <p:nvSpPr>
          <p:cNvPr id="32" name="Rectangle: Top Corners Rounded 31">
            <a:extLst>
              <a:ext uri="{FF2B5EF4-FFF2-40B4-BE49-F238E27FC236}">
                <a16:creationId xmlns:a16="http://schemas.microsoft.com/office/drawing/2014/main" id="{45F86B7B-7239-42BA-BA81-EE36AC786836}"/>
              </a:ext>
            </a:extLst>
          </p:cNvPr>
          <p:cNvSpPr/>
          <p:nvPr/>
        </p:nvSpPr>
        <p:spPr>
          <a:xfrm>
            <a:off x="6245555" y="1335490"/>
            <a:ext cx="2543601" cy="2931710"/>
          </a:xfrm>
          <a:prstGeom prst="round2SameRect">
            <a:avLst>
              <a:gd name="adj1" fmla="val 25731"/>
              <a:gd name="adj2" fmla="val 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tIns="91440" rIns="18288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Leveraging Labor Investment Dollars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Georgia"/>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Georgia"/>
                <a:ea typeface="+mn-ea"/>
                <a:cs typeface="+mn-cs"/>
              </a:rPr>
              <a:t>“Strategic Healthcare 1”  joint union investment fund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Georgia"/>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Georgia"/>
                <a:ea typeface="+mn-ea"/>
                <a:cs typeface="+mn-cs"/>
              </a:rPr>
              <a:t>Currently $275 million in assets</a:t>
            </a:r>
            <a:r>
              <a:rPr kumimoji="0" lang="en-US" sz="1400" b="0" i="0" u="none" strike="noStrike" kern="1200" cap="none" spc="0" normalizeH="0" baseline="0" noProof="0" dirty="0">
                <a:ln>
                  <a:noFill/>
                </a:ln>
                <a:solidFill>
                  <a:prstClr val="white"/>
                </a:solidFill>
                <a:effectLst/>
                <a:uLnTx/>
                <a:uFillTx/>
                <a:latin typeface="Georgia"/>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eorg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 </a:t>
            </a:r>
          </a:p>
        </p:txBody>
      </p:sp>
      <p:cxnSp>
        <p:nvCxnSpPr>
          <p:cNvPr id="5" name="Straight Connector 4">
            <a:extLst>
              <a:ext uri="{FF2B5EF4-FFF2-40B4-BE49-F238E27FC236}">
                <a16:creationId xmlns:a16="http://schemas.microsoft.com/office/drawing/2014/main" id="{CC11A19E-BD11-411A-8A35-E0535415D128}"/>
              </a:ext>
            </a:extLst>
          </p:cNvPr>
          <p:cNvCxnSpPr/>
          <p:nvPr/>
        </p:nvCxnSpPr>
        <p:spPr>
          <a:xfrm>
            <a:off x="6994478" y="3259574"/>
            <a:ext cx="1793922" cy="0"/>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5237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oiletry&#10;&#10;Description automatically generated">
            <a:extLst>
              <a:ext uri="{FF2B5EF4-FFF2-40B4-BE49-F238E27FC236}">
                <a16:creationId xmlns:a16="http://schemas.microsoft.com/office/drawing/2014/main" id="{71DB1985-A7F9-42BE-BD69-58C0569647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54" y="-14288"/>
            <a:ext cx="9141291" cy="4514850"/>
          </a:xfrm>
          <a:prstGeom prst="rect">
            <a:avLst/>
          </a:prstGeom>
        </p:spPr>
      </p:pic>
      <p:sp>
        <p:nvSpPr>
          <p:cNvPr id="2" name="Title 1">
            <a:extLst>
              <a:ext uri="{FF2B5EF4-FFF2-40B4-BE49-F238E27FC236}">
                <a16:creationId xmlns:a16="http://schemas.microsoft.com/office/drawing/2014/main" id="{734AB743-8633-0245-B03A-8CCDBBDF66A0}"/>
              </a:ext>
            </a:extLst>
          </p:cNvPr>
          <p:cNvSpPr>
            <a:spLocks noGrp="1"/>
          </p:cNvSpPr>
          <p:nvPr>
            <p:ph type="title"/>
          </p:nvPr>
        </p:nvSpPr>
        <p:spPr/>
        <p:txBody>
          <a:bodyPr/>
          <a:lstStyle/>
          <a:p>
            <a:r>
              <a:rPr lang="en-US" dirty="0">
                <a:solidFill>
                  <a:schemeClr val="bg1"/>
                </a:solidFill>
              </a:rPr>
              <a:t>Innovation in Reducing Rx Spending </a:t>
            </a:r>
          </a:p>
        </p:txBody>
      </p:sp>
      <p:sp>
        <p:nvSpPr>
          <p:cNvPr id="4" name="Footer Placeholder 3">
            <a:extLst>
              <a:ext uri="{FF2B5EF4-FFF2-40B4-BE49-F238E27FC236}">
                <a16:creationId xmlns:a16="http://schemas.microsoft.com/office/drawing/2014/main" id="{1F7D5E1F-E7E3-6B4C-8695-8436972024F1}"/>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sp>
        <p:nvSpPr>
          <p:cNvPr id="9" name="TextBox 8">
            <a:extLst>
              <a:ext uri="{FF2B5EF4-FFF2-40B4-BE49-F238E27FC236}">
                <a16:creationId xmlns:a16="http://schemas.microsoft.com/office/drawing/2014/main" id="{2B0964D0-5AAA-4842-B560-66B265DD8727}"/>
              </a:ext>
            </a:extLst>
          </p:cNvPr>
          <p:cNvSpPr txBox="1"/>
          <p:nvPr/>
        </p:nvSpPr>
        <p:spPr>
          <a:xfrm>
            <a:off x="342900" y="1022203"/>
            <a:ext cx="4130968" cy="2273792"/>
          </a:xfrm>
          <a:prstGeom prst="rect">
            <a:avLst/>
          </a:prstGeom>
          <a:noFill/>
        </p:spPr>
        <p:txBody>
          <a:bodyPr wrap="square" l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a:ea typeface="+mn-ea"/>
                <a:cs typeface="+mn-cs"/>
              </a:rPr>
              <a:t>Slashing Prescription Drug Spending </a:t>
            </a:r>
            <a:br>
              <a:rPr kumimoji="0" lang="en-US" sz="1800" b="0" i="0" u="none" strike="noStrike" kern="1200" cap="none" spc="0" normalizeH="0" baseline="0" noProof="0" dirty="0">
                <a:ln>
                  <a:noFill/>
                </a:ln>
                <a:solidFill>
                  <a:srgbClr val="FFFFFF"/>
                </a:solidFill>
                <a:effectLst/>
                <a:uLnTx/>
                <a:uFillTx/>
                <a:latin typeface="Georgia"/>
                <a:ea typeface="+mn-ea"/>
                <a:cs typeface="+mn-cs"/>
              </a:rPr>
            </a:br>
            <a:r>
              <a:rPr kumimoji="0" lang="en-US" sz="1800" b="0" i="1" u="none" strike="noStrike" kern="1200" cap="none" spc="0" normalizeH="0" baseline="0" noProof="0" dirty="0">
                <a:ln>
                  <a:noFill/>
                </a:ln>
                <a:solidFill>
                  <a:srgbClr val="FFFFFF"/>
                </a:solidFill>
                <a:effectLst/>
                <a:uLnTx/>
                <a:uFillTx/>
                <a:latin typeface="Georgia"/>
                <a:ea typeface="+mn-ea"/>
                <a:cs typeface="+mn-cs"/>
              </a:rPr>
              <a:t>Without Cutting Workers’ Benefits</a:t>
            </a:r>
            <a:br>
              <a:rPr kumimoji="0" lang="en-US" sz="1800" b="0" i="1" u="none" strike="noStrike" kern="1200" cap="none" spc="0" normalizeH="0" baseline="0" noProof="0" dirty="0">
                <a:ln>
                  <a:noFill/>
                </a:ln>
                <a:solidFill>
                  <a:srgbClr val="FFFFFF"/>
                </a:solidFill>
                <a:effectLst/>
                <a:uLnTx/>
                <a:uFillTx/>
                <a:latin typeface="Georgia"/>
                <a:ea typeface="+mn-ea"/>
                <a:cs typeface="+mn-cs"/>
              </a:rPr>
            </a:br>
            <a:br>
              <a:rPr kumimoji="0" lang="en-US" sz="1800" b="0" i="1" u="none" strike="noStrike" kern="1200" cap="none" spc="0" normalizeH="0" baseline="0" noProof="0" dirty="0">
                <a:ln>
                  <a:noFill/>
                </a:ln>
                <a:solidFill>
                  <a:srgbClr val="FFFFFF"/>
                </a:solidFill>
                <a:effectLst/>
                <a:uLnTx/>
                <a:uFillTx/>
                <a:latin typeface="Georgia"/>
                <a:ea typeface="+mn-ea"/>
                <a:cs typeface="+mn-cs"/>
              </a:rPr>
            </a:br>
            <a:r>
              <a:rPr kumimoji="0" lang="en-US" sz="1800" b="1" i="0" u="none" strike="noStrike" kern="1200" cap="none" spc="0" normalizeH="0" baseline="0" noProof="0" dirty="0">
                <a:ln>
                  <a:noFill/>
                </a:ln>
                <a:solidFill>
                  <a:srgbClr val="0D103D"/>
                </a:solidFill>
                <a:effectLst/>
                <a:uLnTx/>
                <a:uFillTx/>
                <a:latin typeface="Georgia"/>
                <a:ea typeface="+mn-ea"/>
                <a:cs typeface="+mn-cs"/>
              </a:rPr>
              <a:t>CASE STUDY:</a:t>
            </a:r>
            <a:endParaRPr kumimoji="0" lang="en-US" sz="1800" b="0" i="0" u="none" strike="noStrike" kern="1200" cap="none" spc="0" normalizeH="0" baseline="0" noProof="0" dirty="0">
              <a:ln>
                <a:noFill/>
              </a:ln>
              <a:solidFill>
                <a:srgbClr val="0D103D"/>
              </a:solidFill>
              <a:effectLst/>
              <a:uLnTx/>
              <a:uFillTx/>
              <a:latin typeface="Georgi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a:ea typeface="+mn-ea"/>
                <a:cs typeface="+mn-cs"/>
              </a:rPr>
              <a:t>Public Employee Unions’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a:ea typeface="+mn-ea"/>
                <a:cs typeface="+mn-cs"/>
              </a:rPr>
              <a:t>PBM Reverse Auction </a:t>
            </a:r>
            <a:br>
              <a:rPr kumimoji="0" lang="en-US" sz="1800" b="0" i="0" u="none" strike="noStrike" kern="1200" cap="none" spc="0" normalizeH="0" baseline="0" noProof="0" dirty="0">
                <a:ln>
                  <a:noFill/>
                </a:ln>
                <a:solidFill>
                  <a:srgbClr val="FFFFFF"/>
                </a:solidFill>
                <a:effectLst/>
                <a:uLnTx/>
                <a:uFillTx/>
                <a:latin typeface="Georgia"/>
                <a:ea typeface="+mn-ea"/>
                <a:cs typeface="+mn-cs"/>
              </a:rPr>
            </a:br>
            <a:r>
              <a:rPr kumimoji="0" lang="en-US" sz="1800" b="0" i="0" u="none" strike="noStrike" kern="1200" cap="none" spc="0" normalizeH="0" baseline="0" noProof="0" dirty="0">
                <a:ln>
                  <a:noFill/>
                </a:ln>
                <a:solidFill>
                  <a:srgbClr val="FFFFFF"/>
                </a:solidFill>
                <a:effectLst/>
                <a:uLnTx/>
                <a:uFillTx/>
                <a:latin typeface="Georgia"/>
                <a:ea typeface="+mn-ea"/>
                <a:cs typeface="+mn-cs"/>
              </a:rPr>
              <a:t>Saves New Jersey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eorgia"/>
                <a:ea typeface="+mn-ea"/>
                <a:cs typeface="+mn-cs"/>
              </a:rPr>
              <a:t>taxpayers </a:t>
            </a:r>
          </a:p>
        </p:txBody>
      </p:sp>
      <p:sp>
        <p:nvSpPr>
          <p:cNvPr id="10" name="Rounded Rectangle 9">
            <a:extLst>
              <a:ext uri="{FF2B5EF4-FFF2-40B4-BE49-F238E27FC236}">
                <a16:creationId xmlns:a16="http://schemas.microsoft.com/office/drawing/2014/main" id="{5C80F6D9-6D44-E944-8347-5B882953F1D1}"/>
              </a:ext>
            </a:extLst>
          </p:cNvPr>
          <p:cNvSpPr/>
          <p:nvPr/>
        </p:nvSpPr>
        <p:spPr>
          <a:xfrm>
            <a:off x="342899" y="3705525"/>
            <a:ext cx="4778915" cy="362810"/>
          </a:xfrm>
          <a:prstGeom prst="roundRect">
            <a:avLst>
              <a:gd name="adj" fmla="val 50000"/>
            </a:avLst>
          </a:prstGeom>
          <a:solidFill>
            <a:schemeClr val="accent1"/>
          </a:solidFill>
          <a:ln w="12700">
            <a:noFill/>
          </a:ln>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Georgia"/>
                <a:ea typeface="+mn-ea"/>
                <a:cs typeface="+mn-cs"/>
              </a:rPr>
              <a:t>Automated PBM Bill review saves millions more</a:t>
            </a:r>
          </a:p>
        </p:txBody>
      </p:sp>
      <p:grpSp>
        <p:nvGrpSpPr>
          <p:cNvPr id="20" name="Group 19">
            <a:extLst>
              <a:ext uri="{FF2B5EF4-FFF2-40B4-BE49-F238E27FC236}">
                <a16:creationId xmlns:a16="http://schemas.microsoft.com/office/drawing/2014/main" id="{53232709-78C2-4CE6-8B5D-309E3E873B2D}"/>
              </a:ext>
            </a:extLst>
          </p:cNvPr>
          <p:cNvGrpSpPr/>
          <p:nvPr/>
        </p:nvGrpSpPr>
        <p:grpSpPr>
          <a:xfrm>
            <a:off x="3029528" y="1805211"/>
            <a:ext cx="1542471" cy="1490783"/>
            <a:chOff x="3575439" y="2132357"/>
            <a:chExt cx="1358630" cy="1358630"/>
          </a:xfrm>
        </p:grpSpPr>
        <p:sp>
          <p:nvSpPr>
            <p:cNvPr id="18" name="Oval 17">
              <a:extLst>
                <a:ext uri="{FF2B5EF4-FFF2-40B4-BE49-F238E27FC236}">
                  <a16:creationId xmlns:a16="http://schemas.microsoft.com/office/drawing/2014/main" id="{53DD06A9-A41B-4651-978C-7B50014BA3C7}"/>
                </a:ext>
              </a:extLst>
            </p:cNvPr>
            <p:cNvSpPr/>
            <p:nvPr/>
          </p:nvSpPr>
          <p:spPr>
            <a:xfrm>
              <a:off x="3575439" y="2132357"/>
              <a:ext cx="1358630" cy="135863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tIns="0" rtlCol="0" anchor="t" anchorCtr="0"/>
            <a:lstStyle/>
            <a:p>
              <a:pPr marL="0" marR="0" lvl="0" indent="0" algn="ctr" defTabSz="457200" rtl="0" eaLnBrk="1" fontAlgn="auto" latinLnBrk="0" hangingPunct="1">
                <a:lnSpc>
                  <a:spcPct val="100000"/>
                </a:lnSpc>
                <a:spcBef>
                  <a:spcPts val="300"/>
                </a:spcBef>
                <a:spcAft>
                  <a:spcPts val="300"/>
                </a:spcAft>
                <a:buClrTx/>
                <a:buSzTx/>
                <a:buFontTx/>
                <a:buNone/>
                <a:tabLst/>
                <a:defRPr/>
              </a:pPr>
              <a:endParaRPr kumimoji="0" lang="en-US" sz="1050" b="1"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457200" rtl="0" eaLnBrk="1" fontAlgn="auto" latinLnBrk="0" hangingPunct="1">
                <a:lnSpc>
                  <a:spcPct val="95000"/>
                </a:lnSpc>
                <a:spcBef>
                  <a:spcPts val="600"/>
                </a:spcBef>
                <a:spcAft>
                  <a:spcPts val="300"/>
                </a:spcAft>
                <a:buClrTx/>
                <a:buSzTx/>
                <a:buFontTx/>
                <a:buNone/>
                <a:tabLst/>
                <a:defRPr/>
              </a:pPr>
              <a:br>
                <a:rPr kumimoji="0" lang="en-US" sz="1400" b="1" i="0" u="none" strike="noStrike" kern="1200" cap="none" spc="0" normalizeH="0" baseline="0" noProof="0" dirty="0">
                  <a:ln>
                    <a:noFill/>
                  </a:ln>
                  <a:solidFill>
                    <a:srgbClr val="FFFFFF"/>
                  </a:solidFill>
                  <a:effectLst/>
                  <a:uLnTx/>
                  <a:uFillTx/>
                  <a:latin typeface="Georgia"/>
                  <a:ea typeface="+mn-ea"/>
                  <a:cs typeface="+mn-cs"/>
                </a:rPr>
              </a:br>
              <a:r>
                <a:rPr kumimoji="0" lang="en-US" sz="1400" b="1" i="0" u="none" strike="noStrike" kern="1200" cap="none" spc="0" normalizeH="0" baseline="0" noProof="0" dirty="0">
                  <a:ln>
                    <a:noFill/>
                  </a:ln>
                  <a:solidFill>
                    <a:srgbClr val="FFFFFF"/>
                  </a:solidFill>
                  <a:effectLst/>
                  <a:uLnTx/>
                  <a:uFillTx/>
                  <a:latin typeface="Georgia"/>
                  <a:ea typeface="+mn-ea"/>
                  <a:cs typeface="+mn-cs"/>
                </a:rPr>
                <a:t>over </a:t>
              </a:r>
              <a:br>
                <a:rPr kumimoji="0" lang="en-US" sz="1400" b="1" i="0" u="none" strike="noStrike" kern="1200" cap="none" spc="0" normalizeH="0" baseline="0" noProof="0" dirty="0">
                  <a:ln>
                    <a:noFill/>
                  </a:ln>
                  <a:solidFill>
                    <a:srgbClr val="FFFFFF"/>
                  </a:solidFill>
                  <a:effectLst/>
                  <a:uLnTx/>
                  <a:uFillTx/>
                  <a:latin typeface="Georgia"/>
                  <a:ea typeface="+mn-ea"/>
                  <a:cs typeface="+mn-cs"/>
                </a:rPr>
              </a:br>
              <a:r>
                <a:rPr kumimoji="0" lang="en-US" sz="1400" b="1" i="0" u="none" strike="noStrike" kern="1200" cap="none" spc="0" normalizeH="0" baseline="0" noProof="0" dirty="0">
                  <a:ln>
                    <a:noFill/>
                  </a:ln>
                  <a:solidFill>
                    <a:srgbClr val="FFFFFF"/>
                  </a:solidFill>
                  <a:effectLst/>
                  <a:uLnTx/>
                  <a:uFillTx/>
                  <a:latin typeface="Georgia"/>
                  <a:ea typeface="+mn-ea"/>
                  <a:cs typeface="+mn-cs"/>
                </a:rPr>
                <a:t>3 years</a:t>
              </a:r>
            </a:p>
          </p:txBody>
        </p:sp>
        <p:sp>
          <p:nvSpPr>
            <p:cNvPr id="19" name="Rectangle 18">
              <a:extLst>
                <a:ext uri="{FF2B5EF4-FFF2-40B4-BE49-F238E27FC236}">
                  <a16:creationId xmlns:a16="http://schemas.microsoft.com/office/drawing/2014/main" id="{7A965CD7-B521-4424-9341-20AF83113979}"/>
                </a:ext>
              </a:extLst>
            </p:cNvPr>
            <p:cNvSpPr/>
            <p:nvPr/>
          </p:nvSpPr>
          <p:spPr>
            <a:xfrm>
              <a:off x="3762257" y="2336220"/>
              <a:ext cx="984565"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4D9"/>
                  </a:solidFill>
                  <a:effectLst/>
                  <a:uLnTx/>
                  <a:uFillTx/>
                  <a:latin typeface="Georgia"/>
                  <a:ea typeface="+mn-ea"/>
                  <a:cs typeface="+mn-cs"/>
                </a:rPr>
                <a:t>1.6B</a:t>
              </a:r>
              <a:endParaRPr kumimoji="0" lang="en-US" sz="2800" b="0" i="0" u="none" strike="noStrike" kern="1200" cap="none" spc="0" normalizeH="0" baseline="0" noProof="0" dirty="0">
                <a:ln>
                  <a:noFill/>
                </a:ln>
                <a:solidFill>
                  <a:srgbClr val="0084D9"/>
                </a:solidFill>
                <a:effectLst/>
                <a:uLnTx/>
                <a:uFillTx/>
                <a:latin typeface="Georgia"/>
                <a:ea typeface="+mn-ea"/>
                <a:cs typeface="+mn-cs"/>
              </a:endParaRPr>
            </a:p>
          </p:txBody>
        </p:sp>
      </p:grpSp>
    </p:spTree>
    <p:extLst>
      <p:ext uri="{BB962C8B-B14F-4D97-AF65-F5344CB8AC3E}">
        <p14:creationId xmlns:p14="http://schemas.microsoft.com/office/powerpoint/2010/main" val="2939262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3B4F-C78B-114B-9FB6-690962E99E76}"/>
              </a:ext>
            </a:extLst>
          </p:cNvPr>
          <p:cNvSpPr>
            <a:spLocks noGrp="1"/>
          </p:cNvSpPr>
          <p:nvPr>
            <p:ph type="title"/>
          </p:nvPr>
        </p:nvSpPr>
        <p:spPr/>
        <p:txBody>
          <a:bodyPr/>
          <a:lstStyle/>
          <a:p>
            <a:r>
              <a:rPr lang="en-US" dirty="0"/>
              <a:t>New Jersey Public Sector Union Objective: </a:t>
            </a:r>
          </a:p>
        </p:txBody>
      </p:sp>
      <p:sp>
        <p:nvSpPr>
          <p:cNvPr id="3" name="Content Placeholder 2">
            <a:extLst>
              <a:ext uri="{FF2B5EF4-FFF2-40B4-BE49-F238E27FC236}">
                <a16:creationId xmlns:a16="http://schemas.microsoft.com/office/drawing/2014/main" id="{30F71A20-6234-7A47-9A13-1E44733BCD09}"/>
              </a:ext>
            </a:extLst>
          </p:cNvPr>
          <p:cNvSpPr>
            <a:spLocks noGrp="1"/>
          </p:cNvSpPr>
          <p:nvPr>
            <p:ph sz="quarter" idx="10"/>
          </p:nvPr>
        </p:nvSpPr>
        <p:spPr>
          <a:xfrm>
            <a:off x="342900" y="876300"/>
            <a:ext cx="3121820" cy="877437"/>
          </a:xfrm>
        </p:spPr>
        <p:txBody>
          <a:bodyPr/>
          <a:lstStyle/>
          <a:p>
            <a:r>
              <a:rPr lang="en-US" sz="2000" b="1" dirty="0"/>
              <a:t>To create a dynamically competitive, online PBM marketplace</a:t>
            </a:r>
          </a:p>
          <a:p>
            <a:endParaRPr lang="en-US" b="1" dirty="0"/>
          </a:p>
        </p:txBody>
      </p:sp>
      <p:sp>
        <p:nvSpPr>
          <p:cNvPr id="4" name="Footer Placeholder 3">
            <a:extLst>
              <a:ext uri="{FF2B5EF4-FFF2-40B4-BE49-F238E27FC236}">
                <a16:creationId xmlns:a16="http://schemas.microsoft.com/office/drawing/2014/main" id="{6BBDFFBA-A5AA-064B-A792-0A68B5EFE98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sp>
        <p:nvSpPr>
          <p:cNvPr id="5" name="Content Placeholder 2">
            <a:extLst>
              <a:ext uri="{FF2B5EF4-FFF2-40B4-BE49-F238E27FC236}">
                <a16:creationId xmlns:a16="http://schemas.microsoft.com/office/drawing/2014/main" id="{7BA78E9F-66C3-B64A-A655-6EBB7D40DA31}"/>
              </a:ext>
            </a:extLst>
          </p:cNvPr>
          <p:cNvSpPr txBox="1">
            <a:spLocks/>
          </p:cNvSpPr>
          <p:nvPr/>
        </p:nvSpPr>
        <p:spPr>
          <a:xfrm>
            <a:off x="4064794" y="876300"/>
            <a:ext cx="4865021" cy="3413125"/>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600"/>
              </a:spcAft>
              <a:buClrTx/>
              <a:buSzTx/>
              <a:buFont typeface="Arial"/>
              <a:buNone/>
              <a:tabLst/>
              <a:defRPr/>
            </a:pPr>
            <a:r>
              <a:rPr kumimoji="0" lang="en-US" sz="1600" b="1" i="1" u="none" strike="noStrike" kern="1200" cap="none" spc="0" normalizeH="0" baseline="0" noProof="0" dirty="0">
                <a:ln>
                  <a:noFill/>
                </a:ln>
                <a:solidFill>
                  <a:srgbClr val="0084D9"/>
                </a:solidFill>
                <a:effectLst/>
                <a:uLnTx/>
                <a:uFillTx/>
                <a:latin typeface="Georgia"/>
                <a:ea typeface="+mn-ea"/>
                <a:cs typeface="+mn-cs"/>
              </a:rPr>
              <a:t>Strategy</a:t>
            </a:r>
          </a:p>
          <a:p>
            <a:pPr marL="342900" marR="0" lvl="0" indent="-342900" algn="l" defTabSz="457200" rtl="0" eaLnBrk="1" fontAlgn="auto" latinLnBrk="0" hangingPunct="1">
              <a:lnSpc>
                <a:spcPct val="100000"/>
              </a:lnSpc>
              <a:spcBef>
                <a:spcPts val="300"/>
              </a:spcBef>
              <a:spcAft>
                <a:spcPts val="300"/>
              </a:spcAft>
              <a:buClrTx/>
              <a:buSzTx/>
              <a:buFont typeface="+mj-lt"/>
              <a:buAutoNum type="arabicPeriod"/>
              <a:tabLst/>
              <a:defRPr/>
            </a:pPr>
            <a:r>
              <a:rPr kumimoji="0" lang="en-US" sz="1400" b="0" i="0" u="none" strike="noStrike" kern="1200" cap="none" spc="0" normalizeH="0" baseline="0" noProof="0" dirty="0">
                <a:ln>
                  <a:noFill/>
                </a:ln>
                <a:solidFill>
                  <a:srgbClr val="0D103D"/>
                </a:solidFill>
                <a:effectLst/>
                <a:uLnTx/>
                <a:uFillTx/>
                <a:latin typeface="Georgia"/>
                <a:ea typeface="+mn-ea"/>
                <a:cs typeface="+mn-cs"/>
              </a:rPr>
              <a:t>Write best-in-class PBM contract terms.  Convert terms to a digital Participant Bidder Agreement (“PBA”).</a:t>
            </a:r>
          </a:p>
          <a:p>
            <a:pPr marL="342900" marR="0" lvl="0" indent="-342900" algn="l" defTabSz="457200" rtl="0" eaLnBrk="1" fontAlgn="auto" latinLnBrk="0" hangingPunct="1">
              <a:lnSpc>
                <a:spcPct val="100000"/>
              </a:lnSpc>
              <a:spcBef>
                <a:spcPts val="300"/>
              </a:spcBef>
              <a:spcAft>
                <a:spcPts val="300"/>
              </a:spcAft>
              <a:buClrTx/>
              <a:buSzTx/>
              <a:buFont typeface="+mj-lt"/>
              <a:buAutoNum type="arabicPeriod"/>
              <a:tabLst/>
              <a:defRPr/>
            </a:pPr>
            <a:r>
              <a:rPr kumimoji="0" lang="en-US" sz="1400" b="0" i="0" u="none" strike="noStrike" kern="1200" cap="none" spc="0" normalizeH="0" baseline="0" noProof="0" dirty="0">
                <a:ln>
                  <a:noFill/>
                </a:ln>
                <a:solidFill>
                  <a:srgbClr val="0D103D"/>
                </a:solidFill>
                <a:effectLst/>
                <a:uLnTx/>
                <a:uFillTx/>
                <a:latin typeface="Georgia"/>
                <a:ea typeface="+mn-ea"/>
                <a:cs typeface="+mn-cs"/>
              </a:rPr>
              <a:t>Acquire a technology platform capable of conducting the PBM reverse auction.</a:t>
            </a:r>
          </a:p>
          <a:p>
            <a:pPr marL="342900" marR="0" lvl="0" indent="-342900" algn="l" defTabSz="457200" rtl="0" eaLnBrk="1" fontAlgn="auto" latinLnBrk="0" hangingPunct="1">
              <a:lnSpc>
                <a:spcPct val="100000"/>
              </a:lnSpc>
              <a:spcBef>
                <a:spcPts val="300"/>
              </a:spcBef>
              <a:spcAft>
                <a:spcPts val="300"/>
              </a:spcAft>
              <a:buClrTx/>
              <a:buSzTx/>
              <a:buFont typeface="+mj-lt"/>
              <a:buAutoNum type="arabicPeriod"/>
              <a:tabLst/>
              <a:defRPr/>
            </a:pPr>
            <a:r>
              <a:rPr kumimoji="0" lang="en-US" sz="1400" b="0" i="0" u="none" strike="noStrike" kern="1200" cap="none" spc="0" normalizeH="0" baseline="0" noProof="0" dirty="0">
                <a:ln>
                  <a:noFill/>
                </a:ln>
                <a:solidFill>
                  <a:srgbClr val="0D103D"/>
                </a:solidFill>
                <a:effectLst/>
                <a:uLnTx/>
                <a:uFillTx/>
                <a:latin typeface="Georgia"/>
                <a:ea typeface="+mn-ea"/>
                <a:cs typeface="+mn-cs"/>
              </a:rPr>
              <a:t>Conduct the PBM reverse auction. Select the winner.</a:t>
            </a:r>
          </a:p>
          <a:p>
            <a:pPr marL="342900" marR="0" lvl="0" indent="-342900" algn="l" defTabSz="457200" rtl="0" eaLnBrk="1" fontAlgn="auto" latinLnBrk="0" hangingPunct="1">
              <a:lnSpc>
                <a:spcPct val="100000"/>
              </a:lnSpc>
              <a:spcBef>
                <a:spcPts val="300"/>
              </a:spcBef>
              <a:spcAft>
                <a:spcPts val="300"/>
              </a:spcAft>
              <a:buClrTx/>
              <a:buSzTx/>
              <a:buFont typeface="+mj-lt"/>
              <a:buAutoNum type="arabicPeriod"/>
              <a:tabLst/>
              <a:defRPr/>
            </a:pPr>
            <a:r>
              <a:rPr kumimoji="0" lang="en-US" sz="1400" b="0" i="0" u="none" strike="noStrike" kern="1200" cap="none" spc="0" normalizeH="0" baseline="0" noProof="0" dirty="0">
                <a:ln>
                  <a:noFill/>
                </a:ln>
                <a:solidFill>
                  <a:srgbClr val="0D103D"/>
                </a:solidFill>
                <a:effectLst/>
                <a:uLnTx/>
                <a:uFillTx/>
                <a:latin typeface="Georgia"/>
                <a:ea typeface="+mn-ea"/>
                <a:cs typeface="+mn-cs"/>
              </a:rPr>
              <a:t>The winner’s bid will automatically populate the State’s PBM contract.</a:t>
            </a:r>
          </a:p>
          <a:p>
            <a:pPr marL="342900" marR="0" lvl="0" indent="-342900" algn="l" defTabSz="457200" rtl="0" eaLnBrk="1" fontAlgn="auto" latinLnBrk="0" hangingPunct="1">
              <a:lnSpc>
                <a:spcPct val="100000"/>
              </a:lnSpc>
              <a:spcBef>
                <a:spcPts val="300"/>
              </a:spcBef>
              <a:spcAft>
                <a:spcPts val="300"/>
              </a:spcAft>
              <a:buClrTx/>
              <a:buSzTx/>
              <a:buFont typeface="+mj-lt"/>
              <a:buAutoNum type="arabicPeriod"/>
              <a:tabLst/>
              <a:defRPr/>
            </a:pPr>
            <a:r>
              <a:rPr kumimoji="0" lang="en-US" sz="1400" b="0" i="0" u="none" strike="noStrike" kern="1200" cap="none" spc="0" normalizeH="0" baseline="0" noProof="0" dirty="0">
                <a:ln>
                  <a:noFill/>
                </a:ln>
                <a:solidFill>
                  <a:srgbClr val="0D103D"/>
                </a:solidFill>
                <a:effectLst/>
                <a:uLnTx/>
                <a:uFillTx/>
                <a:latin typeface="Georgia"/>
                <a:ea typeface="+mn-ea"/>
                <a:cs typeface="+mn-cs"/>
              </a:rPr>
              <a:t>Redeploy the same technology platform to conduct real-time review and validation of PBM invoices.</a:t>
            </a:r>
          </a:p>
        </p:txBody>
      </p:sp>
      <p:cxnSp>
        <p:nvCxnSpPr>
          <p:cNvPr id="7" name="Straight Connector 6">
            <a:extLst>
              <a:ext uri="{FF2B5EF4-FFF2-40B4-BE49-F238E27FC236}">
                <a16:creationId xmlns:a16="http://schemas.microsoft.com/office/drawing/2014/main" id="{358057C2-7983-A045-A8C9-D35B5518965D}"/>
              </a:ext>
            </a:extLst>
          </p:cNvPr>
          <p:cNvCxnSpPr/>
          <p:nvPr/>
        </p:nvCxnSpPr>
        <p:spPr>
          <a:xfrm>
            <a:off x="3670130" y="966916"/>
            <a:ext cx="0" cy="3209668"/>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002C4701-EFE4-4546-A42F-679322D42E84}"/>
              </a:ext>
            </a:extLst>
          </p:cNvPr>
          <p:cNvSpPr txBox="1">
            <a:spLocks/>
          </p:cNvSpPr>
          <p:nvPr/>
        </p:nvSpPr>
        <p:spPr>
          <a:xfrm>
            <a:off x="6648166" y="-85867"/>
            <a:ext cx="2688624" cy="3413125"/>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400" b="1" i="0" u="none" strike="noStrike" kern="1200" cap="none" spc="0" normalizeH="0" baseline="0" noProof="0" dirty="0">
              <a:ln>
                <a:noFill/>
              </a:ln>
              <a:solidFill>
                <a:srgbClr val="0084D9"/>
              </a:solidFill>
              <a:effectLst/>
              <a:uLnTx/>
              <a:uFillTx/>
              <a:latin typeface="Georgia"/>
              <a:ea typeface="+mn-ea"/>
              <a:cs typeface="+mn-cs"/>
            </a:endParaRPr>
          </a:p>
        </p:txBody>
      </p:sp>
      <p:grpSp>
        <p:nvGrpSpPr>
          <p:cNvPr id="12" name="Group 11">
            <a:extLst>
              <a:ext uri="{FF2B5EF4-FFF2-40B4-BE49-F238E27FC236}">
                <a16:creationId xmlns:a16="http://schemas.microsoft.com/office/drawing/2014/main" id="{2BC523A6-DCAE-4B24-A501-B92D40A51435}"/>
              </a:ext>
            </a:extLst>
          </p:cNvPr>
          <p:cNvGrpSpPr/>
          <p:nvPr/>
        </p:nvGrpSpPr>
        <p:grpSpPr>
          <a:xfrm>
            <a:off x="214185" y="2042486"/>
            <a:ext cx="2865607" cy="1792446"/>
            <a:chOff x="342899" y="1879780"/>
            <a:chExt cx="2743836" cy="1752547"/>
          </a:xfrm>
        </p:grpSpPr>
        <p:pic>
          <p:nvPicPr>
            <p:cNvPr id="9" name="Graphic 8">
              <a:extLst>
                <a:ext uri="{FF2B5EF4-FFF2-40B4-BE49-F238E27FC236}">
                  <a16:creationId xmlns:a16="http://schemas.microsoft.com/office/drawing/2014/main" id="{C3A4D769-55CD-46D9-A857-E666A2E78A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899" y="1879780"/>
              <a:ext cx="2743836" cy="1752547"/>
            </a:xfrm>
            <a:prstGeom prst="rect">
              <a:avLst/>
            </a:prstGeom>
          </p:spPr>
        </p:pic>
        <p:sp>
          <p:nvSpPr>
            <p:cNvPr id="10" name="Content Placeholder 2">
              <a:extLst>
                <a:ext uri="{FF2B5EF4-FFF2-40B4-BE49-F238E27FC236}">
                  <a16:creationId xmlns:a16="http://schemas.microsoft.com/office/drawing/2014/main" id="{0C4A459D-D4B9-41F4-A8C3-7E4FF7DE38AC}"/>
                </a:ext>
              </a:extLst>
            </p:cNvPr>
            <p:cNvSpPr txBox="1">
              <a:spLocks/>
            </p:cNvSpPr>
            <p:nvPr/>
          </p:nvSpPr>
          <p:spPr>
            <a:xfrm>
              <a:off x="554552" y="2079326"/>
              <a:ext cx="2428781" cy="1204983"/>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400" b="0" i="1" u="none" strike="noStrike" kern="1200" cap="none" spc="0" normalizeH="0" baseline="0" noProof="0" dirty="0">
                  <a:ln>
                    <a:noFill/>
                  </a:ln>
                  <a:solidFill>
                    <a:srgbClr val="FFFFFF"/>
                  </a:solidFill>
                  <a:effectLst/>
                  <a:uLnTx/>
                  <a:uFillTx/>
                  <a:latin typeface="Georgia"/>
                  <a:ea typeface="+mn-ea"/>
                  <a:cs typeface="+mn-cs"/>
                </a:rPr>
                <a:t>“</a:t>
              </a:r>
              <a:r>
                <a:rPr kumimoji="0" lang="en-US" sz="1300" b="0" i="1" u="none" strike="noStrike" kern="1200" cap="none" spc="0" normalizeH="0" baseline="0" noProof="0" dirty="0">
                  <a:ln>
                    <a:noFill/>
                  </a:ln>
                  <a:solidFill>
                    <a:srgbClr val="FFFFFF"/>
                  </a:solidFill>
                  <a:effectLst/>
                  <a:uLnTx/>
                  <a:uFillTx/>
                  <a:latin typeface="Georgia"/>
                  <a:ea typeface="+mn-ea"/>
                  <a:cs typeface="+mn-cs"/>
                </a:rPr>
                <a:t>We won’t have to out-smart </a:t>
              </a:r>
              <a:br>
                <a:rPr kumimoji="0" lang="en-US" sz="1300" b="0" i="1" u="none" strike="noStrike" kern="1200" cap="none" spc="0" normalizeH="0" baseline="0" noProof="0" dirty="0">
                  <a:ln>
                    <a:noFill/>
                  </a:ln>
                  <a:solidFill>
                    <a:srgbClr val="FFFFFF"/>
                  </a:solidFill>
                  <a:effectLst/>
                  <a:uLnTx/>
                  <a:uFillTx/>
                  <a:latin typeface="Georgia"/>
                  <a:ea typeface="+mn-ea"/>
                  <a:cs typeface="+mn-cs"/>
                </a:rPr>
              </a:br>
              <a:r>
                <a:rPr kumimoji="0" lang="en-US" sz="1300" b="0" i="1" u="none" strike="noStrike" kern="1200" cap="none" spc="0" normalizeH="0" baseline="0" noProof="0" dirty="0">
                  <a:ln>
                    <a:noFill/>
                  </a:ln>
                  <a:solidFill>
                    <a:srgbClr val="FFFFFF"/>
                  </a:solidFill>
                  <a:effectLst/>
                  <a:uLnTx/>
                  <a:uFillTx/>
                  <a:latin typeface="Georgia"/>
                  <a:ea typeface="+mn-ea"/>
                  <a:cs typeface="+mn-cs"/>
                </a:rPr>
                <a:t>the PBM. We’re going to put PBMs in a cost competition for our business and let them outsmart each other.” </a:t>
              </a:r>
            </a:p>
          </p:txBody>
        </p:sp>
      </p:grpSp>
      <p:sp>
        <p:nvSpPr>
          <p:cNvPr id="11" name="Content Placeholder 2">
            <a:extLst>
              <a:ext uri="{FF2B5EF4-FFF2-40B4-BE49-F238E27FC236}">
                <a16:creationId xmlns:a16="http://schemas.microsoft.com/office/drawing/2014/main" id="{181F477E-A155-41C1-98A6-8F79629893DF}"/>
              </a:ext>
            </a:extLst>
          </p:cNvPr>
          <p:cNvSpPr txBox="1">
            <a:spLocks/>
          </p:cNvSpPr>
          <p:nvPr/>
        </p:nvSpPr>
        <p:spPr>
          <a:xfrm>
            <a:off x="857253" y="3834932"/>
            <a:ext cx="2229482" cy="425036"/>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300"/>
              </a:spcBef>
              <a:spcAft>
                <a:spcPts val="300"/>
              </a:spcAft>
              <a:buClrTx/>
              <a:buSzTx/>
              <a:buFont typeface="Arial"/>
              <a:buNone/>
              <a:tabLst/>
              <a:defRPr/>
            </a:pPr>
            <a:r>
              <a:rPr kumimoji="0" lang="en-US" sz="1200" b="1" i="0" u="none" strike="noStrike" kern="1200" cap="none" spc="0" normalizeH="0" baseline="0" noProof="0" dirty="0">
                <a:ln>
                  <a:noFill/>
                </a:ln>
                <a:solidFill>
                  <a:srgbClr val="0D103D"/>
                </a:solidFill>
                <a:effectLst/>
                <a:uLnTx/>
                <a:uFillTx/>
                <a:latin typeface="Georgia"/>
                <a:ea typeface="+mn-ea"/>
                <a:cs typeface="+mn-cs"/>
              </a:rPr>
              <a:t>- New Jersey PBM selection committee member </a:t>
            </a:r>
          </a:p>
        </p:txBody>
      </p:sp>
    </p:spTree>
    <p:extLst>
      <p:ext uri="{BB962C8B-B14F-4D97-AF65-F5344CB8AC3E}">
        <p14:creationId xmlns:p14="http://schemas.microsoft.com/office/powerpoint/2010/main" val="312141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EFC0B-24B3-46BE-B169-19425A89F8C8}"/>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754A6694-B756-244A-AC8F-C0E44A405867}"/>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Georgia"/>
                <a:ea typeface="+mn-ea"/>
                <a:cs typeface="+mn-cs"/>
              </a:rPr>
              <a:t>America’s Agenda – Why are unions a force for health care change?</a:t>
            </a:r>
          </a:p>
        </p:txBody>
      </p:sp>
      <p:pic>
        <p:nvPicPr>
          <p:cNvPr id="10" name="Picture 9">
            <a:extLst>
              <a:ext uri="{FF2B5EF4-FFF2-40B4-BE49-F238E27FC236}">
                <a16:creationId xmlns:a16="http://schemas.microsoft.com/office/drawing/2014/main" id="{73B37E34-928C-3E47-BA36-2672B162061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0" y="6824"/>
            <a:ext cx="9143999" cy="4490113"/>
          </a:xfrm>
          <a:prstGeom prst="rect">
            <a:avLst/>
          </a:prstGeom>
        </p:spPr>
      </p:pic>
      <p:sp>
        <p:nvSpPr>
          <p:cNvPr id="7" name="TextBox 6">
            <a:extLst>
              <a:ext uri="{FF2B5EF4-FFF2-40B4-BE49-F238E27FC236}">
                <a16:creationId xmlns:a16="http://schemas.microsoft.com/office/drawing/2014/main" id="{73A15679-5492-3D4C-B091-3B5791C2997D}"/>
              </a:ext>
            </a:extLst>
          </p:cNvPr>
          <p:cNvSpPr txBox="1"/>
          <p:nvPr/>
        </p:nvSpPr>
        <p:spPr>
          <a:xfrm>
            <a:off x="1160061" y="2158565"/>
            <a:ext cx="2497540" cy="430887"/>
          </a:xfrm>
          <a:prstGeom prst="rect">
            <a:avLst/>
          </a:prstGeom>
          <a:noFill/>
        </p:spPr>
        <p:txBody>
          <a:bodyPr wrap="square" lIns="0"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D103D"/>
                </a:solidFill>
                <a:effectLst/>
                <a:uLnTx/>
                <a:uFillTx/>
                <a:latin typeface="Georgia"/>
                <a:ea typeface="+mn-ea"/>
                <a:cs typeface="+mn-cs"/>
              </a:rPr>
              <a:t>For Immediate Release: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D103D"/>
                </a:solidFill>
                <a:effectLst/>
                <a:uLnTx/>
                <a:uFillTx/>
                <a:latin typeface="Georgia"/>
                <a:ea typeface="+mn-ea"/>
                <a:cs typeface="+mn-cs"/>
              </a:rPr>
              <a:t>September 17, 2018</a:t>
            </a:r>
          </a:p>
        </p:txBody>
      </p:sp>
      <p:sp>
        <p:nvSpPr>
          <p:cNvPr id="8" name="TextBox 7">
            <a:extLst>
              <a:ext uri="{FF2B5EF4-FFF2-40B4-BE49-F238E27FC236}">
                <a16:creationId xmlns:a16="http://schemas.microsoft.com/office/drawing/2014/main" id="{6B6719DD-E3B8-F940-8A34-CF6FC4A2E524}"/>
              </a:ext>
            </a:extLst>
          </p:cNvPr>
          <p:cNvSpPr txBox="1"/>
          <p:nvPr/>
        </p:nvSpPr>
        <p:spPr>
          <a:xfrm>
            <a:off x="1160061" y="2837220"/>
            <a:ext cx="7087372" cy="1384995"/>
          </a:xfrm>
          <a:prstGeom prst="rect">
            <a:avLst/>
          </a:prstGeom>
          <a:noFill/>
        </p:spPr>
        <p:txBody>
          <a:bodyPr wrap="square" lIns="0" rtlCol="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D103D"/>
                </a:solidFill>
                <a:effectLst/>
                <a:uLnTx/>
                <a:uFillTx/>
                <a:latin typeface="Georgia"/>
                <a:ea typeface="+mn-ea"/>
                <a:cs typeface="+mn-cs"/>
              </a:rPr>
              <a:t>…Significant savings were derived from the rebid of the PBM contract through what is known as a “reverse auction” that the state conducted in 2017.  This was something labor groups encouraged strongly. This change reduced pharmacy costs for state and local governments by over 25%. Active school employee members will see a sizable difference in their premiums for Plan Year 2019 with rates decreasing by 1.1 percent - in stark contrast to the 13% increase they saw last year…</a:t>
            </a:r>
            <a:r>
              <a:rPr kumimoji="0" lang="en-US" sz="1050" b="0" i="1" u="none" strike="noStrike" kern="1200" cap="none" spc="0" normalizeH="0" baseline="0" noProof="0" dirty="0">
                <a:ln>
                  <a:noFill/>
                </a:ln>
                <a:solidFill>
                  <a:srgbClr val="0D103D"/>
                </a:solidFill>
                <a:effectLst/>
                <a:uLnTx/>
                <a:uFillTx/>
                <a:latin typeface="Georgia"/>
                <a:ea typeface="+mn-ea"/>
                <a:cs typeface="+mn-cs"/>
              </a:rPr>
              <a:t> </a:t>
            </a:r>
          </a:p>
        </p:txBody>
      </p:sp>
      <p:sp>
        <p:nvSpPr>
          <p:cNvPr id="6" name="TextBox 5">
            <a:extLst>
              <a:ext uri="{FF2B5EF4-FFF2-40B4-BE49-F238E27FC236}">
                <a16:creationId xmlns:a16="http://schemas.microsoft.com/office/drawing/2014/main" id="{F2A010CE-F895-409F-9C6E-4D17955E4621}"/>
              </a:ext>
            </a:extLst>
          </p:cNvPr>
          <p:cNvSpPr txBox="1"/>
          <p:nvPr/>
        </p:nvSpPr>
        <p:spPr>
          <a:xfrm>
            <a:off x="4572000" y="2132379"/>
            <a:ext cx="3589361" cy="430887"/>
          </a:xfrm>
          <a:prstGeom prst="rect">
            <a:avLst/>
          </a:prstGeom>
          <a:noFill/>
        </p:spPr>
        <p:txBody>
          <a:bodyPr wrap="square" lIns="0" r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D103D"/>
                </a:solidFill>
                <a:effectLst/>
                <a:uLnTx/>
                <a:uFillTx/>
                <a:latin typeface="Georgia"/>
                <a:ea typeface="+mn-ea"/>
                <a:cs typeface="+mn-cs"/>
              </a:rPr>
              <a:t>Contact: Governor's Press Office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D103D"/>
                </a:solidFill>
                <a:effectLst/>
                <a:uLnTx/>
                <a:uFillTx/>
                <a:latin typeface="Georgia"/>
                <a:ea typeface="+mn-ea"/>
                <a:cs typeface="+mn-cs"/>
              </a:rPr>
              <a:t>(609) 777- 2600</a:t>
            </a:r>
          </a:p>
        </p:txBody>
      </p:sp>
    </p:spTree>
    <p:extLst>
      <p:ext uri="{BB962C8B-B14F-4D97-AF65-F5344CB8AC3E}">
        <p14:creationId xmlns:p14="http://schemas.microsoft.com/office/powerpoint/2010/main" val="3281350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D403DA4-25EC-9640-8FAD-3CCF1EA2ED2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Georgia"/>
                <a:ea typeface="+mn-ea"/>
                <a:cs typeface="+mn-cs"/>
              </a:rPr>
              <a:t>America’s Agenda – Why are unions a force for health care change?</a:t>
            </a:r>
          </a:p>
        </p:txBody>
      </p:sp>
      <p:pic>
        <p:nvPicPr>
          <p:cNvPr id="4" name="Graphic 3">
            <a:extLst>
              <a:ext uri="{FF2B5EF4-FFF2-40B4-BE49-F238E27FC236}">
                <a16:creationId xmlns:a16="http://schemas.microsoft.com/office/drawing/2014/main" id="{D13E3447-0BB1-E74F-8EE3-904BCA419D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8988" y="-1745992"/>
            <a:ext cx="2906026" cy="417830"/>
          </a:xfrm>
          <a:prstGeom prst="rect">
            <a:avLst/>
          </a:prstGeom>
        </p:spPr>
      </p:pic>
      <p:pic>
        <p:nvPicPr>
          <p:cNvPr id="5" name="Picture 4">
            <a:extLst>
              <a:ext uri="{FF2B5EF4-FFF2-40B4-BE49-F238E27FC236}">
                <a16:creationId xmlns:a16="http://schemas.microsoft.com/office/drawing/2014/main" id="{B29AD8EB-B7E4-7246-9D4C-EBF505E378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3070" y="2269349"/>
            <a:ext cx="2107453" cy="604802"/>
          </a:xfrm>
          <a:prstGeom prst="rect">
            <a:avLst/>
          </a:prstGeom>
        </p:spPr>
      </p:pic>
      <p:sp>
        <p:nvSpPr>
          <p:cNvPr id="9" name="Title 8">
            <a:extLst>
              <a:ext uri="{FF2B5EF4-FFF2-40B4-BE49-F238E27FC236}">
                <a16:creationId xmlns:a16="http://schemas.microsoft.com/office/drawing/2014/main" id="{A8FD2AEF-64F0-45A7-99E9-CD347EFCC35F}"/>
              </a:ext>
            </a:extLst>
          </p:cNvPr>
          <p:cNvSpPr>
            <a:spLocks noGrp="1"/>
          </p:cNvSpPr>
          <p:nvPr>
            <p:ph type="title"/>
          </p:nvPr>
        </p:nvSpPr>
        <p:spPr/>
        <p:txBody>
          <a:bodyPr/>
          <a:lstStyle/>
          <a:p>
            <a:r>
              <a:rPr lang="en-US" dirty="0"/>
              <a:t>Discussion</a:t>
            </a:r>
          </a:p>
        </p:txBody>
      </p:sp>
      <p:grpSp>
        <p:nvGrpSpPr>
          <p:cNvPr id="21" name="Group 20">
            <a:extLst>
              <a:ext uri="{FF2B5EF4-FFF2-40B4-BE49-F238E27FC236}">
                <a16:creationId xmlns:a16="http://schemas.microsoft.com/office/drawing/2014/main" id="{F60FF674-0170-4C84-923F-7D2CEA478801}"/>
              </a:ext>
            </a:extLst>
          </p:cNvPr>
          <p:cNvGrpSpPr/>
          <p:nvPr/>
        </p:nvGrpSpPr>
        <p:grpSpPr>
          <a:xfrm>
            <a:off x="2877358" y="676829"/>
            <a:ext cx="3564386" cy="3568236"/>
            <a:chOff x="2877358" y="676829"/>
            <a:chExt cx="3564386" cy="3568236"/>
          </a:xfrm>
        </p:grpSpPr>
        <p:grpSp>
          <p:nvGrpSpPr>
            <p:cNvPr id="17" name="Group 16">
              <a:extLst>
                <a:ext uri="{FF2B5EF4-FFF2-40B4-BE49-F238E27FC236}">
                  <a16:creationId xmlns:a16="http://schemas.microsoft.com/office/drawing/2014/main" id="{A754699C-B5E2-4D4D-BA50-CE38DC580241}"/>
                </a:ext>
              </a:extLst>
            </p:cNvPr>
            <p:cNvGrpSpPr/>
            <p:nvPr/>
          </p:nvGrpSpPr>
          <p:grpSpPr>
            <a:xfrm>
              <a:off x="2877358" y="676829"/>
              <a:ext cx="3564386" cy="3568236"/>
              <a:chOff x="932383" y="1190266"/>
              <a:chExt cx="1995418" cy="1997574"/>
            </a:xfrm>
          </p:grpSpPr>
          <p:sp>
            <p:nvSpPr>
              <p:cNvPr id="15" name="Freeform: Shape 14">
                <a:extLst>
                  <a:ext uri="{FF2B5EF4-FFF2-40B4-BE49-F238E27FC236}">
                    <a16:creationId xmlns:a16="http://schemas.microsoft.com/office/drawing/2014/main" id="{06729F15-B6A5-4E2C-B866-BC57F4AB9A79}"/>
                  </a:ext>
                </a:extLst>
              </p:cNvPr>
              <p:cNvSpPr/>
              <p:nvPr/>
            </p:nvSpPr>
            <p:spPr>
              <a:xfrm>
                <a:off x="932383" y="1190266"/>
                <a:ext cx="1724702" cy="1878693"/>
              </a:xfrm>
              <a:custGeom>
                <a:avLst/>
                <a:gdLst>
                  <a:gd name="connsiteX0" fmla="*/ 82539 w 1724701"/>
                  <a:gd name="connsiteY0" fmla="*/ 0 h 1878693"/>
                  <a:gd name="connsiteX1" fmla="*/ 82539 w 1724701"/>
                  <a:gd name="connsiteY1" fmla="*/ 0 h 1878693"/>
                  <a:gd name="connsiteX2" fmla="*/ 1648630 w 1724701"/>
                  <a:gd name="connsiteY2" fmla="*/ 0 h 1878693"/>
                  <a:gd name="connsiteX3" fmla="*/ 1704683 w 1724701"/>
                  <a:gd name="connsiteY3" fmla="*/ 23407 h 1878693"/>
                  <a:gd name="connsiteX4" fmla="*/ 1728398 w 1724701"/>
                  <a:gd name="connsiteY4" fmla="*/ 91163 h 1878693"/>
                  <a:gd name="connsiteX5" fmla="*/ 1728398 w 1724701"/>
                  <a:gd name="connsiteY5" fmla="*/ 1360051 h 1878693"/>
                  <a:gd name="connsiteX6" fmla="*/ 1704683 w 1724701"/>
                  <a:gd name="connsiteY6" fmla="*/ 1421955 h 1878693"/>
                  <a:gd name="connsiteX7" fmla="*/ 1648630 w 1724701"/>
                  <a:gd name="connsiteY7" fmla="*/ 1451521 h 1878693"/>
                  <a:gd name="connsiteX8" fmla="*/ 709592 w 1724701"/>
                  <a:gd name="connsiteY8" fmla="*/ 1451521 h 1878693"/>
                  <a:gd name="connsiteX9" fmla="*/ 323690 w 1724701"/>
                  <a:gd name="connsiteY9" fmla="*/ 1883929 h 1878693"/>
                  <a:gd name="connsiteX10" fmla="*/ 323690 w 1724701"/>
                  <a:gd name="connsiteY10" fmla="*/ 1451213 h 1878693"/>
                  <a:gd name="connsiteX11" fmla="*/ 82539 w 1724701"/>
                  <a:gd name="connsiteY11" fmla="*/ 1451213 h 1878693"/>
                  <a:gd name="connsiteX12" fmla="*/ 23715 w 1724701"/>
                  <a:gd name="connsiteY12" fmla="*/ 1421647 h 1878693"/>
                  <a:gd name="connsiteX13" fmla="*/ 0 w 1724701"/>
                  <a:gd name="connsiteY13" fmla="*/ 1360051 h 1878693"/>
                  <a:gd name="connsiteX14" fmla="*/ 0 w 1724701"/>
                  <a:gd name="connsiteY14" fmla="*/ 91163 h 1878693"/>
                  <a:gd name="connsiteX15" fmla="*/ 23407 w 1724701"/>
                  <a:gd name="connsiteY15" fmla="*/ 23407 h 1878693"/>
                  <a:gd name="connsiteX16" fmla="*/ 82539 w 1724701"/>
                  <a:gd name="connsiteY16" fmla="*/ 0 h 1878693"/>
                  <a:gd name="connsiteX17" fmla="*/ 82539 w 1724701"/>
                  <a:gd name="connsiteY17" fmla="*/ 0 h 1878693"/>
                  <a:gd name="connsiteX18" fmla="*/ 1648630 w 1724701"/>
                  <a:gd name="connsiteY18" fmla="*/ 70528 h 1878693"/>
                  <a:gd name="connsiteX19" fmla="*/ 82539 w 1724701"/>
                  <a:gd name="connsiteY19" fmla="*/ 70528 h 1878693"/>
                  <a:gd name="connsiteX20" fmla="*/ 67756 w 1724701"/>
                  <a:gd name="connsiteY20" fmla="*/ 76380 h 1878693"/>
                  <a:gd name="connsiteX21" fmla="*/ 61904 w 1724701"/>
                  <a:gd name="connsiteY21" fmla="*/ 91163 h 1878693"/>
                  <a:gd name="connsiteX22" fmla="*/ 61904 w 1724701"/>
                  <a:gd name="connsiteY22" fmla="*/ 1360051 h 1878693"/>
                  <a:gd name="connsiteX23" fmla="*/ 67756 w 1724701"/>
                  <a:gd name="connsiteY23" fmla="*/ 1374834 h 1878693"/>
                  <a:gd name="connsiteX24" fmla="*/ 82539 w 1724701"/>
                  <a:gd name="connsiteY24" fmla="*/ 1380685 h 1878693"/>
                  <a:gd name="connsiteX25" fmla="*/ 385594 w 1724701"/>
                  <a:gd name="connsiteY25" fmla="*/ 1380685 h 1878693"/>
                  <a:gd name="connsiteX26" fmla="*/ 385594 w 1724701"/>
                  <a:gd name="connsiteY26" fmla="*/ 1719158 h 1878693"/>
                  <a:gd name="connsiteX27" fmla="*/ 676945 w 1724701"/>
                  <a:gd name="connsiteY27" fmla="*/ 1389617 h 1878693"/>
                  <a:gd name="connsiteX28" fmla="*/ 700660 w 1724701"/>
                  <a:gd name="connsiteY28" fmla="*/ 1380685 h 1878693"/>
                  <a:gd name="connsiteX29" fmla="*/ 1648630 w 1724701"/>
                  <a:gd name="connsiteY29" fmla="*/ 1380685 h 1878693"/>
                  <a:gd name="connsiteX30" fmla="*/ 1657562 w 1724701"/>
                  <a:gd name="connsiteY30" fmla="*/ 1374834 h 1878693"/>
                  <a:gd name="connsiteX31" fmla="*/ 1666493 w 1724701"/>
                  <a:gd name="connsiteY31" fmla="*/ 1360051 h 1878693"/>
                  <a:gd name="connsiteX32" fmla="*/ 1666493 w 1724701"/>
                  <a:gd name="connsiteY32" fmla="*/ 91163 h 1878693"/>
                  <a:gd name="connsiteX33" fmla="*/ 1657562 w 1724701"/>
                  <a:gd name="connsiteY33" fmla="*/ 76380 h 1878693"/>
                  <a:gd name="connsiteX34" fmla="*/ 1648630 w 1724701"/>
                  <a:gd name="connsiteY34" fmla="*/ 70528 h 1878693"/>
                  <a:gd name="connsiteX35" fmla="*/ 1648630 w 1724701"/>
                  <a:gd name="connsiteY35" fmla="*/ 70528 h 18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4701" h="1878693">
                    <a:moveTo>
                      <a:pt x="82539" y="0"/>
                    </a:moveTo>
                    <a:lnTo>
                      <a:pt x="82539" y="0"/>
                    </a:lnTo>
                    <a:lnTo>
                      <a:pt x="1648630" y="0"/>
                    </a:lnTo>
                    <a:cubicBezTo>
                      <a:pt x="1666185" y="0"/>
                      <a:pt x="1689900" y="8931"/>
                      <a:pt x="1704683" y="23407"/>
                    </a:cubicBezTo>
                    <a:cubicBezTo>
                      <a:pt x="1719466" y="44041"/>
                      <a:pt x="1728398" y="67448"/>
                      <a:pt x="1728398" y="91163"/>
                    </a:cubicBezTo>
                    <a:lnTo>
                      <a:pt x="1728398" y="1360051"/>
                    </a:lnTo>
                    <a:cubicBezTo>
                      <a:pt x="1728398" y="1383457"/>
                      <a:pt x="1719466" y="1410252"/>
                      <a:pt x="1704683" y="1421955"/>
                    </a:cubicBezTo>
                    <a:cubicBezTo>
                      <a:pt x="1689900" y="1442590"/>
                      <a:pt x="1666493" y="1451521"/>
                      <a:pt x="1648630" y="1451521"/>
                    </a:cubicBezTo>
                    <a:lnTo>
                      <a:pt x="709592" y="1451521"/>
                    </a:lnTo>
                    <a:lnTo>
                      <a:pt x="323690" y="1883929"/>
                    </a:lnTo>
                    <a:lnTo>
                      <a:pt x="323690" y="1451213"/>
                    </a:lnTo>
                    <a:lnTo>
                      <a:pt x="82539" y="1451213"/>
                    </a:lnTo>
                    <a:cubicBezTo>
                      <a:pt x="58825" y="1451213"/>
                      <a:pt x="38498" y="1442282"/>
                      <a:pt x="23715" y="1421647"/>
                    </a:cubicBezTo>
                    <a:cubicBezTo>
                      <a:pt x="8931" y="1410252"/>
                      <a:pt x="0" y="1383457"/>
                      <a:pt x="0" y="1360051"/>
                    </a:cubicBezTo>
                    <a:lnTo>
                      <a:pt x="0" y="91163"/>
                    </a:lnTo>
                    <a:cubicBezTo>
                      <a:pt x="0" y="67448"/>
                      <a:pt x="8931" y="44041"/>
                      <a:pt x="23407" y="23407"/>
                    </a:cubicBezTo>
                    <a:cubicBezTo>
                      <a:pt x="38190" y="8931"/>
                      <a:pt x="58825" y="0"/>
                      <a:pt x="82539" y="0"/>
                    </a:cubicBezTo>
                    <a:lnTo>
                      <a:pt x="82539" y="0"/>
                    </a:lnTo>
                    <a:close/>
                    <a:moveTo>
                      <a:pt x="1648630" y="70528"/>
                    </a:moveTo>
                    <a:lnTo>
                      <a:pt x="82539" y="70528"/>
                    </a:lnTo>
                    <a:cubicBezTo>
                      <a:pt x="76688" y="70528"/>
                      <a:pt x="70836" y="70528"/>
                      <a:pt x="67756" y="76380"/>
                    </a:cubicBezTo>
                    <a:cubicBezTo>
                      <a:pt x="61904" y="79459"/>
                      <a:pt x="61904" y="85311"/>
                      <a:pt x="61904" y="91163"/>
                    </a:cubicBezTo>
                    <a:lnTo>
                      <a:pt x="61904" y="1360051"/>
                    </a:lnTo>
                    <a:cubicBezTo>
                      <a:pt x="61904" y="1365902"/>
                      <a:pt x="61904" y="1368982"/>
                      <a:pt x="67756" y="1374834"/>
                    </a:cubicBezTo>
                    <a:cubicBezTo>
                      <a:pt x="70836" y="1380685"/>
                      <a:pt x="76688" y="1380685"/>
                      <a:pt x="82539" y="1380685"/>
                    </a:cubicBezTo>
                    <a:lnTo>
                      <a:pt x="385594" y="1380685"/>
                    </a:lnTo>
                    <a:lnTo>
                      <a:pt x="385594" y="1719158"/>
                    </a:lnTo>
                    <a:lnTo>
                      <a:pt x="676945" y="1389617"/>
                    </a:lnTo>
                    <a:lnTo>
                      <a:pt x="700660" y="1380685"/>
                    </a:lnTo>
                    <a:lnTo>
                      <a:pt x="1648630" y="1380685"/>
                    </a:lnTo>
                    <a:cubicBezTo>
                      <a:pt x="1651710" y="1380685"/>
                      <a:pt x="1657562" y="1380685"/>
                      <a:pt x="1657562" y="1374834"/>
                    </a:cubicBezTo>
                    <a:cubicBezTo>
                      <a:pt x="1660641" y="1368982"/>
                      <a:pt x="1666493" y="1365902"/>
                      <a:pt x="1666493" y="1360051"/>
                    </a:cubicBezTo>
                    <a:lnTo>
                      <a:pt x="1666493" y="91163"/>
                    </a:lnTo>
                    <a:cubicBezTo>
                      <a:pt x="1666493" y="85311"/>
                      <a:pt x="1660641" y="79459"/>
                      <a:pt x="1657562" y="76380"/>
                    </a:cubicBezTo>
                    <a:cubicBezTo>
                      <a:pt x="1657254" y="70528"/>
                      <a:pt x="1651402" y="70528"/>
                      <a:pt x="1648630" y="70528"/>
                    </a:cubicBezTo>
                    <a:lnTo>
                      <a:pt x="1648630" y="70528"/>
                    </a:lnTo>
                    <a:close/>
                  </a:path>
                </a:pathLst>
              </a:custGeom>
              <a:solidFill>
                <a:schemeClr val="accent4"/>
              </a:solidFill>
              <a:ln w="307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16" name="Freeform: Shape 15">
                <a:extLst>
                  <a:ext uri="{FF2B5EF4-FFF2-40B4-BE49-F238E27FC236}">
                    <a16:creationId xmlns:a16="http://schemas.microsoft.com/office/drawing/2014/main" id="{5516C648-098E-46ED-B78D-228507154CBB}"/>
                  </a:ext>
                </a:extLst>
              </p:cNvPr>
              <p:cNvSpPr/>
              <p:nvPr/>
            </p:nvSpPr>
            <p:spPr>
              <a:xfrm>
                <a:off x="1880661" y="2017507"/>
                <a:ext cx="1047140" cy="1170333"/>
              </a:xfrm>
              <a:custGeom>
                <a:avLst/>
                <a:gdLst>
                  <a:gd name="connsiteX0" fmla="*/ 859271 w 1047140"/>
                  <a:gd name="connsiteY0" fmla="*/ 0 h 1170333"/>
                  <a:gd name="connsiteX1" fmla="*/ 859271 w 1047140"/>
                  <a:gd name="connsiteY1" fmla="*/ 0 h 1170333"/>
                  <a:gd name="connsiteX2" fmla="*/ 1003407 w 1047140"/>
                  <a:gd name="connsiteY2" fmla="*/ 0 h 1170333"/>
                  <a:gd name="connsiteX3" fmla="*/ 1026813 w 1047140"/>
                  <a:gd name="connsiteY3" fmla="*/ 5852 h 1170333"/>
                  <a:gd name="connsiteX4" fmla="*/ 1044368 w 1047140"/>
                  <a:gd name="connsiteY4" fmla="*/ 20635 h 1170333"/>
                  <a:gd name="connsiteX5" fmla="*/ 1061923 w 1047140"/>
                  <a:gd name="connsiteY5" fmla="*/ 44349 h 1170333"/>
                  <a:gd name="connsiteX6" fmla="*/ 1065003 w 1047140"/>
                  <a:gd name="connsiteY6" fmla="*/ 67756 h 1170333"/>
                  <a:gd name="connsiteX7" fmla="*/ 1065003 w 1047140"/>
                  <a:gd name="connsiteY7" fmla="*/ 833093 h 1170333"/>
                  <a:gd name="connsiteX8" fmla="*/ 1003099 w 1047140"/>
                  <a:gd name="connsiteY8" fmla="*/ 903621 h 1170333"/>
                  <a:gd name="connsiteX9" fmla="*/ 870666 w 1047140"/>
                  <a:gd name="connsiteY9" fmla="*/ 903621 h 1170333"/>
                  <a:gd name="connsiteX10" fmla="*/ 870666 w 1047140"/>
                  <a:gd name="connsiteY10" fmla="*/ 1186348 h 1170333"/>
                  <a:gd name="connsiteX11" fmla="*/ 617505 w 1047140"/>
                  <a:gd name="connsiteY11" fmla="*/ 903621 h 1170333"/>
                  <a:gd name="connsiteX12" fmla="*/ 61596 w 1047140"/>
                  <a:gd name="connsiteY12" fmla="*/ 903621 h 1170333"/>
                  <a:gd name="connsiteX13" fmla="*/ 38190 w 1047140"/>
                  <a:gd name="connsiteY13" fmla="*/ 900849 h 1170333"/>
                  <a:gd name="connsiteX14" fmla="*/ 17555 w 1047140"/>
                  <a:gd name="connsiteY14" fmla="*/ 886066 h 1170333"/>
                  <a:gd name="connsiteX15" fmla="*/ 17555 w 1047140"/>
                  <a:gd name="connsiteY15" fmla="*/ 880214 h 1170333"/>
                  <a:gd name="connsiteX16" fmla="*/ 5852 w 1047140"/>
                  <a:gd name="connsiteY16" fmla="*/ 862659 h 1170333"/>
                  <a:gd name="connsiteX17" fmla="*/ 0 w 1047140"/>
                  <a:gd name="connsiteY17" fmla="*/ 833093 h 1170333"/>
                  <a:gd name="connsiteX18" fmla="*/ 0 w 1047140"/>
                  <a:gd name="connsiteY18" fmla="*/ 700660 h 1170333"/>
                  <a:gd name="connsiteX19" fmla="*/ 61904 w 1047140"/>
                  <a:gd name="connsiteY19" fmla="*/ 700660 h 1170333"/>
                  <a:gd name="connsiteX20" fmla="*/ 61904 w 1047140"/>
                  <a:gd name="connsiteY20" fmla="*/ 833093 h 1170333"/>
                  <a:gd name="connsiteX21" fmla="*/ 632904 w 1047140"/>
                  <a:gd name="connsiteY21" fmla="*/ 833093 h 1170333"/>
                  <a:gd name="connsiteX22" fmla="*/ 638756 w 1047140"/>
                  <a:gd name="connsiteY22" fmla="*/ 833093 h 1170333"/>
                  <a:gd name="connsiteX23" fmla="*/ 650459 w 1047140"/>
                  <a:gd name="connsiteY23" fmla="*/ 838944 h 1170333"/>
                  <a:gd name="connsiteX24" fmla="*/ 650459 w 1047140"/>
                  <a:gd name="connsiteY24" fmla="*/ 842024 h 1170333"/>
                  <a:gd name="connsiteX25" fmla="*/ 809378 w 1047140"/>
                  <a:gd name="connsiteY25" fmla="*/ 1012646 h 1170333"/>
                  <a:gd name="connsiteX26" fmla="*/ 809378 w 1047140"/>
                  <a:gd name="connsiteY26" fmla="*/ 833093 h 1170333"/>
                  <a:gd name="connsiteX27" fmla="*/ 1003715 w 1047140"/>
                  <a:gd name="connsiteY27" fmla="*/ 833093 h 1170333"/>
                  <a:gd name="connsiteX28" fmla="*/ 1003715 w 1047140"/>
                  <a:gd name="connsiteY28" fmla="*/ 70528 h 1170333"/>
                  <a:gd name="connsiteX29" fmla="*/ 847568 w 1047140"/>
                  <a:gd name="connsiteY29" fmla="*/ 70528 h 1170333"/>
                  <a:gd name="connsiteX30" fmla="*/ 847568 w 1047140"/>
                  <a:gd name="connsiteY30" fmla="*/ 0 h 1170333"/>
                  <a:gd name="connsiteX31" fmla="*/ 859271 w 1047140"/>
                  <a:gd name="connsiteY31" fmla="*/ 0 h 117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7140" h="1170333">
                    <a:moveTo>
                      <a:pt x="859271" y="0"/>
                    </a:moveTo>
                    <a:lnTo>
                      <a:pt x="859271" y="0"/>
                    </a:lnTo>
                    <a:lnTo>
                      <a:pt x="1003407" y="0"/>
                    </a:lnTo>
                    <a:cubicBezTo>
                      <a:pt x="1012338" y="0"/>
                      <a:pt x="1018190" y="0"/>
                      <a:pt x="1026813" y="5852"/>
                    </a:cubicBezTo>
                    <a:cubicBezTo>
                      <a:pt x="1035745" y="8931"/>
                      <a:pt x="1041597" y="14783"/>
                      <a:pt x="1044368" y="20635"/>
                    </a:cubicBezTo>
                    <a:cubicBezTo>
                      <a:pt x="1050220" y="29566"/>
                      <a:pt x="1056072" y="32646"/>
                      <a:pt x="1061923" y="44349"/>
                    </a:cubicBezTo>
                    <a:cubicBezTo>
                      <a:pt x="1065003" y="53281"/>
                      <a:pt x="1065003" y="59133"/>
                      <a:pt x="1065003" y="67756"/>
                    </a:cubicBezTo>
                    <a:lnTo>
                      <a:pt x="1065003" y="833093"/>
                    </a:lnTo>
                    <a:cubicBezTo>
                      <a:pt x="1065003" y="865431"/>
                      <a:pt x="1035437" y="903621"/>
                      <a:pt x="1003099" y="903621"/>
                    </a:cubicBezTo>
                    <a:lnTo>
                      <a:pt x="870666" y="903621"/>
                    </a:lnTo>
                    <a:lnTo>
                      <a:pt x="870666" y="1186348"/>
                    </a:lnTo>
                    <a:lnTo>
                      <a:pt x="617505" y="903621"/>
                    </a:lnTo>
                    <a:lnTo>
                      <a:pt x="61596" y="903621"/>
                    </a:lnTo>
                    <a:cubicBezTo>
                      <a:pt x="52665" y="903621"/>
                      <a:pt x="40962" y="900849"/>
                      <a:pt x="38190" y="900849"/>
                    </a:cubicBezTo>
                    <a:cubicBezTo>
                      <a:pt x="32338" y="894997"/>
                      <a:pt x="23407" y="891917"/>
                      <a:pt x="17555" y="886066"/>
                    </a:cubicBezTo>
                    <a:lnTo>
                      <a:pt x="17555" y="880214"/>
                    </a:lnTo>
                    <a:cubicBezTo>
                      <a:pt x="8623" y="877442"/>
                      <a:pt x="8623" y="865431"/>
                      <a:pt x="5852" y="862659"/>
                    </a:cubicBezTo>
                    <a:cubicBezTo>
                      <a:pt x="0" y="850956"/>
                      <a:pt x="0" y="842024"/>
                      <a:pt x="0" y="833093"/>
                    </a:cubicBezTo>
                    <a:lnTo>
                      <a:pt x="0" y="700660"/>
                    </a:lnTo>
                    <a:lnTo>
                      <a:pt x="61904" y="700660"/>
                    </a:lnTo>
                    <a:lnTo>
                      <a:pt x="61904" y="833093"/>
                    </a:lnTo>
                    <a:lnTo>
                      <a:pt x="632904" y="833093"/>
                    </a:lnTo>
                    <a:lnTo>
                      <a:pt x="638756" y="833093"/>
                    </a:lnTo>
                    <a:lnTo>
                      <a:pt x="650459" y="838944"/>
                    </a:lnTo>
                    <a:lnTo>
                      <a:pt x="650459" y="842024"/>
                    </a:lnTo>
                    <a:lnTo>
                      <a:pt x="809378" y="1012646"/>
                    </a:lnTo>
                    <a:lnTo>
                      <a:pt x="809378" y="833093"/>
                    </a:lnTo>
                    <a:lnTo>
                      <a:pt x="1003715" y="833093"/>
                    </a:lnTo>
                    <a:lnTo>
                      <a:pt x="1003715" y="70528"/>
                    </a:lnTo>
                    <a:lnTo>
                      <a:pt x="847568" y="70528"/>
                    </a:lnTo>
                    <a:lnTo>
                      <a:pt x="847568" y="0"/>
                    </a:lnTo>
                    <a:lnTo>
                      <a:pt x="859271" y="0"/>
                    </a:lnTo>
                    <a:close/>
                  </a:path>
                </a:pathLst>
              </a:custGeom>
              <a:solidFill>
                <a:schemeClr val="accent1"/>
              </a:solidFill>
              <a:ln w="3077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sp>
          <p:nvSpPr>
            <p:cNvPr id="18" name="Rectangle 17">
              <a:extLst>
                <a:ext uri="{FF2B5EF4-FFF2-40B4-BE49-F238E27FC236}">
                  <a16:creationId xmlns:a16="http://schemas.microsoft.com/office/drawing/2014/main" id="{F8925FA6-FAAE-42C0-B312-DEB6B8DF93C3}"/>
                </a:ext>
              </a:extLst>
            </p:cNvPr>
            <p:cNvSpPr/>
            <p:nvPr/>
          </p:nvSpPr>
          <p:spPr>
            <a:xfrm>
              <a:off x="3015342" y="1129236"/>
              <a:ext cx="2910513" cy="1632823"/>
            </a:xfrm>
            <a:prstGeom prst="rect">
              <a:avLst/>
            </a:prstGeom>
          </p:spPr>
          <p:txBody>
            <a:bodyPr wrap="square">
              <a:spAutoFit/>
            </a:bodyPr>
            <a:lstStyle/>
            <a:p>
              <a:pPr marL="0" marR="0" lvl="0" indent="0" algn="l" defTabSz="457200" rtl="0" eaLnBrk="1" fontAlgn="auto" latinLnBrk="0" hangingPunct="1">
                <a:lnSpc>
                  <a:spcPct val="95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0084D9"/>
                  </a:solidFill>
                  <a:effectLst/>
                  <a:uLnTx/>
                  <a:uFillTx/>
                  <a:latin typeface="Georgia" panose="02040502050405020303" pitchFamily="18" charset="0"/>
                  <a:ea typeface="+mn-ea"/>
                  <a:cs typeface="+mn-cs"/>
                </a:rPr>
                <a:t>Thank you to the Commonwealth Fund for hosting this conversation! </a:t>
              </a:r>
            </a:p>
          </p:txBody>
        </p:sp>
      </p:grpSp>
      <p:pic>
        <p:nvPicPr>
          <p:cNvPr id="20" name="Graphic 19">
            <a:extLst>
              <a:ext uri="{FF2B5EF4-FFF2-40B4-BE49-F238E27FC236}">
                <a16:creationId xmlns:a16="http://schemas.microsoft.com/office/drawing/2014/main" id="{7D53D1AB-1EBD-4DC0-AD6F-AB310BB8784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3477" y="2413528"/>
            <a:ext cx="2340342" cy="336495"/>
          </a:xfrm>
          <a:prstGeom prst="rect">
            <a:avLst/>
          </a:prstGeom>
        </p:spPr>
      </p:pic>
    </p:spTree>
    <p:extLst>
      <p:ext uri="{BB962C8B-B14F-4D97-AF65-F5344CB8AC3E}">
        <p14:creationId xmlns:p14="http://schemas.microsoft.com/office/powerpoint/2010/main" val="213571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2236-0FA8-7B45-A821-B736A75D364C}"/>
              </a:ext>
            </a:extLst>
          </p:cNvPr>
          <p:cNvSpPr>
            <a:spLocks noGrp="1"/>
          </p:cNvSpPr>
          <p:nvPr>
            <p:ph type="ctrTitle"/>
          </p:nvPr>
        </p:nvSpPr>
        <p:spPr>
          <a:xfrm>
            <a:off x="382249" y="3006100"/>
            <a:ext cx="4614269" cy="680328"/>
          </a:xfrm>
        </p:spPr>
        <p:txBody>
          <a:bodyPr>
            <a:normAutofit fontScale="90000"/>
          </a:bodyPr>
          <a:lstStyle/>
          <a:p>
            <a:pPr algn="l"/>
            <a:r>
              <a:rPr lang="en-US" sz="3000" dirty="0"/>
              <a:t>Union Impact on </a:t>
            </a:r>
            <a:br>
              <a:rPr lang="en-US" sz="3000" dirty="0"/>
            </a:br>
            <a:r>
              <a:rPr lang="en-US" sz="3000" dirty="0"/>
              <a:t>Healthcare in Las Vegas</a:t>
            </a:r>
          </a:p>
        </p:txBody>
      </p:sp>
      <p:sp>
        <p:nvSpPr>
          <p:cNvPr id="3" name="Subtitle 2">
            <a:extLst>
              <a:ext uri="{FF2B5EF4-FFF2-40B4-BE49-F238E27FC236}">
                <a16:creationId xmlns:a16="http://schemas.microsoft.com/office/drawing/2014/main" id="{693869F4-7536-5540-AB4A-4D90631150BD}"/>
              </a:ext>
            </a:extLst>
          </p:cNvPr>
          <p:cNvSpPr>
            <a:spLocks noGrp="1"/>
          </p:cNvSpPr>
          <p:nvPr>
            <p:ph type="subTitle" idx="1"/>
          </p:nvPr>
        </p:nvSpPr>
        <p:spPr>
          <a:xfrm>
            <a:off x="382249" y="3837991"/>
            <a:ext cx="3580127" cy="964694"/>
          </a:xfrm>
        </p:spPr>
        <p:txBody>
          <a:bodyPr>
            <a:noAutofit/>
          </a:bodyPr>
          <a:lstStyle/>
          <a:p>
            <a:pPr algn="l">
              <a:spcBef>
                <a:spcPts val="300"/>
              </a:spcBef>
            </a:pPr>
            <a:r>
              <a:rPr lang="en-US" sz="1275" dirty="0"/>
              <a:t>Kathy Silver, President</a:t>
            </a:r>
          </a:p>
          <a:p>
            <a:pPr algn="l">
              <a:spcBef>
                <a:spcPts val="300"/>
              </a:spcBef>
            </a:pPr>
            <a:r>
              <a:rPr lang="en-US" sz="1275" dirty="0"/>
              <a:t>Culinary Health Fund</a:t>
            </a:r>
          </a:p>
          <a:p>
            <a:pPr algn="l">
              <a:spcBef>
                <a:spcPts val="300"/>
              </a:spcBef>
            </a:pPr>
            <a:endParaRPr lang="en-US" sz="1275" dirty="0"/>
          </a:p>
          <a:p>
            <a:pPr algn="l">
              <a:spcBef>
                <a:spcPts val="300"/>
              </a:spcBef>
            </a:pPr>
            <a:r>
              <a:rPr lang="en-US" sz="1275" dirty="0"/>
              <a:t>July 1, 2019</a:t>
            </a:r>
          </a:p>
        </p:txBody>
      </p:sp>
      <p:cxnSp>
        <p:nvCxnSpPr>
          <p:cNvPr id="6" name="Straight Connector 5">
            <a:extLst>
              <a:ext uri="{FF2B5EF4-FFF2-40B4-BE49-F238E27FC236}">
                <a16:creationId xmlns:a16="http://schemas.microsoft.com/office/drawing/2014/main" id="{DD02E262-08EC-4A4E-B798-64C1BBFDF8D0}"/>
              </a:ext>
            </a:extLst>
          </p:cNvPr>
          <p:cNvCxnSpPr/>
          <p:nvPr/>
        </p:nvCxnSpPr>
        <p:spPr>
          <a:xfrm>
            <a:off x="0" y="2647188"/>
            <a:ext cx="9144000" cy="0"/>
          </a:xfrm>
          <a:prstGeom prst="line">
            <a:avLst/>
          </a:prstGeom>
          <a:ln w="152400">
            <a:solidFill>
              <a:srgbClr val="FFAF5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E139A38-6DE5-6744-9A26-823D853FD4E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0"/>
            <a:ext cx="9143999" cy="2611017"/>
          </a:xfrm>
          <a:prstGeom prst="rect">
            <a:avLst/>
          </a:prstGeom>
        </p:spPr>
      </p:pic>
      <p:pic>
        <p:nvPicPr>
          <p:cNvPr id="23" name="Picture 22">
            <a:extLst>
              <a:ext uri="{FF2B5EF4-FFF2-40B4-BE49-F238E27FC236}">
                <a16:creationId xmlns:a16="http://schemas.microsoft.com/office/drawing/2014/main" id="{B9D8D775-DF45-DD49-BA10-90BDFEE65D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40401" y="3686428"/>
            <a:ext cx="2223768" cy="1084284"/>
          </a:xfrm>
          <a:prstGeom prst="rect">
            <a:avLst/>
          </a:prstGeom>
        </p:spPr>
      </p:pic>
    </p:spTree>
    <p:extLst>
      <p:ext uri="{BB962C8B-B14F-4D97-AF65-F5344CB8AC3E}">
        <p14:creationId xmlns:p14="http://schemas.microsoft.com/office/powerpoint/2010/main" val="28937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E482A-9C7B-48D7-B02D-2298636F4573}"/>
              </a:ext>
            </a:extLst>
          </p:cNvPr>
          <p:cNvSpPr>
            <a:spLocks noGrp="1"/>
          </p:cNvSpPr>
          <p:nvPr>
            <p:ph type="ctrTitle"/>
          </p:nvPr>
        </p:nvSpPr>
        <p:spPr/>
        <p:txBody>
          <a:bodyPr/>
          <a:lstStyle/>
          <a:p>
            <a:r>
              <a:rPr lang="en-US" i="1" dirty="0"/>
              <a:t>Transforming Care</a:t>
            </a:r>
          </a:p>
        </p:txBody>
      </p:sp>
      <p:sp>
        <p:nvSpPr>
          <p:cNvPr id="4" name="Text Placeholder 3">
            <a:extLst>
              <a:ext uri="{FF2B5EF4-FFF2-40B4-BE49-F238E27FC236}">
                <a16:creationId xmlns:a16="http://schemas.microsoft.com/office/drawing/2014/main" id="{B3E56FA4-8E9A-4D5A-B10A-9031EFF98FEF}"/>
              </a:ext>
            </a:extLst>
          </p:cNvPr>
          <p:cNvSpPr>
            <a:spLocks noGrp="1"/>
          </p:cNvSpPr>
          <p:nvPr>
            <p:ph type="body" sz="quarter" idx="18"/>
          </p:nvPr>
        </p:nvSpPr>
        <p:spPr>
          <a:xfrm>
            <a:off x="627435" y="914401"/>
            <a:ext cx="7919047" cy="1097280"/>
          </a:xfrm>
        </p:spPr>
        <p:txBody>
          <a:bodyPr>
            <a:normAutofit/>
          </a:bodyPr>
          <a:lstStyle/>
          <a:p>
            <a:pPr marL="0" indent="0">
              <a:buNone/>
            </a:pPr>
            <a:r>
              <a:rPr lang="en-US" sz="2400" dirty="0"/>
              <a:t>A quarterly publication focused on new models of care, payment, and patient engagement for the nation's sickest and most vulnerable.</a:t>
            </a:r>
          </a:p>
        </p:txBody>
      </p:sp>
      <p:pic>
        <p:nvPicPr>
          <p:cNvPr id="5" name="Picture 4">
            <a:extLst>
              <a:ext uri="{FF2B5EF4-FFF2-40B4-BE49-F238E27FC236}">
                <a16:creationId xmlns:a16="http://schemas.microsoft.com/office/drawing/2014/main" id="{835797B9-367B-4C56-94BF-97FD8815F5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816" y="2221300"/>
            <a:ext cx="1462904" cy="1821040"/>
          </a:xfrm>
          <a:prstGeom prst="rect">
            <a:avLst/>
          </a:prstGeom>
        </p:spPr>
      </p:pic>
      <p:pic>
        <p:nvPicPr>
          <p:cNvPr id="6" name="Picture 5">
            <a:extLst>
              <a:ext uri="{FF2B5EF4-FFF2-40B4-BE49-F238E27FC236}">
                <a16:creationId xmlns:a16="http://schemas.microsoft.com/office/drawing/2014/main" id="{AD106180-2461-4CEF-8FC0-33BF7610B8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7072" y="2784302"/>
            <a:ext cx="1801951" cy="1758954"/>
          </a:xfrm>
          <a:prstGeom prst="rect">
            <a:avLst/>
          </a:prstGeom>
        </p:spPr>
      </p:pic>
      <p:sp>
        <p:nvSpPr>
          <p:cNvPr id="7" name="TextBox 6">
            <a:extLst>
              <a:ext uri="{FF2B5EF4-FFF2-40B4-BE49-F238E27FC236}">
                <a16:creationId xmlns:a16="http://schemas.microsoft.com/office/drawing/2014/main" id="{03B09ADC-56C2-4E58-860C-3A52DBBF259A}"/>
              </a:ext>
            </a:extLst>
          </p:cNvPr>
          <p:cNvSpPr txBox="1"/>
          <p:nvPr/>
        </p:nvSpPr>
        <p:spPr>
          <a:xfrm>
            <a:off x="2210998" y="2474512"/>
            <a:ext cx="4048018" cy="461665"/>
          </a:xfrm>
          <a:prstGeom prst="rect">
            <a:avLst/>
          </a:prstGeom>
          <a:noFill/>
        </p:spPr>
        <p:txBody>
          <a:bodyPr wrap="square" rtlCol="0">
            <a:spAutoFit/>
          </a:bodyPr>
          <a:lstStyle/>
          <a:p>
            <a:r>
              <a:rPr lang="en-US" dirty="0">
                <a:solidFill>
                  <a:schemeClr val="bg1"/>
                </a:solidFill>
              </a:rPr>
              <a:t>Martha Hostetter</a:t>
            </a:r>
          </a:p>
        </p:txBody>
      </p:sp>
      <p:sp>
        <p:nvSpPr>
          <p:cNvPr id="8" name="TextBox 7">
            <a:extLst>
              <a:ext uri="{FF2B5EF4-FFF2-40B4-BE49-F238E27FC236}">
                <a16:creationId xmlns:a16="http://schemas.microsoft.com/office/drawing/2014/main" id="{DCC8A361-B5BF-4940-93A0-D749311A8EFC}"/>
              </a:ext>
            </a:extLst>
          </p:cNvPr>
          <p:cNvSpPr txBox="1"/>
          <p:nvPr/>
        </p:nvSpPr>
        <p:spPr>
          <a:xfrm>
            <a:off x="5114001" y="3247133"/>
            <a:ext cx="3267182" cy="461665"/>
          </a:xfrm>
          <a:prstGeom prst="rect">
            <a:avLst/>
          </a:prstGeom>
          <a:noFill/>
        </p:spPr>
        <p:txBody>
          <a:bodyPr wrap="square" rtlCol="0">
            <a:spAutoFit/>
          </a:bodyPr>
          <a:lstStyle/>
          <a:p>
            <a:r>
              <a:rPr lang="en-US" dirty="0">
                <a:solidFill>
                  <a:schemeClr val="bg1"/>
                </a:solidFill>
              </a:rPr>
              <a:t>Sarah Klein</a:t>
            </a:r>
          </a:p>
        </p:txBody>
      </p:sp>
    </p:spTree>
    <p:extLst>
      <p:ext uri="{BB962C8B-B14F-4D97-AF65-F5344CB8AC3E}">
        <p14:creationId xmlns:p14="http://schemas.microsoft.com/office/powerpoint/2010/main" val="231252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864776-769A-554A-8047-224C3DBBBF10}"/>
              </a:ext>
            </a:extLst>
          </p:cNvPr>
          <p:cNvSpPr>
            <a:spLocks noGrp="1"/>
          </p:cNvSpPr>
          <p:nvPr>
            <p:ph sz="half" idx="1"/>
          </p:nvPr>
        </p:nvSpPr>
        <p:spPr>
          <a:xfrm>
            <a:off x="628650" y="1260355"/>
            <a:ext cx="3886200" cy="3163997"/>
          </a:xfrm>
        </p:spPr>
        <p:txBody>
          <a:bodyPr>
            <a:noAutofit/>
          </a:bodyPr>
          <a:lstStyle/>
          <a:p>
            <a:pPr marL="215504" lvl="1" indent="-208360">
              <a:spcAft>
                <a:spcPts val="900"/>
              </a:spcAft>
            </a:pPr>
            <a:r>
              <a:rPr lang="en-US" dirty="0"/>
              <a:t>A multi-employer Taft-Hartley fund, established in 1981</a:t>
            </a:r>
          </a:p>
          <a:p>
            <a:pPr marL="215504" lvl="1" indent="-208360">
              <a:spcAft>
                <a:spcPts val="900"/>
              </a:spcAft>
            </a:pPr>
            <a:r>
              <a:rPr lang="en-US" dirty="0"/>
              <a:t>Funded by Collective Bargaining Agreements that are negotiated by Unions and funded by Employers</a:t>
            </a:r>
          </a:p>
          <a:p>
            <a:pPr marL="215504" lvl="1" indent="-208360">
              <a:spcAft>
                <a:spcPts val="900"/>
              </a:spcAft>
            </a:pPr>
            <a:r>
              <a:rPr lang="en-US" dirty="0"/>
              <a:t>We provide health care benefits, including medical, dental, and vision, to approximately 55,000 workers and their 78,000 dependents in the Las Vegas area</a:t>
            </a:r>
          </a:p>
        </p:txBody>
      </p:sp>
      <p:sp>
        <p:nvSpPr>
          <p:cNvPr id="3" name="Title 2">
            <a:extLst>
              <a:ext uri="{FF2B5EF4-FFF2-40B4-BE49-F238E27FC236}">
                <a16:creationId xmlns:a16="http://schemas.microsoft.com/office/drawing/2014/main" id="{601EF3AD-FDB0-7048-ABB8-5CD617739D9D}"/>
              </a:ext>
            </a:extLst>
          </p:cNvPr>
          <p:cNvSpPr>
            <a:spLocks noGrp="1"/>
          </p:cNvSpPr>
          <p:nvPr>
            <p:ph type="title"/>
          </p:nvPr>
        </p:nvSpPr>
        <p:spPr/>
        <p:txBody>
          <a:bodyPr>
            <a:normAutofit fontScale="90000"/>
          </a:bodyPr>
          <a:lstStyle/>
          <a:p>
            <a:r>
              <a:rPr lang="en-US" dirty="0"/>
              <a:t>About the Culinary Health Fund</a:t>
            </a:r>
          </a:p>
        </p:txBody>
      </p:sp>
      <p:pic>
        <p:nvPicPr>
          <p:cNvPr id="7" name="Picture 6">
            <a:extLst>
              <a:ext uri="{FF2B5EF4-FFF2-40B4-BE49-F238E27FC236}">
                <a16:creationId xmlns:a16="http://schemas.microsoft.com/office/drawing/2014/main" id="{815365F1-CCAB-804F-86DD-21DB8BC54E27}"/>
              </a:ext>
            </a:extLst>
          </p:cNvPr>
          <p:cNvPicPr>
            <a:picLocks noChangeAspect="1"/>
          </p:cNvPicPr>
          <p:nvPr/>
        </p:nvPicPr>
        <p:blipFill>
          <a:blip r:embed="rId3"/>
          <a:stretch>
            <a:fillRect/>
          </a:stretch>
        </p:blipFill>
        <p:spPr>
          <a:xfrm>
            <a:off x="5765581" y="1260355"/>
            <a:ext cx="2373953" cy="1579283"/>
          </a:xfrm>
          <a:prstGeom prst="rect">
            <a:avLst/>
          </a:prstGeom>
        </p:spPr>
      </p:pic>
      <p:pic>
        <p:nvPicPr>
          <p:cNvPr id="8" name="Picture 7">
            <a:extLst>
              <a:ext uri="{FF2B5EF4-FFF2-40B4-BE49-F238E27FC236}">
                <a16:creationId xmlns:a16="http://schemas.microsoft.com/office/drawing/2014/main" id="{D4717F04-CBFA-7344-BACB-8AE2D9F453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0802" y="3000971"/>
            <a:ext cx="2378732" cy="1776615"/>
          </a:xfrm>
          <a:prstGeom prst="rect">
            <a:avLst/>
          </a:prstGeom>
        </p:spPr>
      </p:pic>
      <p:sp>
        <p:nvSpPr>
          <p:cNvPr id="4" name="Slide Number Placeholder 3">
            <a:extLst>
              <a:ext uri="{FF2B5EF4-FFF2-40B4-BE49-F238E27FC236}">
                <a16:creationId xmlns:a16="http://schemas.microsoft.com/office/drawing/2014/main" id="{8EED0813-F532-1446-BB07-9E47D4D2BD9B}"/>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20</a:t>
            </a:fld>
            <a:endParaRPr lang="en-US" dirty="0">
              <a:solidFill>
                <a:prstClr val="black">
                  <a:tint val="75000"/>
                </a:prstClr>
              </a:solidFill>
            </a:endParaRPr>
          </a:p>
        </p:txBody>
      </p:sp>
    </p:spTree>
    <p:extLst>
      <p:ext uri="{BB962C8B-B14F-4D97-AF65-F5344CB8AC3E}">
        <p14:creationId xmlns:p14="http://schemas.microsoft.com/office/powerpoint/2010/main" val="2419908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864776-769A-554A-8047-224C3DBBBF10}"/>
              </a:ext>
            </a:extLst>
          </p:cNvPr>
          <p:cNvSpPr>
            <a:spLocks noGrp="1"/>
          </p:cNvSpPr>
          <p:nvPr>
            <p:ph sz="half" idx="1"/>
          </p:nvPr>
        </p:nvSpPr>
        <p:spPr>
          <a:xfrm>
            <a:off x="628650" y="1260355"/>
            <a:ext cx="3886200" cy="3163997"/>
          </a:xfrm>
        </p:spPr>
        <p:txBody>
          <a:bodyPr>
            <a:normAutofit lnSpcReduction="10000"/>
          </a:bodyPr>
          <a:lstStyle/>
          <a:p>
            <a:pPr marL="7144" indent="0">
              <a:buNone/>
            </a:pPr>
            <a:r>
              <a:rPr lang="en-US" dirty="0"/>
              <a:t>Provide health benefits that offer </a:t>
            </a:r>
            <a:r>
              <a:rPr lang="en-US" b="1" dirty="0"/>
              <a:t>high quality</a:t>
            </a:r>
            <a:r>
              <a:rPr lang="en-US" dirty="0"/>
              <a:t>,</a:t>
            </a:r>
            <a:r>
              <a:rPr lang="en-US" b="1" dirty="0"/>
              <a:t> affordable health care </a:t>
            </a:r>
            <a:r>
              <a:rPr lang="en-US" dirty="0"/>
              <a:t>to our participants at </a:t>
            </a:r>
            <a:r>
              <a:rPr lang="en-US" b="1" dirty="0"/>
              <a:t>better value </a:t>
            </a:r>
            <a:r>
              <a:rPr lang="en-US" dirty="0"/>
              <a:t>with </a:t>
            </a:r>
            <a:r>
              <a:rPr lang="en-US" b="1" dirty="0"/>
              <a:t>better service</a:t>
            </a:r>
            <a:r>
              <a:rPr lang="en-US" dirty="0"/>
              <a:t> than is otherwise available in the market. </a:t>
            </a:r>
          </a:p>
          <a:p>
            <a:pPr marL="7144" indent="0">
              <a:buNone/>
            </a:pPr>
            <a:endParaRPr lang="en-US" dirty="0"/>
          </a:p>
          <a:p>
            <a:pPr marL="7144" indent="0">
              <a:buNone/>
            </a:pPr>
            <a:r>
              <a:rPr lang="en-US" dirty="0"/>
              <a:t>We believe our success depends on innovation and on engaging our participants. </a:t>
            </a:r>
          </a:p>
        </p:txBody>
      </p:sp>
      <p:sp>
        <p:nvSpPr>
          <p:cNvPr id="3" name="Title 2">
            <a:extLst>
              <a:ext uri="{FF2B5EF4-FFF2-40B4-BE49-F238E27FC236}">
                <a16:creationId xmlns:a16="http://schemas.microsoft.com/office/drawing/2014/main" id="{601EF3AD-FDB0-7048-ABB8-5CD617739D9D}"/>
              </a:ext>
            </a:extLst>
          </p:cNvPr>
          <p:cNvSpPr>
            <a:spLocks noGrp="1"/>
          </p:cNvSpPr>
          <p:nvPr>
            <p:ph type="title"/>
          </p:nvPr>
        </p:nvSpPr>
        <p:spPr/>
        <p:txBody>
          <a:bodyPr>
            <a:normAutofit fontScale="90000"/>
          </a:bodyPr>
          <a:lstStyle/>
          <a:p>
            <a:r>
              <a:rPr lang="en-US" dirty="0"/>
              <a:t>Culinary Health Fund’s Mission</a:t>
            </a:r>
          </a:p>
        </p:txBody>
      </p:sp>
      <p:pic>
        <p:nvPicPr>
          <p:cNvPr id="7" name="Picture 6">
            <a:extLst>
              <a:ext uri="{FF2B5EF4-FFF2-40B4-BE49-F238E27FC236}">
                <a16:creationId xmlns:a16="http://schemas.microsoft.com/office/drawing/2014/main" id="{D52A00CF-DB4D-B549-8D7C-8E0282B9FE1C}"/>
              </a:ext>
            </a:extLst>
          </p:cNvPr>
          <p:cNvPicPr>
            <a:picLocks noChangeAspect="1"/>
          </p:cNvPicPr>
          <p:nvPr/>
        </p:nvPicPr>
        <p:blipFill>
          <a:blip r:embed="rId3"/>
          <a:stretch>
            <a:fillRect/>
          </a:stretch>
        </p:blipFill>
        <p:spPr>
          <a:xfrm>
            <a:off x="4459210" y="1437337"/>
            <a:ext cx="4684790" cy="3357700"/>
          </a:xfrm>
          <a:prstGeom prst="rect">
            <a:avLst/>
          </a:prstGeom>
        </p:spPr>
      </p:pic>
      <p:sp>
        <p:nvSpPr>
          <p:cNvPr id="4" name="Slide Number Placeholder 3">
            <a:extLst>
              <a:ext uri="{FF2B5EF4-FFF2-40B4-BE49-F238E27FC236}">
                <a16:creationId xmlns:a16="http://schemas.microsoft.com/office/drawing/2014/main" id="{B25B73D3-5AAE-834C-8A02-77D25380BA0C}"/>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21</a:t>
            </a:fld>
            <a:endParaRPr lang="en-US" dirty="0">
              <a:solidFill>
                <a:prstClr val="black">
                  <a:tint val="75000"/>
                </a:prstClr>
              </a:solidFill>
            </a:endParaRPr>
          </a:p>
        </p:txBody>
      </p:sp>
    </p:spTree>
    <p:extLst>
      <p:ext uri="{BB962C8B-B14F-4D97-AF65-F5344CB8AC3E}">
        <p14:creationId xmlns:p14="http://schemas.microsoft.com/office/powerpoint/2010/main" val="3294309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1</a:t>
            </a:r>
          </a:p>
        </p:txBody>
      </p:sp>
      <p:sp>
        <p:nvSpPr>
          <p:cNvPr id="29" name="Rectangle 28">
            <a:extLst>
              <a:ext uri="{FF2B5EF4-FFF2-40B4-BE49-F238E27FC236}">
                <a16:creationId xmlns:a16="http://schemas.microsoft.com/office/drawing/2014/main" id="{EC0C3506-2BEC-D14A-9283-C3107BE2E40C}"/>
              </a:ext>
            </a:extLst>
          </p:cNvPr>
          <p:cNvSpPr/>
          <p:nvPr/>
        </p:nvSpPr>
        <p:spPr>
          <a:xfrm flipH="1">
            <a:off x="2110514"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18B5B057-DF17-2944-98EA-6787EAEE26B0}"/>
              </a:ext>
            </a:extLst>
          </p:cNvPr>
          <p:cNvSpPr/>
          <p:nvPr/>
        </p:nvSpPr>
        <p:spPr>
          <a:xfrm>
            <a:off x="2425573"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00990BA1-E93C-324C-B84F-8B699B6231D8}"/>
              </a:ext>
            </a:extLst>
          </p:cNvPr>
          <p:cNvSpPr/>
          <p:nvPr/>
        </p:nvSpPr>
        <p:spPr>
          <a:xfrm>
            <a:off x="2543492"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2" name="TextBox 31">
            <a:extLst>
              <a:ext uri="{FF2B5EF4-FFF2-40B4-BE49-F238E27FC236}">
                <a16:creationId xmlns:a16="http://schemas.microsoft.com/office/drawing/2014/main" id="{42F87E80-D933-AA44-9C76-17A05FE2D60A}"/>
              </a:ext>
            </a:extLst>
          </p:cNvPr>
          <p:cNvSpPr txBox="1"/>
          <p:nvPr/>
        </p:nvSpPr>
        <p:spPr>
          <a:xfrm>
            <a:off x="2543492"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2</a:t>
            </a:r>
          </a:p>
        </p:txBody>
      </p:sp>
      <p:sp>
        <p:nvSpPr>
          <p:cNvPr id="33" name="Rectangle 32">
            <a:extLst>
              <a:ext uri="{FF2B5EF4-FFF2-40B4-BE49-F238E27FC236}">
                <a16:creationId xmlns:a16="http://schemas.microsoft.com/office/drawing/2014/main" id="{1C0A5DA5-4DEA-2F44-85DC-72542BB06788}"/>
              </a:ext>
            </a:extLst>
          </p:cNvPr>
          <p:cNvSpPr/>
          <p:nvPr/>
        </p:nvSpPr>
        <p:spPr>
          <a:xfrm flipH="1">
            <a:off x="3818291"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1D60E89C-5B3E-E345-9DA4-0373316DD33C}"/>
              </a:ext>
            </a:extLst>
          </p:cNvPr>
          <p:cNvSpPr/>
          <p:nvPr/>
        </p:nvSpPr>
        <p:spPr>
          <a:xfrm>
            <a:off x="4133350"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4D82E7F5-420D-F64C-9E0A-32FB3D6D8F5F}"/>
              </a:ext>
            </a:extLst>
          </p:cNvPr>
          <p:cNvSpPr/>
          <p:nvPr/>
        </p:nvSpPr>
        <p:spPr>
          <a:xfrm>
            <a:off x="4251269"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6" name="TextBox 35">
            <a:extLst>
              <a:ext uri="{FF2B5EF4-FFF2-40B4-BE49-F238E27FC236}">
                <a16:creationId xmlns:a16="http://schemas.microsoft.com/office/drawing/2014/main" id="{5361D99A-F385-8444-986F-A20125DBC8FA}"/>
              </a:ext>
            </a:extLst>
          </p:cNvPr>
          <p:cNvSpPr txBox="1"/>
          <p:nvPr/>
        </p:nvSpPr>
        <p:spPr>
          <a:xfrm>
            <a:off x="4251269"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3</a:t>
            </a:r>
          </a:p>
        </p:txBody>
      </p:sp>
      <p:sp>
        <p:nvSpPr>
          <p:cNvPr id="37" name="Rectangle 36">
            <a:extLst>
              <a:ext uri="{FF2B5EF4-FFF2-40B4-BE49-F238E27FC236}">
                <a16:creationId xmlns:a16="http://schemas.microsoft.com/office/drawing/2014/main" id="{38B20A90-BCDA-B94A-9446-E36D9BF29836}"/>
              </a:ext>
            </a:extLst>
          </p:cNvPr>
          <p:cNvSpPr/>
          <p:nvPr/>
        </p:nvSpPr>
        <p:spPr>
          <a:xfrm flipH="1">
            <a:off x="5522374" y="2144403"/>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8" name="Rectangle 37">
            <a:extLst>
              <a:ext uri="{FF2B5EF4-FFF2-40B4-BE49-F238E27FC236}">
                <a16:creationId xmlns:a16="http://schemas.microsoft.com/office/drawing/2014/main" id="{4A68DC4D-4670-694A-B7A8-E4843BA9ADEB}"/>
              </a:ext>
            </a:extLst>
          </p:cNvPr>
          <p:cNvSpPr/>
          <p:nvPr/>
        </p:nvSpPr>
        <p:spPr>
          <a:xfrm>
            <a:off x="5837432" y="1700319"/>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9" name="Rectangle 38">
            <a:extLst>
              <a:ext uri="{FF2B5EF4-FFF2-40B4-BE49-F238E27FC236}">
                <a16:creationId xmlns:a16="http://schemas.microsoft.com/office/drawing/2014/main" id="{3A7DCEE6-3B8F-E948-8D47-23B4020596CC}"/>
              </a:ext>
            </a:extLst>
          </p:cNvPr>
          <p:cNvSpPr/>
          <p:nvPr/>
        </p:nvSpPr>
        <p:spPr>
          <a:xfrm>
            <a:off x="5955352" y="1818238"/>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0" name="TextBox 39">
            <a:extLst>
              <a:ext uri="{FF2B5EF4-FFF2-40B4-BE49-F238E27FC236}">
                <a16:creationId xmlns:a16="http://schemas.microsoft.com/office/drawing/2014/main" id="{F8A68D24-0FFA-6746-9589-FD35E3B5D772}"/>
              </a:ext>
            </a:extLst>
          </p:cNvPr>
          <p:cNvSpPr txBox="1"/>
          <p:nvPr/>
        </p:nvSpPr>
        <p:spPr>
          <a:xfrm>
            <a:off x="5955352" y="1902027"/>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4</a:t>
            </a:r>
          </a:p>
        </p:txBody>
      </p:sp>
      <p:sp>
        <p:nvSpPr>
          <p:cNvPr id="41" name="Rectangle 40">
            <a:extLst>
              <a:ext uri="{FF2B5EF4-FFF2-40B4-BE49-F238E27FC236}">
                <a16:creationId xmlns:a16="http://schemas.microsoft.com/office/drawing/2014/main" id="{B7A4814C-7748-A244-B652-ADA8AF842D86}"/>
              </a:ext>
            </a:extLst>
          </p:cNvPr>
          <p:cNvSpPr/>
          <p:nvPr/>
        </p:nvSpPr>
        <p:spPr>
          <a:xfrm flipH="1">
            <a:off x="7226456"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318F1EB2-9A14-BD4F-8EC3-A00325397EDD}"/>
              </a:ext>
            </a:extLst>
          </p:cNvPr>
          <p:cNvSpPr/>
          <p:nvPr/>
        </p:nvSpPr>
        <p:spPr>
          <a:xfrm>
            <a:off x="7541515"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3" name="Rectangle 42">
            <a:extLst>
              <a:ext uri="{FF2B5EF4-FFF2-40B4-BE49-F238E27FC236}">
                <a16:creationId xmlns:a16="http://schemas.microsoft.com/office/drawing/2014/main" id="{8C30EA53-C816-3C45-A915-AA460D38B5D2}"/>
              </a:ext>
            </a:extLst>
          </p:cNvPr>
          <p:cNvSpPr/>
          <p:nvPr/>
        </p:nvSpPr>
        <p:spPr>
          <a:xfrm>
            <a:off x="7659434"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4" name="TextBox 43">
            <a:extLst>
              <a:ext uri="{FF2B5EF4-FFF2-40B4-BE49-F238E27FC236}">
                <a16:creationId xmlns:a16="http://schemas.microsoft.com/office/drawing/2014/main" id="{B4CA52AB-A370-EB4F-A8CC-7CB5D88C8631}"/>
              </a:ext>
            </a:extLst>
          </p:cNvPr>
          <p:cNvSpPr txBox="1"/>
          <p:nvPr/>
        </p:nvSpPr>
        <p:spPr>
          <a:xfrm>
            <a:off x="7659434"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5</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0"/>
            <a:ext cx="1301003" cy="50783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Bundled payments</a:t>
            </a:r>
          </a:p>
        </p:txBody>
      </p:sp>
      <p:sp>
        <p:nvSpPr>
          <p:cNvPr id="46" name="TextBox 45">
            <a:extLst>
              <a:ext uri="{FF2B5EF4-FFF2-40B4-BE49-F238E27FC236}">
                <a16:creationId xmlns:a16="http://schemas.microsoft.com/office/drawing/2014/main" id="{5A0D8433-5EBF-9A40-A28F-38387EA2D86A}"/>
              </a:ext>
            </a:extLst>
          </p:cNvPr>
          <p:cNvSpPr txBox="1"/>
          <p:nvPr/>
        </p:nvSpPr>
        <p:spPr>
          <a:xfrm>
            <a:off x="2222849" y="3055940"/>
            <a:ext cx="1301003" cy="300082"/>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Capitation</a:t>
            </a:r>
          </a:p>
        </p:txBody>
      </p:sp>
      <p:sp>
        <p:nvSpPr>
          <p:cNvPr id="47" name="TextBox 46">
            <a:extLst>
              <a:ext uri="{FF2B5EF4-FFF2-40B4-BE49-F238E27FC236}">
                <a16:creationId xmlns:a16="http://schemas.microsoft.com/office/drawing/2014/main" id="{41FB18EB-5955-C54B-85EE-01B1AFEC166E}"/>
              </a:ext>
            </a:extLst>
          </p:cNvPr>
          <p:cNvSpPr txBox="1"/>
          <p:nvPr/>
        </p:nvSpPr>
        <p:spPr>
          <a:xfrm>
            <a:off x="3916236" y="3055941"/>
            <a:ext cx="1301003" cy="50783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Pay for performance</a:t>
            </a:r>
          </a:p>
        </p:txBody>
      </p:sp>
      <p:sp>
        <p:nvSpPr>
          <p:cNvPr id="48" name="TextBox 47">
            <a:extLst>
              <a:ext uri="{FF2B5EF4-FFF2-40B4-BE49-F238E27FC236}">
                <a16:creationId xmlns:a16="http://schemas.microsoft.com/office/drawing/2014/main" id="{AA7C5FC6-E885-D441-B644-6149761793C8}"/>
              </a:ext>
            </a:extLst>
          </p:cNvPr>
          <p:cNvSpPr txBox="1"/>
          <p:nvPr/>
        </p:nvSpPr>
        <p:spPr>
          <a:xfrm>
            <a:off x="5637241" y="3055941"/>
            <a:ext cx="1301003" cy="71558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Direct hospital contracting</a:t>
            </a:r>
          </a:p>
        </p:txBody>
      </p:sp>
      <p:sp>
        <p:nvSpPr>
          <p:cNvPr id="49" name="TextBox 48">
            <a:extLst>
              <a:ext uri="{FF2B5EF4-FFF2-40B4-BE49-F238E27FC236}">
                <a16:creationId xmlns:a16="http://schemas.microsoft.com/office/drawing/2014/main" id="{B78170E7-B426-4041-8FEB-E255671B3494}"/>
              </a:ext>
            </a:extLst>
          </p:cNvPr>
          <p:cNvSpPr txBox="1"/>
          <p:nvPr/>
        </p:nvSpPr>
        <p:spPr>
          <a:xfrm>
            <a:off x="7335096" y="3055941"/>
            <a:ext cx="1301003" cy="50783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Medical management</a:t>
            </a:r>
          </a:p>
        </p:txBody>
      </p:sp>
      <p:sp>
        <p:nvSpPr>
          <p:cNvPr id="53" name="TextBox 52">
            <a:extLst>
              <a:ext uri="{FF2B5EF4-FFF2-40B4-BE49-F238E27FC236}">
                <a16:creationId xmlns:a16="http://schemas.microsoft.com/office/drawing/2014/main" id="{0E8367DC-981F-DF4A-B116-F4B8F507DA28}"/>
              </a:ext>
            </a:extLst>
          </p:cNvPr>
          <p:cNvSpPr txBox="1"/>
          <p:nvPr/>
        </p:nvSpPr>
        <p:spPr>
          <a:xfrm>
            <a:off x="6428170" y="1872325"/>
            <a:ext cx="184731" cy="300082"/>
          </a:xfrm>
          <a:prstGeom prst="rect">
            <a:avLst/>
          </a:prstGeom>
          <a:noFill/>
        </p:spPr>
        <p:txBody>
          <a:bodyPr wrap="none" rtlCol="0">
            <a:spAutoFit/>
          </a:bodyPr>
          <a:lstStyle/>
          <a:p>
            <a:pPr defTabSz="685800"/>
            <a:endParaRPr lang="en-US" sz="1350" dirty="0">
              <a:solidFill>
                <a:prstClr val="black"/>
              </a:solidFill>
              <a:latin typeface="Calibri" panose="020F0502020204030204"/>
            </a:endParaRPr>
          </a:p>
        </p:txBody>
      </p:sp>
      <p:sp>
        <p:nvSpPr>
          <p:cNvPr id="3" name="Slide Number Placeholder 2">
            <a:extLst>
              <a:ext uri="{FF2B5EF4-FFF2-40B4-BE49-F238E27FC236}">
                <a16:creationId xmlns:a16="http://schemas.microsoft.com/office/drawing/2014/main" id="{6205F170-E314-C94A-8081-23AC52999B90}"/>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22</a:t>
            </a:fld>
            <a:endParaRPr lang="en-US" dirty="0">
              <a:solidFill>
                <a:prstClr val="black">
                  <a:tint val="75000"/>
                </a:prstClr>
              </a:solidFill>
            </a:endParaRPr>
          </a:p>
        </p:txBody>
      </p:sp>
    </p:spTree>
    <p:extLst>
      <p:ext uri="{BB962C8B-B14F-4D97-AF65-F5344CB8AC3E}">
        <p14:creationId xmlns:p14="http://schemas.microsoft.com/office/powerpoint/2010/main" val="3132711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1</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0"/>
            <a:ext cx="1301003" cy="50783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Bundled payments</a:t>
            </a:r>
          </a:p>
        </p:txBody>
      </p:sp>
      <p:sp>
        <p:nvSpPr>
          <p:cNvPr id="50" name="Content Placeholder 2">
            <a:extLst>
              <a:ext uri="{FF2B5EF4-FFF2-40B4-BE49-F238E27FC236}">
                <a16:creationId xmlns:a16="http://schemas.microsoft.com/office/drawing/2014/main" id="{C1CDAB64-2C42-664A-A69A-F7810184FA30}"/>
              </a:ext>
            </a:extLst>
          </p:cNvPr>
          <p:cNvSpPr txBox="1">
            <a:spLocks/>
          </p:cNvSpPr>
          <p:nvPr/>
        </p:nvSpPr>
        <p:spPr>
          <a:xfrm>
            <a:off x="2239142" y="2149327"/>
            <a:ext cx="6580579" cy="1960232"/>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Clr>
                <a:srgbClr val="26C2DD"/>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C2DD"/>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C2DD"/>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725" b="1" dirty="0">
                <a:solidFill>
                  <a:prstClr val="black"/>
                </a:solidFill>
              </a:rPr>
              <a:t>Services performed in a freestanding ambulatory surgery center which include charges for the:</a:t>
            </a:r>
          </a:p>
          <a:p>
            <a:pPr marL="0" indent="0" defTabSz="685800">
              <a:spcBef>
                <a:spcPts val="750"/>
              </a:spcBef>
              <a:buNone/>
              <a:defRPr/>
            </a:pPr>
            <a:endParaRPr lang="en-US" sz="1853" b="1" dirty="0">
              <a:solidFill>
                <a:prstClr val="black"/>
              </a:solidFill>
            </a:endParaRPr>
          </a:p>
          <a:p>
            <a:pPr marL="514350" lvl="1" indent="-171450" defTabSz="685800">
              <a:spcBef>
                <a:spcPts val="375"/>
              </a:spcBef>
              <a:spcAft>
                <a:spcPts val="450"/>
              </a:spcAft>
              <a:buClr>
                <a:srgbClr val="FFAF51"/>
              </a:buClr>
            </a:pPr>
            <a:r>
              <a:rPr lang="en-US" sz="1500" dirty="0">
                <a:solidFill>
                  <a:prstClr val="black"/>
                </a:solidFill>
              </a:rPr>
              <a:t>Facility</a:t>
            </a:r>
          </a:p>
          <a:p>
            <a:pPr marL="514350" lvl="1" indent="-171450" defTabSz="685800">
              <a:spcBef>
                <a:spcPts val="375"/>
              </a:spcBef>
              <a:spcAft>
                <a:spcPts val="450"/>
              </a:spcAft>
              <a:buClr>
                <a:srgbClr val="FFAF51"/>
              </a:buClr>
            </a:pPr>
            <a:r>
              <a:rPr lang="en-US" sz="1500" dirty="0">
                <a:solidFill>
                  <a:prstClr val="black"/>
                </a:solidFill>
              </a:rPr>
              <a:t>Surgeons</a:t>
            </a:r>
          </a:p>
          <a:p>
            <a:pPr marL="514350" lvl="1" indent="-171450" defTabSz="685800">
              <a:spcBef>
                <a:spcPts val="375"/>
              </a:spcBef>
              <a:spcAft>
                <a:spcPts val="450"/>
              </a:spcAft>
              <a:buClr>
                <a:srgbClr val="FFAF51"/>
              </a:buClr>
            </a:pPr>
            <a:r>
              <a:rPr lang="en-US" sz="1500" dirty="0">
                <a:solidFill>
                  <a:prstClr val="black"/>
                </a:solidFill>
              </a:rPr>
              <a:t>Anesthesia</a:t>
            </a:r>
          </a:p>
          <a:p>
            <a:pPr marL="514350" lvl="1" indent="-171450" defTabSz="685800">
              <a:spcBef>
                <a:spcPts val="375"/>
              </a:spcBef>
              <a:spcAft>
                <a:spcPts val="450"/>
              </a:spcAft>
              <a:buClr>
                <a:srgbClr val="FFAF51"/>
              </a:buClr>
            </a:pPr>
            <a:r>
              <a:rPr lang="en-US" sz="1500" dirty="0" err="1">
                <a:solidFill>
                  <a:prstClr val="black"/>
                </a:solidFill>
              </a:rPr>
              <a:t>Implantables</a:t>
            </a:r>
            <a:endParaRPr lang="en-US" sz="1500" dirty="0">
              <a:solidFill>
                <a:prstClr val="black"/>
              </a:solidFill>
            </a:endParaRPr>
          </a:p>
          <a:p>
            <a:pPr marL="342900" lvl="1" indent="0" defTabSz="685800">
              <a:spcBef>
                <a:spcPts val="375"/>
              </a:spcBef>
              <a:spcAft>
                <a:spcPts val="450"/>
              </a:spcAft>
              <a:buNone/>
            </a:pPr>
            <a:endParaRPr lang="en-US" sz="1500" dirty="0">
              <a:solidFill>
                <a:prstClr val="black"/>
              </a:solidFill>
            </a:endParaRPr>
          </a:p>
          <a:p>
            <a:pPr marL="0" indent="0" defTabSz="685800">
              <a:spcBef>
                <a:spcPts val="750"/>
              </a:spcBef>
              <a:buNone/>
              <a:defRPr/>
            </a:pPr>
            <a:endParaRPr lang="en-US" sz="2100" dirty="0">
              <a:solidFill>
                <a:prstClr val="black"/>
              </a:solidFill>
            </a:endParaRPr>
          </a:p>
        </p:txBody>
      </p:sp>
      <p:sp>
        <p:nvSpPr>
          <p:cNvPr id="3" name="Slide Number Placeholder 2">
            <a:extLst>
              <a:ext uri="{FF2B5EF4-FFF2-40B4-BE49-F238E27FC236}">
                <a16:creationId xmlns:a16="http://schemas.microsoft.com/office/drawing/2014/main" id="{8801D5FE-2AAC-314B-A618-DC2C283FDCE3}"/>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23</a:t>
            </a:fld>
            <a:endParaRPr lang="en-US" dirty="0">
              <a:solidFill>
                <a:prstClr val="black">
                  <a:tint val="75000"/>
                </a:prstClr>
              </a:solidFill>
            </a:endParaRPr>
          </a:p>
        </p:txBody>
      </p:sp>
    </p:spTree>
    <p:extLst>
      <p:ext uri="{BB962C8B-B14F-4D97-AF65-F5344CB8AC3E}">
        <p14:creationId xmlns:p14="http://schemas.microsoft.com/office/powerpoint/2010/main" val="2187394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2</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0"/>
            <a:ext cx="1301003" cy="300082"/>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Capitation</a:t>
            </a:r>
          </a:p>
        </p:txBody>
      </p:sp>
      <p:sp>
        <p:nvSpPr>
          <p:cNvPr id="50" name="Content Placeholder 2">
            <a:extLst>
              <a:ext uri="{FF2B5EF4-FFF2-40B4-BE49-F238E27FC236}">
                <a16:creationId xmlns:a16="http://schemas.microsoft.com/office/drawing/2014/main" id="{C1CDAB64-2C42-664A-A69A-F7810184FA30}"/>
              </a:ext>
            </a:extLst>
          </p:cNvPr>
          <p:cNvSpPr txBox="1">
            <a:spLocks/>
          </p:cNvSpPr>
          <p:nvPr/>
        </p:nvSpPr>
        <p:spPr>
          <a:xfrm>
            <a:off x="2239142" y="2149327"/>
            <a:ext cx="6580579" cy="19602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26C2DD"/>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C2DD"/>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C2DD"/>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725" b="1" dirty="0">
                <a:solidFill>
                  <a:prstClr val="black"/>
                </a:solidFill>
              </a:rPr>
              <a:t>Important factors to consider:</a:t>
            </a:r>
          </a:p>
          <a:p>
            <a:pPr marL="0" indent="0" defTabSz="685800">
              <a:spcBef>
                <a:spcPts val="750"/>
              </a:spcBef>
              <a:buNone/>
              <a:defRPr/>
            </a:pPr>
            <a:endParaRPr lang="en-US" sz="1853" b="1" dirty="0">
              <a:solidFill>
                <a:prstClr val="black"/>
              </a:solidFill>
            </a:endParaRPr>
          </a:p>
          <a:p>
            <a:pPr marL="514350" lvl="1" indent="-171450" defTabSz="685800">
              <a:spcBef>
                <a:spcPts val="375"/>
              </a:spcBef>
              <a:spcAft>
                <a:spcPts val="450"/>
              </a:spcAft>
              <a:buClr>
                <a:srgbClr val="FFAF51"/>
              </a:buClr>
            </a:pPr>
            <a:r>
              <a:rPr lang="en-US" sz="1500" dirty="0">
                <a:solidFill>
                  <a:prstClr val="black"/>
                </a:solidFill>
              </a:rPr>
              <a:t>Patient volume</a:t>
            </a:r>
          </a:p>
          <a:p>
            <a:pPr marL="514350" lvl="1" indent="-171450" defTabSz="685800">
              <a:spcBef>
                <a:spcPts val="375"/>
              </a:spcBef>
              <a:spcAft>
                <a:spcPts val="450"/>
              </a:spcAft>
              <a:buClr>
                <a:srgbClr val="FFAF51"/>
              </a:buClr>
            </a:pPr>
            <a:r>
              <a:rPr lang="en-US" sz="1500" dirty="0">
                <a:solidFill>
                  <a:prstClr val="black"/>
                </a:solidFill>
              </a:rPr>
              <a:t>High quality, well-trained physicians</a:t>
            </a:r>
          </a:p>
          <a:p>
            <a:pPr marL="514350" lvl="1" indent="-171450" defTabSz="685800">
              <a:spcBef>
                <a:spcPts val="375"/>
              </a:spcBef>
              <a:spcAft>
                <a:spcPts val="450"/>
              </a:spcAft>
              <a:buClr>
                <a:srgbClr val="FFAF51"/>
              </a:buClr>
            </a:pPr>
            <a:r>
              <a:rPr lang="en-US" sz="1500" dirty="0">
                <a:solidFill>
                  <a:prstClr val="black"/>
                </a:solidFill>
              </a:rPr>
              <a:t>Metrics</a:t>
            </a:r>
          </a:p>
          <a:p>
            <a:pPr marL="514350" lvl="1" indent="-171450" defTabSz="685800">
              <a:spcBef>
                <a:spcPts val="375"/>
              </a:spcBef>
              <a:spcAft>
                <a:spcPts val="450"/>
              </a:spcAft>
              <a:buClr>
                <a:srgbClr val="FFAF51"/>
              </a:buClr>
            </a:pPr>
            <a:r>
              <a:rPr lang="en-US" sz="1500" dirty="0">
                <a:solidFill>
                  <a:prstClr val="black"/>
                </a:solidFill>
              </a:rPr>
              <a:t>Risks</a:t>
            </a:r>
          </a:p>
          <a:p>
            <a:pPr marL="0" indent="0" defTabSz="685800">
              <a:spcBef>
                <a:spcPts val="750"/>
              </a:spcBef>
              <a:buNone/>
              <a:defRPr/>
            </a:pPr>
            <a:endParaRPr lang="en-US" sz="2100" dirty="0">
              <a:solidFill>
                <a:prstClr val="black"/>
              </a:solidFill>
            </a:endParaRPr>
          </a:p>
        </p:txBody>
      </p:sp>
      <p:sp>
        <p:nvSpPr>
          <p:cNvPr id="3" name="Slide Number Placeholder 2">
            <a:extLst>
              <a:ext uri="{FF2B5EF4-FFF2-40B4-BE49-F238E27FC236}">
                <a16:creationId xmlns:a16="http://schemas.microsoft.com/office/drawing/2014/main" id="{4AB0A7DE-EFFF-BE47-8D71-B7E4F2C087E7}"/>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24</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DC9A8D76-B82F-ED42-B906-6D83E1CBE390}"/>
              </a:ext>
            </a:extLst>
          </p:cNvPr>
          <p:cNvSpPr txBox="1"/>
          <p:nvPr/>
        </p:nvSpPr>
        <p:spPr>
          <a:xfrm>
            <a:off x="2672604" y="4109559"/>
            <a:ext cx="3136526" cy="507831"/>
          </a:xfrm>
          <a:prstGeom prst="rect">
            <a:avLst/>
          </a:prstGeom>
          <a:solidFill>
            <a:srgbClr val="003A70"/>
          </a:solidFill>
        </p:spPr>
        <p:txBody>
          <a:bodyPr wrap="square" rtlCol="0">
            <a:spAutoFit/>
          </a:bodyPr>
          <a:lstStyle/>
          <a:p>
            <a:pPr marL="85725" defTabSz="685800">
              <a:defRPr/>
            </a:pPr>
            <a:r>
              <a:rPr lang="en-US" sz="1350" dirty="0">
                <a:solidFill>
                  <a:prstClr val="white"/>
                </a:solidFill>
                <a:latin typeface="Arial" panose="020B0604020202020204" pitchFamily="34" charset="0"/>
                <a:cs typeface="Arial" panose="020B0604020202020204" pitchFamily="34" charset="0"/>
              </a:rPr>
              <a:t>Payment is made on a fixed per member, per month basis</a:t>
            </a:r>
          </a:p>
        </p:txBody>
      </p:sp>
    </p:spTree>
    <p:extLst>
      <p:ext uri="{BB962C8B-B14F-4D97-AF65-F5344CB8AC3E}">
        <p14:creationId xmlns:p14="http://schemas.microsoft.com/office/powerpoint/2010/main" val="1609958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2</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0"/>
            <a:ext cx="1301003" cy="300082"/>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Capitation</a:t>
            </a:r>
          </a:p>
        </p:txBody>
      </p:sp>
      <p:sp>
        <p:nvSpPr>
          <p:cNvPr id="50" name="Content Placeholder 2">
            <a:extLst>
              <a:ext uri="{FF2B5EF4-FFF2-40B4-BE49-F238E27FC236}">
                <a16:creationId xmlns:a16="http://schemas.microsoft.com/office/drawing/2014/main" id="{C1CDAB64-2C42-664A-A69A-F7810184FA30}"/>
              </a:ext>
            </a:extLst>
          </p:cNvPr>
          <p:cNvSpPr txBox="1">
            <a:spLocks/>
          </p:cNvSpPr>
          <p:nvPr/>
        </p:nvSpPr>
        <p:spPr>
          <a:xfrm>
            <a:off x="2239142" y="2149327"/>
            <a:ext cx="6580579" cy="1960232"/>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Clr>
                <a:srgbClr val="26C2DD"/>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C2DD"/>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C2DD"/>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853" b="1" dirty="0">
                <a:solidFill>
                  <a:prstClr val="black"/>
                </a:solidFill>
              </a:rPr>
              <a:t>Advantages of capitated contracts:</a:t>
            </a:r>
          </a:p>
          <a:p>
            <a:pPr marL="0" indent="0" defTabSz="685800">
              <a:spcBef>
                <a:spcPts val="750"/>
              </a:spcBef>
              <a:buNone/>
              <a:defRPr/>
            </a:pPr>
            <a:endParaRPr lang="en-US" sz="1853" b="1" dirty="0">
              <a:solidFill>
                <a:prstClr val="black"/>
              </a:solidFill>
            </a:endParaRPr>
          </a:p>
          <a:p>
            <a:pPr marL="514350" lvl="1" indent="-171450" defTabSz="685800">
              <a:spcBef>
                <a:spcPts val="375"/>
              </a:spcBef>
              <a:spcAft>
                <a:spcPts val="450"/>
              </a:spcAft>
              <a:buClr>
                <a:srgbClr val="FFAF51"/>
              </a:buClr>
              <a:defRPr/>
            </a:pPr>
            <a:r>
              <a:rPr lang="en-US" sz="1589" dirty="0">
                <a:solidFill>
                  <a:prstClr val="black"/>
                </a:solidFill>
              </a:rPr>
              <a:t>Fixed costs</a:t>
            </a:r>
          </a:p>
          <a:p>
            <a:pPr marL="514350" lvl="1" indent="-171450" defTabSz="685800">
              <a:spcBef>
                <a:spcPts val="375"/>
              </a:spcBef>
              <a:spcAft>
                <a:spcPts val="450"/>
              </a:spcAft>
              <a:buClr>
                <a:srgbClr val="FFAF51"/>
              </a:buClr>
              <a:defRPr/>
            </a:pPr>
            <a:r>
              <a:rPr lang="en-US" sz="1589" dirty="0">
                <a:solidFill>
                  <a:prstClr val="black"/>
                </a:solidFill>
              </a:rPr>
              <a:t>Eliminates up-coding and unnecessary testing</a:t>
            </a:r>
          </a:p>
          <a:p>
            <a:pPr marL="514350" lvl="1" indent="-171450" defTabSz="685800">
              <a:spcBef>
                <a:spcPts val="375"/>
              </a:spcBef>
              <a:spcAft>
                <a:spcPts val="450"/>
              </a:spcAft>
              <a:buClr>
                <a:srgbClr val="FFAF51"/>
              </a:buClr>
              <a:defRPr/>
            </a:pPr>
            <a:r>
              <a:rPr lang="en-US" sz="1589" dirty="0">
                <a:solidFill>
                  <a:prstClr val="black"/>
                </a:solidFill>
              </a:rPr>
              <a:t>Builds partnerships</a:t>
            </a:r>
          </a:p>
          <a:p>
            <a:pPr marL="514350" lvl="1" indent="-171450" defTabSz="685800">
              <a:spcBef>
                <a:spcPts val="375"/>
              </a:spcBef>
              <a:spcAft>
                <a:spcPts val="450"/>
              </a:spcAft>
              <a:buClr>
                <a:srgbClr val="FFAF51"/>
              </a:buClr>
              <a:defRPr/>
            </a:pPr>
            <a:r>
              <a:rPr lang="en-US" sz="1589" dirty="0">
                <a:solidFill>
                  <a:prstClr val="black"/>
                </a:solidFill>
              </a:rPr>
              <a:t>Shared savings</a:t>
            </a:r>
          </a:p>
          <a:p>
            <a:pPr marL="514350" lvl="1" indent="-171450" defTabSz="685800">
              <a:spcBef>
                <a:spcPts val="375"/>
              </a:spcBef>
              <a:spcAft>
                <a:spcPts val="450"/>
              </a:spcAft>
              <a:buClr>
                <a:srgbClr val="FFAF51"/>
              </a:buClr>
              <a:defRPr/>
            </a:pPr>
            <a:r>
              <a:rPr lang="en-US" sz="1589" dirty="0">
                <a:solidFill>
                  <a:prstClr val="black"/>
                </a:solidFill>
              </a:rPr>
              <a:t>Enhanced customer service for participants</a:t>
            </a:r>
          </a:p>
          <a:p>
            <a:pPr marL="0" indent="0" defTabSz="685800">
              <a:spcBef>
                <a:spcPts val="750"/>
              </a:spcBef>
              <a:buNone/>
              <a:defRPr/>
            </a:pPr>
            <a:endParaRPr lang="en-US" sz="2100" dirty="0">
              <a:solidFill>
                <a:prstClr val="black"/>
              </a:solidFill>
            </a:endParaRPr>
          </a:p>
        </p:txBody>
      </p:sp>
      <p:sp>
        <p:nvSpPr>
          <p:cNvPr id="3" name="Slide Number Placeholder 2">
            <a:extLst>
              <a:ext uri="{FF2B5EF4-FFF2-40B4-BE49-F238E27FC236}">
                <a16:creationId xmlns:a16="http://schemas.microsoft.com/office/drawing/2014/main" id="{39E41A74-6DA1-1846-BA88-1EC443CB42E6}"/>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25</a:t>
            </a:fld>
            <a:endParaRPr lang="en-US" dirty="0">
              <a:solidFill>
                <a:prstClr val="black">
                  <a:tint val="75000"/>
                </a:prstClr>
              </a:solidFill>
            </a:endParaRPr>
          </a:p>
        </p:txBody>
      </p:sp>
    </p:spTree>
    <p:extLst>
      <p:ext uri="{BB962C8B-B14F-4D97-AF65-F5344CB8AC3E}">
        <p14:creationId xmlns:p14="http://schemas.microsoft.com/office/powerpoint/2010/main" val="4143608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3</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1"/>
            <a:ext cx="1301003" cy="50783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Pay for performance</a:t>
            </a:r>
          </a:p>
        </p:txBody>
      </p:sp>
      <p:sp>
        <p:nvSpPr>
          <p:cNvPr id="50" name="Content Placeholder 2">
            <a:extLst>
              <a:ext uri="{FF2B5EF4-FFF2-40B4-BE49-F238E27FC236}">
                <a16:creationId xmlns:a16="http://schemas.microsoft.com/office/drawing/2014/main" id="{C1CDAB64-2C42-664A-A69A-F7810184FA30}"/>
              </a:ext>
            </a:extLst>
          </p:cNvPr>
          <p:cNvSpPr txBox="1">
            <a:spLocks/>
          </p:cNvSpPr>
          <p:nvPr/>
        </p:nvSpPr>
        <p:spPr>
          <a:xfrm>
            <a:off x="2239142" y="2149327"/>
            <a:ext cx="6580579" cy="19602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26C2DD"/>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C2DD"/>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C2DD"/>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725" b="1" dirty="0">
                <a:solidFill>
                  <a:prstClr val="black"/>
                </a:solidFill>
              </a:rPr>
              <a:t>Performance-based system:</a:t>
            </a:r>
          </a:p>
          <a:p>
            <a:pPr marL="0" indent="0" defTabSz="685800">
              <a:spcBef>
                <a:spcPts val="750"/>
              </a:spcBef>
              <a:buNone/>
              <a:defRPr/>
            </a:pPr>
            <a:endParaRPr lang="en-US" sz="1853" b="1" dirty="0">
              <a:solidFill>
                <a:prstClr val="black"/>
              </a:solidFill>
            </a:endParaRPr>
          </a:p>
          <a:p>
            <a:pPr marL="514350" lvl="1" indent="-171450" defTabSz="685800">
              <a:spcBef>
                <a:spcPts val="375"/>
              </a:spcBef>
              <a:spcAft>
                <a:spcPts val="450"/>
              </a:spcAft>
              <a:buClr>
                <a:srgbClr val="FFAF51"/>
              </a:buClr>
              <a:defRPr/>
            </a:pPr>
            <a:r>
              <a:rPr lang="en-US" sz="1500" dirty="0">
                <a:solidFill>
                  <a:prstClr val="black"/>
                </a:solidFill>
              </a:rPr>
              <a:t>Promotes quality improvement and accountability</a:t>
            </a:r>
          </a:p>
          <a:p>
            <a:pPr marL="514350" lvl="1" indent="-171450" defTabSz="685800">
              <a:spcBef>
                <a:spcPts val="375"/>
              </a:spcBef>
              <a:spcAft>
                <a:spcPts val="450"/>
              </a:spcAft>
              <a:buClr>
                <a:srgbClr val="FFAF51"/>
              </a:buClr>
              <a:defRPr/>
            </a:pPr>
            <a:r>
              <a:rPr lang="en-US" sz="1500" dirty="0">
                <a:solidFill>
                  <a:prstClr val="black"/>
                </a:solidFill>
              </a:rPr>
              <a:t>Builds partnership and collegiality </a:t>
            </a:r>
          </a:p>
          <a:p>
            <a:pPr marL="514350" lvl="1" indent="-171450" defTabSz="685800">
              <a:spcBef>
                <a:spcPts val="375"/>
              </a:spcBef>
              <a:spcAft>
                <a:spcPts val="450"/>
              </a:spcAft>
              <a:buClr>
                <a:srgbClr val="FFAF51"/>
              </a:buClr>
              <a:defRPr/>
            </a:pPr>
            <a:r>
              <a:rPr lang="en-US" sz="1500" dirty="0">
                <a:solidFill>
                  <a:prstClr val="black"/>
                </a:solidFill>
              </a:rPr>
              <a:t>Is more cost effective</a:t>
            </a:r>
          </a:p>
          <a:p>
            <a:pPr marL="0" indent="0" defTabSz="685800">
              <a:spcBef>
                <a:spcPts val="750"/>
              </a:spcBef>
              <a:buNone/>
              <a:defRPr/>
            </a:pPr>
            <a:endParaRPr lang="en-US" sz="2100" dirty="0">
              <a:solidFill>
                <a:prstClr val="black"/>
              </a:solidFill>
            </a:endParaRPr>
          </a:p>
        </p:txBody>
      </p:sp>
      <p:sp>
        <p:nvSpPr>
          <p:cNvPr id="3" name="TextBox 2">
            <a:extLst>
              <a:ext uri="{FF2B5EF4-FFF2-40B4-BE49-F238E27FC236}">
                <a16:creationId xmlns:a16="http://schemas.microsoft.com/office/drawing/2014/main" id="{C7EC1F4F-14DE-F14B-BFF3-2B3ED63DF67D}"/>
              </a:ext>
            </a:extLst>
          </p:cNvPr>
          <p:cNvSpPr txBox="1"/>
          <p:nvPr/>
        </p:nvSpPr>
        <p:spPr>
          <a:xfrm>
            <a:off x="2657475" y="3952876"/>
            <a:ext cx="4305300" cy="507831"/>
          </a:xfrm>
          <a:prstGeom prst="rect">
            <a:avLst/>
          </a:prstGeom>
          <a:solidFill>
            <a:srgbClr val="003A70"/>
          </a:solidFill>
        </p:spPr>
        <p:txBody>
          <a:bodyPr wrap="square" rtlCol="0">
            <a:spAutoFit/>
          </a:bodyPr>
          <a:lstStyle/>
          <a:p>
            <a:pPr marL="85725" defTabSz="685800">
              <a:defRPr/>
            </a:pPr>
            <a:r>
              <a:rPr lang="en-US" sz="1350" dirty="0">
                <a:solidFill>
                  <a:prstClr val="white"/>
                </a:solidFill>
                <a:latin typeface="Arial" panose="020B0604020202020204" pitchFamily="34" charset="0"/>
                <a:cs typeface="Arial" panose="020B0604020202020204" pitchFamily="34" charset="0"/>
              </a:rPr>
              <a:t>Annual escalators are contingent upon mutually determined quality and performance metrics</a:t>
            </a:r>
          </a:p>
        </p:txBody>
      </p:sp>
      <p:sp>
        <p:nvSpPr>
          <p:cNvPr id="4" name="Slide Number Placeholder 3">
            <a:extLst>
              <a:ext uri="{FF2B5EF4-FFF2-40B4-BE49-F238E27FC236}">
                <a16:creationId xmlns:a16="http://schemas.microsoft.com/office/drawing/2014/main" id="{94F893C4-79AA-4D4E-8D95-6BE16CBC27C9}"/>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26</a:t>
            </a:fld>
            <a:endParaRPr lang="en-US" dirty="0">
              <a:solidFill>
                <a:prstClr val="black">
                  <a:tint val="75000"/>
                </a:prstClr>
              </a:solidFill>
            </a:endParaRPr>
          </a:p>
        </p:txBody>
      </p:sp>
    </p:spTree>
    <p:extLst>
      <p:ext uri="{BB962C8B-B14F-4D97-AF65-F5344CB8AC3E}">
        <p14:creationId xmlns:p14="http://schemas.microsoft.com/office/powerpoint/2010/main" val="3489698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4</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1"/>
            <a:ext cx="1301003" cy="71558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Direct hospital contracting</a:t>
            </a:r>
          </a:p>
        </p:txBody>
      </p:sp>
      <p:sp>
        <p:nvSpPr>
          <p:cNvPr id="50" name="Content Placeholder 2">
            <a:extLst>
              <a:ext uri="{FF2B5EF4-FFF2-40B4-BE49-F238E27FC236}">
                <a16:creationId xmlns:a16="http://schemas.microsoft.com/office/drawing/2014/main" id="{C1CDAB64-2C42-664A-A69A-F7810184FA30}"/>
              </a:ext>
            </a:extLst>
          </p:cNvPr>
          <p:cNvSpPr txBox="1">
            <a:spLocks/>
          </p:cNvSpPr>
          <p:nvPr/>
        </p:nvSpPr>
        <p:spPr>
          <a:xfrm>
            <a:off x="2239142" y="2149327"/>
            <a:ext cx="6580579" cy="19602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26C2DD"/>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C2DD"/>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C2DD"/>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None/>
              <a:defRPr/>
            </a:pPr>
            <a:r>
              <a:rPr lang="en-US" sz="1725" b="1" dirty="0">
                <a:solidFill>
                  <a:prstClr val="black"/>
                </a:solidFill>
              </a:rPr>
              <a:t>Benefits of direct hospital contracting:</a:t>
            </a:r>
          </a:p>
          <a:p>
            <a:pPr marL="0" indent="0" defTabSz="685800">
              <a:spcBef>
                <a:spcPts val="750"/>
              </a:spcBef>
              <a:buNone/>
              <a:defRPr/>
            </a:pPr>
            <a:endParaRPr lang="en-US" sz="1853" b="1" dirty="0">
              <a:solidFill>
                <a:prstClr val="black"/>
              </a:solidFill>
            </a:endParaRPr>
          </a:p>
          <a:p>
            <a:pPr marL="514350" lvl="1" indent="-171450" defTabSz="685800">
              <a:spcBef>
                <a:spcPts val="375"/>
              </a:spcBef>
              <a:spcAft>
                <a:spcPts val="450"/>
              </a:spcAft>
              <a:buClr>
                <a:srgbClr val="FFAF51"/>
              </a:buClr>
              <a:defRPr/>
            </a:pPr>
            <a:r>
              <a:rPr lang="en-US" sz="1500" dirty="0">
                <a:solidFill>
                  <a:prstClr val="black"/>
                </a:solidFill>
              </a:rPr>
              <a:t>Ability to control hospital costs</a:t>
            </a:r>
          </a:p>
          <a:p>
            <a:pPr marL="514350" lvl="1" indent="-171450" defTabSz="685800">
              <a:spcBef>
                <a:spcPts val="375"/>
              </a:spcBef>
              <a:spcAft>
                <a:spcPts val="450"/>
              </a:spcAft>
              <a:buClr>
                <a:srgbClr val="FFAF51"/>
              </a:buClr>
              <a:defRPr/>
            </a:pPr>
            <a:r>
              <a:rPr lang="en-US" sz="1500" dirty="0">
                <a:solidFill>
                  <a:prstClr val="black"/>
                </a:solidFill>
              </a:rPr>
              <a:t>Direct contract with all hospital systems in Las Vegas</a:t>
            </a:r>
          </a:p>
          <a:p>
            <a:pPr marL="514350" lvl="1" indent="-171450" defTabSz="685800">
              <a:lnSpc>
                <a:spcPct val="100000"/>
              </a:lnSpc>
              <a:spcBef>
                <a:spcPts val="375"/>
              </a:spcBef>
              <a:spcAft>
                <a:spcPts val="450"/>
              </a:spcAft>
              <a:buClr>
                <a:srgbClr val="FFAF51"/>
              </a:buClr>
              <a:defRPr/>
            </a:pPr>
            <a:r>
              <a:rPr lang="en-US" sz="1500" dirty="0">
                <a:solidFill>
                  <a:prstClr val="black"/>
                </a:solidFill>
              </a:rPr>
              <a:t>Direct contract for quaternary services that can’t be rendered locally</a:t>
            </a:r>
          </a:p>
          <a:p>
            <a:pPr marL="171450" indent="-171450" defTabSz="685800">
              <a:spcBef>
                <a:spcPct val="50000"/>
              </a:spcBef>
              <a:buNone/>
              <a:defRPr/>
            </a:pPr>
            <a:endParaRPr lang="en-US" altLang="en-US" sz="1456" dirty="0">
              <a:solidFill>
                <a:srgbClr val="5F5F5F"/>
              </a:solidFill>
            </a:endParaRPr>
          </a:p>
          <a:p>
            <a:pPr marL="0" indent="0" defTabSz="685800">
              <a:spcBef>
                <a:spcPts val="750"/>
              </a:spcBef>
              <a:buNone/>
              <a:defRPr/>
            </a:pPr>
            <a:endParaRPr lang="en-US" sz="2100" dirty="0">
              <a:solidFill>
                <a:prstClr val="black"/>
              </a:solidFill>
            </a:endParaRPr>
          </a:p>
        </p:txBody>
      </p:sp>
      <p:sp>
        <p:nvSpPr>
          <p:cNvPr id="3" name="Slide Number Placeholder 2">
            <a:extLst>
              <a:ext uri="{FF2B5EF4-FFF2-40B4-BE49-F238E27FC236}">
                <a16:creationId xmlns:a16="http://schemas.microsoft.com/office/drawing/2014/main" id="{4C1637EE-4069-0841-AA40-0646AD140452}"/>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27</a:t>
            </a:fld>
            <a:endParaRPr lang="en-US" dirty="0">
              <a:solidFill>
                <a:prstClr val="black">
                  <a:tint val="75000"/>
                </a:prstClr>
              </a:solidFill>
            </a:endParaRPr>
          </a:p>
        </p:txBody>
      </p:sp>
    </p:spTree>
    <p:extLst>
      <p:ext uri="{BB962C8B-B14F-4D97-AF65-F5344CB8AC3E}">
        <p14:creationId xmlns:p14="http://schemas.microsoft.com/office/powerpoint/2010/main" val="3381344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5</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1"/>
            <a:ext cx="1301003" cy="50783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Medical management</a:t>
            </a:r>
          </a:p>
        </p:txBody>
      </p:sp>
      <p:sp>
        <p:nvSpPr>
          <p:cNvPr id="50" name="Content Placeholder 2">
            <a:extLst>
              <a:ext uri="{FF2B5EF4-FFF2-40B4-BE49-F238E27FC236}">
                <a16:creationId xmlns:a16="http://schemas.microsoft.com/office/drawing/2014/main" id="{C1CDAB64-2C42-664A-A69A-F7810184FA30}"/>
              </a:ext>
            </a:extLst>
          </p:cNvPr>
          <p:cNvSpPr txBox="1">
            <a:spLocks/>
          </p:cNvSpPr>
          <p:nvPr/>
        </p:nvSpPr>
        <p:spPr>
          <a:xfrm>
            <a:off x="2239142" y="2149327"/>
            <a:ext cx="6580579" cy="1960232"/>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Clr>
                <a:srgbClr val="26C2DD"/>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C2DD"/>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C2DD"/>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None/>
              <a:defRPr/>
            </a:pPr>
            <a:r>
              <a:rPr lang="en-US" sz="2025" b="1" dirty="0">
                <a:solidFill>
                  <a:prstClr val="black"/>
                </a:solidFill>
              </a:rPr>
              <a:t>Comprehensive in-house medical management through Nevada Health Solutions which provides:</a:t>
            </a:r>
          </a:p>
          <a:p>
            <a:pPr marL="0" indent="0" defTabSz="685800">
              <a:spcBef>
                <a:spcPts val="750"/>
              </a:spcBef>
              <a:buNone/>
              <a:defRPr/>
            </a:pPr>
            <a:endParaRPr lang="en-US" sz="1853" b="1" dirty="0">
              <a:solidFill>
                <a:prstClr val="black"/>
              </a:solidFill>
            </a:endParaRPr>
          </a:p>
          <a:p>
            <a:pPr marL="514350" lvl="1" indent="-171450" defTabSz="685800">
              <a:spcBef>
                <a:spcPts val="375"/>
              </a:spcBef>
              <a:spcAft>
                <a:spcPts val="450"/>
              </a:spcAft>
              <a:buClr>
                <a:srgbClr val="FFAF51"/>
              </a:buClr>
              <a:defRPr/>
            </a:pPr>
            <a:r>
              <a:rPr lang="en-US" sz="1800" dirty="0">
                <a:solidFill>
                  <a:prstClr val="black"/>
                </a:solidFill>
              </a:rPr>
              <a:t>Utilization review / utilization management</a:t>
            </a:r>
          </a:p>
          <a:p>
            <a:pPr marL="514350" lvl="1" indent="-171450" defTabSz="685800">
              <a:spcBef>
                <a:spcPts val="375"/>
              </a:spcBef>
              <a:spcAft>
                <a:spcPts val="450"/>
              </a:spcAft>
              <a:buClr>
                <a:srgbClr val="FFAF51"/>
              </a:buClr>
              <a:defRPr/>
            </a:pPr>
            <a:r>
              <a:rPr lang="en-US" sz="1800" dirty="0">
                <a:solidFill>
                  <a:prstClr val="black"/>
                </a:solidFill>
              </a:rPr>
              <a:t>Clinical and non-clinical staff at all local hospitals</a:t>
            </a:r>
          </a:p>
          <a:p>
            <a:pPr marL="514350" lvl="1" indent="-171450" defTabSz="685800">
              <a:spcBef>
                <a:spcPts val="375"/>
              </a:spcBef>
              <a:spcAft>
                <a:spcPts val="450"/>
              </a:spcAft>
              <a:buClr>
                <a:srgbClr val="FFAF51"/>
              </a:buClr>
              <a:defRPr/>
            </a:pPr>
            <a:r>
              <a:rPr lang="en-US" sz="1800" dirty="0">
                <a:solidFill>
                  <a:prstClr val="black"/>
                </a:solidFill>
              </a:rPr>
              <a:t>Transitional care coordination </a:t>
            </a:r>
          </a:p>
          <a:p>
            <a:pPr marL="514350" lvl="1" indent="-171450" defTabSz="685800">
              <a:spcBef>
                <a:spcPts val="375"/>
              </a:spcBef>
              <a:spcAft>
                <a:spcPts val="450"/>
              </a:spcAft>
              <a:buClr>
                <a:srgbClr val="FFAF51"/>
              </a:buClr>
              <a:defRPr/>
            </a:pPr>
            <a:r>
              <a:rPr lang="en-US" sz="1800" dirty="0">
                <a:solidFill>
                  <a:prstClr val="black"/>
                </a:solidFill>
              </a:rPr>
              <a:t>Innovative patient care program</a:t>
            </a:r>
          </a:p>
          <a:p>
            <a:pPr marL="171450" indent="-171450" defTabSz="685800">
              <a:spcBef>
                <a:spcPct val="50000"/>
              </a:spcBef>
              <a:buNone/>
              <a:defRPr/>
            </a:pPr>
            <a:endParaRPr lang="en-US" altLang="en-US" sz="1456" dirty="0">
              <a:solidFill>
                <a:srgbClr val="5F5F5F"/>
              </a:solidFill>
            </a:endParaRPr>
          </a:p>
          <a:p>
            <a:pPr marL="0" indent="0" defTabSz="685800">
              <a:spcBef>
                <a:spcPts val="750"/>
              </a:spcBef>
              <a:buNone/>
              <a:defRPr/>
            </a:pPr>
            <a:endParaRPr lang="en-US" sz="2100" dirty="0">
              <a:solidFill>
                <a:prstClr val="black"/>
              </a:solidFill>
            </a:endParaRPr>
          </a:p>
        </p:txBody>
      </p:sp>
      <p:sp>
        <p:nvSpPr>
          <p:cNvPr id="3" name="Slide Number Placeholder 2">
            <a:extLst>
              <a:ext uri="{FF2B5EF4-FFF2-40B4-BE49-F238E27FC236}">
                <a16:creationId xmlns:a16="http://schemas.microsoft.com/office/drawing/2014/main" id="{083C8C91-A146-BB40-9760-C662ABE9556D}"/>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28</a:t>
            </a:fld>
            <a:endParaRPr lang="en-US" dirty="0">
              <a:solidFill>
                <a:prstClr val="black">
                  <a:tint val="75000"/>
                </a:prstClr>
              </a:solidFill>
            </a:endParaRPr>
          </a:p>
        </p:txBody>
      </p:sp>
    </p:spTree>
    <p:extLst>
      <p:ext uri="{BB962C8B-B14F-4D97-AF65-F5344CB8AC3E}">
        <p14:creationId xmlns:p14="http://schemas.microsoft.com/office/powerpoint/2010/main" val="3159486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6A9-8AD0-FB44-B9EB-62C3F2B2C462}"/>
              </a:ext>
            </a:extLst>
          </p:cNvPr>
          <p:cNvSpPr>
            <a:spLocks noGrp="1"/>
          </p:cNvSpPr>
          <p:nvPr>
            <p:ph type="title"/>
          </p:nvPr>
        </p:nvSpPr>
        <p:spPr/>
        <p:txBody>
          <a:bodyPr>
            <a:noAutofit/>
          </a:bodyPr>
          <a:lstStyle/>
          <a:p>
            <a:r>
              <a:rPr lang="en-US" dirty="0"/>
              <a:t>Strategies for Affordable Healthcare </a:t>
            </a:r>
          </a:p>
        </p:txBody>
      </p:sp>
      <p:sp>
        <p:nvSpPr>
          <p:cNvPr id="18" name="Rectangle 17">
            <a:extLst>
              <a:ext uri="{FF2B5EF4-FFF2-40B4-BE49-F238E27FC236}">
                <a16:creationId xmlns:a16="http://schemas.microsoft.com/office/drawing/2014/main" id="{E5C365F3-78BC-CE4E-ABC1-A62DDAFCEEF2}"/>
              </a:ext>
            </a:extLst>
          </p:cNvPr>
          <p:cNvSpPr/>
          <p:nvPr/>
        </p:nvSpPr>
        <p:spPr>
          <a:xfrm flipH="1">
            <a:off x="402737" y="2149327"/>
            <a:ext cx="1518282" cy="1960232"/>
          </a:xfrm>
          <a:prstGeom prst="rect">
            <a:avLst/>
          </a:prstGeom>
          <a:noFill/>
          <a:ln w="63500">
            <a:solidFill>
              <a:srgbClr val="B5B6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568816F0-4BDA-FC45-AC69-5390857582B8}"/>
              </a:ext>
            </a:extLst>
          </p:cNvPr>
          <p:cNvSpPr/>
          <p:nvPr/>
        </p:nvSpPr>
        <p:spPr>
          <a:xfrm>
            <a:off x="717796" y="1705243"/>
            <a:ext cx="888167" cy="888167"/>
          </a:xfrm>
          <a:prstGeom prst="rect">
            <a:avLst/>
          </a:prstGeom>
          <a:solidFill>
            <a:srgbClr val="694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29C3585-1488-9147-830D-E64116A76FD5}"/>
              </a:ext>
            </a:extLst>
          </p:cNvPr>
          <p:cNvSpPr/>
          <p:nvPr/>
        </p:nvSpPr>
        <p:spPr>
          <a:xfrm>
            <a:off x="835715" y="1823161"/>
            <a:ext cx="652328" cy="6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35E1B060-57E5-5646-85DD-FE8D38F42C33}"/>
              </a:ext>
            </a:extLst>
          </p:cNvPr>
          <p:cNvSpPr txBox="1"/>
          <p:nvPr/>
        </p:nvSpPr>
        <p:spPr>
          <a:xfrm>
            <a:off x="835715" y="1906951"/>
            <a:ext cx="652328" cy="507831"/>
          </a:xfrm>
          <a:prstGeom prst="rect">
            <a:avLst/>
          </a:prstGeom>
          <a:noFill/>
        </p:spPr>
        <p:txBody>
          <a:bodyPr wrap="square" rtlCol="0">
            <a:spAutoFit/>
          </a:bodyPr>
          <a:lstStyle/>
          <a:p>
            <a:pPr algn="ctr" defTabSz="685800"/>
            <a:r>
              <a:rPr lang="en-US" sz="2700" b="1" dirty="0">
                <a:solidFill>
                  <a:prstClr val="black"/>
                </a:solidFill>
                <a:latin typeface="Arial Black" panose="020B0604020202020204" pitchFamily="34" charset="0"/>
                <a:cs typeface="Arial Black" panose="020B0604020202020204" pitchFamily="34" charset="0"/>
              </a:rPr>
              <a:t>5</a:t>
            </a:r>
          </a:p>
        </p:txBody>
      </p:sp>
      <p:sp>
        <p:nvSpPr>
          <p:cNvPr id="45" name="TextBox 44">
            <a:extLst>
              <a:ext uri="{FF2B5EF4-FFF2-40B4-BE49-F238E27FC236}">
                <a16:creationId xmlns:a16="http://schemas.microsoft.com/office/drawing/2014/main" id="{6FB28093-9765-354E-8C89-374D212F57D7}"/>
              </a:ext>
            </a:extLst>
          </p:cNvPr>
          <p:cNvSpPr txBox="1"/>
          <p:nvPr/>
        </p:nvSpPr>
        <p:spPr>
          <a:xfrm>
            <a:off x="515072" y="3055941"/>
            <a:ext cx="1301003" cy="507831"/>
          </a:xfrm>
          <a:prstGeom prst="rect">
            <a:avLst/>
          </a:prstGeom>
          <a:noFill/>
        </p:spPr>
        <p:txBody>
          <a:bodyPr wrap="square" rtlCol="0">
            <a:spAutoFit/>
          </a:bodyPr>
          <a:lstStyle/>
          <a:p>
            <a:pPr algn="ctr" defTabSz="685800"/>
            <a:r>
              <a:rPr lang="en-US" sz="1350" b="1" dirty="0">
                <a:solidFill>
                  <a:prstClr val="black"/>
                </a:solidFill>
                <a:latin typeface="Arial" panose="020B0604020202020204" pitchFamily="34" charset="0"/>
                <a:cs typeface="Arial" panose="020B0604020202020204" pitchFamily="34" charset="0"/>
              </a:rPr>
              <a:t>Medical management</a:t>
            </a:r>
          </a:p>
        </p:txBody>
      </p:sp>
      <p:sp>
        <p:nvSpPr>
          <p:cNvPr id="50" name="Content Placeholder 2">
            <a:extLst>
              <a:ext uri="{FF2B5EF4-FFF2-40B4-BE49-F238E27FC236}">
                <a16:creationId xmlns:a16="http://schemas.microsoft.com/office/drawing/2014/main" id="{C1CDAB64-2C42-664A-A69A-F7810184FA30}"/>
              </a:ext>
            </a:extLst>
          </p:cNvPr>
          <p:cNvSpPr txBox="1">
            <a:spLocks/>
          </p:cNvSpPr>
          <p:nvPr/>
        </p:nvSpPr>
        <p:spPr>
          <a:xfrm>
            <a:off x="2100167" y="2811497"/>
            <a:ext cx="2593375" cy="1107849"/>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Clr>
                <a:srgbClr val="26C2DD"/>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C2DD"/>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C2DD"/>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C2DD"/>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None/>
              <a:defRPr/>
            </a:pPr>
            <a:r>
              <a:rPr lang="en-US" sz="2025" b="1" dirty="0">
                <a:solidFill>
                  <a:prstClr val="black"/>
                </a:solidFill>
              </a:rPr>
              <a:t>Patient care program</a:t>
            </a:r>
          </a:p>
          <a:p>
            <a:pPr marL="0" indent="0" defTabSz="685800">
              <a:lnSpc>
                <a:spcPct val="100000"/>
              </a:lnSpc>
              <a:spcBef>
                <a:spcPts val="750"/>
              </a:spcBef>
              <a:buNone/>
              <a:defRPr/>
            </a:pPr>
            <a:r>
              <a:rPr lang="en-US" sz="2100" dirty="0">
                <a:solidFill>
                  <a:prstClr val="black"/>
                </a:solidFill>
              </a:rPr>
              <a:t>Ongoing support for participants from beginning of care through treatment and recovery</a:t>
            </a:r>
          </a:p>
        </p:txBody>
      </p:sp>
      <p:sp>
        <p:nvSpPr>
          <p:cNvPr id="61" name="Oval 60">
            <a:extLst>
              <a:ext uri="{FF2B5EF4-FFF2-40B4-BE49-F238E27FC236}">
                <a16:creationId xmlns:a16="http://schemas.microsoft.com/office/drawing/2014/main" id="{494EC6E8-34BA-A34E-A280-FFAFC7122C0E}"/>
              </a:ext>
            </a:extLst>
          </p:cNvPr>
          <p:cNvSpPr/>
          <p:nvPr/>
        </p:nvSpPr>
        <p:spPr>
          <a:xfrm>
            <a:off x="5718377" y="3919347"/>
            <a:ext cx="847325" cy="8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63" name="Oval 62">
            <a:extLst>
              <a:ext uri="{FF2B5EF4-FFF2-40B4-BE49-F238E27FC236}">
                <a16:creationId xmlns:a16="http://schemas.microsoft.com/office/drawing/2014/main" id="{524FD878-C55E-9D44-8113-002FB99CAAA3}"/>
              </a:ext>
            </a:extLst>
          </p:cNvPr>
          <p:cNvSpPr/>
          <p:nvPr/>
        </p:nvSpPr>
        <p:spPr>
          <a:xfrm>
            <a:off x="6798880" y="3919347"/>
            <a:ext cx="847325" cy="8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aphicFrame>
        <p:nvGraphicFramePr>
          <p:cNvPr id="67" name="Diagram 66">
            <a:extLst>
              <a:ext uri="{FF2B5EF4-FFF2-40B4-BE49-F238E27FC236}">
                <a16:creationId xmlns:a16="http://schemas.microsoft.com/office/drawing/2014/main" id="{FD014DE7-A7D7-8148-B017-86C695DE26F0}"/>
              </a:ext>
            </a:extLst>
          </p:cNvPr>
          <p:cNvGraphicFramePr/>
          <p:nvPr>
            <p:extLst>
              <p:ext uri="{D42A27DB-BD31-4B8C-83A1-F6EECF244321}">
                <p14:modId xmlns:p14="http://schemas.microsoft.com/office/powerpoint/2010/main" val="3181526440"/>
              </p:ext>
            </p:extLst>
          </p:nvPr>
        </p:nvGraphicFramePr>
        <p:xfrm>
          <a:off x="4810739" y="1777278"/>
          <a:ext cx="3976281" cy="3176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Slide Number Placeholder 26">
            <a:extLst>
              <a:ext uri="{FF2B5EF4-FFF2-40B4-BE49-F238E27FC236}">
                <a16:creationId xmlns:a16="http://schemas.microsoft.com/office/drawing/2014/main" id="{0DCF14EB-ABE9-9A4D-B34D-EFF4F122064D}"/>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29</a:t>
            </a:fld>
            <a:endParaRPr lang="en-US" dirty="0">
              <a:solidFill>
                <a:prstClr val="black">
                  <a:tint val="75000"/>
                </a:prstClr>
              </a:solidFill>
            </a:endParaRPr>
          </a:p>
        </p:txBody>
      </p:sp>
    </p:spTree>
    <p:extLst>
      <p:ext uri="{BB962C8B-B14F-4D97-AF65-F5344CB8AC3E}">
        <p14:creationId xmlns:p14="http://schemas.microsoft.com/office/powerpoint/2010/main" val="174523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086E5D-0750-4541-9151-4BA839651323}"/>
              </a:ext>
            </a:extLst>
          </p:cNvPr>
          <p:cNvSpPr>
            <a:spLocks noGrp="1"/>
          </p:cNvSpPr>
          <p:nvPr>
            <p:ph type="ctrTitle"/>
          </p:nvPr>
        </p:nvSpPr>
        <p:spPr/>
        <p:txBody>
          <a:bodyPr/>
          <a:lstStyle/>
          <a:p>
            <a:r>
              <a:rPr lang="en-US" dirty="0"/>
              <a:t>Housekeeping</a:t>
            </a:r>
          </a:p>
        </p:txBody>
      </p:sp>
      <p:sp>
        <p:nvSpPr>
          <p:cNvPr id="4" name="Text Placeholder 3">
            <a:extLst>
              <a:ext uri="{FF2B5EF4-FFF2-40B4-BE49-F238E27FC236}">
                <a16:creationId xmlns:a16="http://schemas.microsoft.com/office/drawing/2014/main" id="{5873A091-6EDD-4482-96C8-8CAE3C4EA46E}"/>
              </a:ext>
            </a:extLst>
          </p:cNvPr>
          <p:cNvSpPr>
            <a:spLocks noGrp="1"/>
          </p:cNvSpPr>
          <p:nvPr>
            <p:ph type="body" sz="quarter" idx="18"/>
          </p:nvPr>
        </p:nvSpPr>
        <p:spPr>
          <a:xfrm>
            <a:off x="627435" y="1104314"/>
            <a:ext cx="7919047" cy="3287403"/>
          </a:xfrm>
        </p:spPr>
        <p:txBody>
          <a:bodyPr>
            <a:normAutofit/>
          </a:bodyPr>
          <a:lstStyle/>
          <a:p>
            <a:r>
              <a:rPr lang="en-US" sz="2000" dirty="0"/>
              <a:t>All lines are on mute</a:t>
            </a:r>
          </a:p>
          <a:p>
            <a:endParaRPr lang="en-US" sz="2000" dirty="0"/>
          </a:p>
          <a:p>
            <a:r>
              <a:rPr lang="en-US" sz="2000" dirty="0"/>
              <a:t>Please submit questions and comments in the “chat” box on your webinar screen</a:t>
            </a:r>
          </a:p>
          <a:p>
            <a:endParaRPr lang="en-US" sz="2000" dirty="0"/>
          </a:p>
          <a:p>
            <a:r>
              <a:rPr lang="en-US" sz="2000" dirty="0"/>
              <a:t>The slides and recording will be available and distributed after the webinar has concluded</a:t>
            </a:r>
          </a:p>
        </p:txBody>
      </p:sp>
    </p:spTree>
    <p:extLst>
      <p:ext uri="{BB962C8B-B14F-4D97-AF65-F5344CB8AC3E}">
        <p14:creationId xmlns:p14="http://schemas.microsoft.com/office/powerpoint/2010/main" val="3314592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26A23-3CF1-5146-A21E-C0FD0A76F445}"/>
              </a:ext>
            </a:extLst>
          </p:cNvPr>
          <p:cNvSpPr>
            <a:spLocks noGrp="1"/>
          </p:cNvSpPr>
          <p:nvPr>
            <p:ph sz="half" idx="1"/>
          </p:nvPr>
        </p:nvSpPr>
        <p:spPr>
          <a:xfrm>
            <a:off x="628650" y="1547218"/>
            <a:ext cx="3886200" cy="2590800"/>
          </a:xfrm>
        </p:spPr>
        <p:txBody>
          <a:bodyPr>
            <a:normAutofit/>
          </a:bodyPr>
          <a:lstStyle/>
          <a:p>
            <a:pPr marL="0" indent="0">
              <a:buNone/>
            </a:pPr>
            <a:r>
              <a:rPr lang="en-US" sz="1725" dirty="0"/>
              <a:t>Continued support for participants happens through our engagement strategies:</a:t>
            </a:r>
          </a:p>
          <a:p>
            <a:pPr marL="0" indent="0">
              <a:buNone/>
            </a:pPr>
            <a:endParaRPr lang="en-US" sz="1725" dirty="0"/>
          </a:p>
          <a:p>
            <a:r>
              <a:rPr lang="en-US" sz="1725" dirty="0"/>
              <a:t>Advocacy </a:t>
            </a:r>
          </a:p>
          <a:p>
            <a:r>
              <a:rPr lang="en-US" sz="1725" dirty="0"/>
              <a:t>Health literacy and communication </a:t>
            </a:r>
          </a:p>
          <a:p>
            <a:r>
              <a:rPr lang="en-US" sz="1725" dirty="0"/>
              <a:t>Wellness initiatives </a:t>
            </a:r>
          </a:p>
        </p:txBody>
      </p:sp>
      <p:sp>
        <p:nvSpPr>
          <p:cNvPr id="4" name="Title 3">
            <a:extLst>
              <a:ext uri="{FF2B5EF4-FFF2-40B4-BE49-F238E27FC236}">
                <a16:creationId xmlns:a16="http://schemas.microsoft.com/office/drawing/2014/main" id="{1751B21D-3DB2-5E4C-8347-9B5D739F4425}"/>
              </a:ext>
            </a:extLst>
          </p:cNvPr>
          <p:cNvSpPr>
            <a:spLocks noGrp="1"/>
          </p:cNvSpPr>
          <p:nvPr>
            <p:ph type="title"/>
          </p:nvPr>
        </p:nvSpPr>
        <p:spPr/>
        <p:txBody>
          <a:bodyPr>
            <a:normAutofit fontScale="90000"/>
          </a:bodyPr>
          <a:lstStyle/>
          <a:p>
            <a:r>
              <a:rPr lang="en-US" dirty="0"/>
              <a:t>Participant Engagement</a:t>
            </a:r>
          </a:p>
        </p:txBody>
      </p:sp>
      <p:pic>
        <p:nvPicPr>
          <p:cNvPr id="11" name="Content Placeholder 10">
            <a:extLst>
              <a:ext uri="{FF2B5EF4-FFF2-40B4-BE49-F238E27FC236}">
                <a16:creationId xmlns:a16="http://schemas.microsoft.com/office/drawing/2014/main" id="{2880C497-6E60-AA4D-A775-6312FEAB07DE}"/>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29150" y="1547686"/>
            <a:ext cx="3886200" cy="2589863"/>
          </a:xfrm>
        </p:spPr>
      </p:pic>
      <p:sp>
        <p:nvSpPr>
          <p:cNvPr id="12" name="Slide Number Placeholder 11">
            <a:extLst>
              <a:ext uri="{FF2B5EF4-FFF2-40B4-BE49-F238E27FC236}">
                <a16:creationId xmlns:a16="http://schemas.microsoft.com/office/drawing/2014/main" id="{4C27C68E-533F-5544-9A44-BBEC8732F3E6}"/>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30</a:t>
            </a:fld>
            <a:endParaRPr lang="en-US" dirty="0">
              <a:solidFill>
                <a:prstClr val="black">
                  <a:tint val="75000"/>
                </a:prstClr>
              </a:solidFill>
            </a:endParaRPr>
          </a:p>
        </p:txBody>
      </p:sp>
    </p:spTree>
    <p:extLst>
      <p:ext uri="{BB962C8B-B14F-4D97-AF65-F5344CB8AC3E}">
        <p14:creationId xmlns:p14="http://schemas.microsoft.com/office/powerpoint/2010/main" val="1155653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26A23-3CF1-5146-A21E-C0FD0A76F445}"/>
              </a:ext>
            </a:extLst>
          </p:cNvPr>
          <p:cNvSpPr>
            <a:spLocks noGrp="1"/>
          </p:cNvSpPr>
          <p:nvPr>
            <p:ph sz="half" idx="1"/>
          </p:nvPr>
        </p:nvSpPr>
        <p:spPr>
          <a:xfrm>
            <a:off x="628650" y="1547218"/>
            <a:ext cx="3886200" cy="2590800"/>
          </a:xfrm>
        </p:spPr>
        <p:txBody>
          <a:bodyPr>
            <a:normAutofit/>
          </a:bodyPr>
          <a:lstStyle/>
          <a:p>
            <a:pPr marL="0" indent="0">
              <a:buNone/>
            </a:pPr>
            <a:r>
              <a:rPr lang="en-US" sz="1725" b="1" dirty="0"/>
              <a:t>Advocates assist with:</a:t>
            </a:r>
          </a:p>
          <a:p>
            <a:pPr marL="0" indent="0">
              <a:buNone/>
            </a:pPr>
            <a:endParaRPr lang="en-US" sz="1725" dirty="0"/>
          </a:p>
          <a:p>
            <a:r>
              <a:rPr lang="en-US" sz="1500" dirty="0"/>
              <a:t>Eligibility </a:t>
            </a:r>
          </a:p>
          <a:p>
            <a:r>
              <a:rPr lang="en-US" sz="1500" dirty="0"/>
              <a:t>Enrollments</a:t>
            </a:r>
          </a:p>
          <a:p>
            <a:r>
              <a:rPr lang="en-US" sz="1500" dirty="0"/>
              <a:t>Health fairs</a:t>
            </a:r>
          </a:p>
          <a:p>
            <a:r>
              <a:rPr lang="en-US" sz="1500" dirty="0"/>
              <a:t>Participant concerns</a:t>
            </a:r>
          </a:p>
          <a:p>
            <a:r>
              <a:rPr lang="en-US" sz="1500" dirty="0"/>
              <a:t>Case management</a:t>
            </a:r>
          </a:p>
          <a:p>
            <a:r>
              <a:rPr lang="en-US" sz="1500" dirty="0"/>
              <a:t>Home visits</a:t>
            </a:r>
          </a:p>
        </p:txBody>
      </p:sp>
      <p:sp>
        <p:nvSpPr>
          <p:cNvPr id="4" name="Title 3">
            <a:extLst>
              <a:ext uri="{FF2B5EF4-FFF2-40B4-BE49-F238E27FC236}">
                <a16:creationId xmlns:a16="http://schemas.microsoft.com/office/drawing/2014/main" id="{1751B21D-3DB2-5E4C-8347-9B5D739F4425}"/>
              </a:ext>
            </a:extLst>
          </p:cNvPr>
          <p:cNvSpPr>
            <a:spLocks noGrp="1"/>
          </p:cNvSpPr>
          <p:nvPr>
            <p:ph type="title"/>
          </p:nvPr>
        </p:nvSpPr>
        <p:spPr/>
        <p:txBody>
          <a:bodyPr>
            <a:normAutofit fontScale="90000"/>
          </a:bodyPr>
          <a:lstStyle/>
          <a:p>
            <a:r>
              <a:rPr lang="en-US" dirty="0"/>
              <a:t>Advocacy</a:t>
            </a:r>
          </a:p>
        </p:txBody>
      </p:sp>
      <p:pic>
        <p:nvPicPr>
          <p:cNvPr id="5" name="Content Placeholder 4">
            <a:extLst>
              <a:ext uri="{FF2B5EF4-FFF2-40B4-BE49-F238E27FC236}">
                <a16:creationId xmlns:a16="http://schemas.microsoft.com/office/drawing/2014/main" id="{2D899A61-BA9A-AD4D-8955-A392E8506B98}"/>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29150" y="1547217"/>
            <a:ext cx="3886200" cy="2590800"/>
          </a:xfrm>
          <a:prstGeom prst="rect">
            <a:avLst/>
          </a:prstGeom>
        </p:spPr>
      </p:pic>
      <p:sp>
        <p:nvSpPr>
          <p:cNvPr id="3" name="Slide Number Placeholder 2">
            <a:extLst>
              <a:ext uri="{FF2B5EF4-FFF2-40B4-BE49-F238E27FC236}">
                <a16:creationId xmlns:a16="http://schemas.microsoft.com/office/drawing/2014/main" id="{20A639B3-B109-8B4B-A49B-136066A3A823}"/>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31</a:t>
            </a:fld>
            <a:endParaRPr lang="en-US" dirty="0">
              <a:solidFill>
                <a:prstClr val="black">
                  <a:tint val="75000"/>
                </a:prstClr>
              </a:solidFill>
            </a:endParaRPr>
          </a:p>
        </p:txBody>
      </p:sp>
    </p:spTree>
    <p:extLst>
      <p:ext uri="{BB962C8B-B14F-4D97-AF65-F5344CB8AC3E}">
        <p14:creationId xmlns:p14="http://schemas.microsoft.com/office/powerpoint/2010/main" val="792890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2120-9E50-AC41-B5C0-A8F10DE028F7}"/>
              </a:ext>
            </a:extLst>
          </p:cNvPr>
          <p:cNvSpPr>
            <a:spLocks noGrp="1"/>
          </p:cNvSpPr>
          <p:nvPr>
            <p:ph type="title"/>
          </p:nvPr>
        </p:nvSpPr>
        <p:spPr/>
        <p:txBody>
          <a:bodyPr>
            <a:normAutofit fontScale="90000"/>
          </a:bodyPr>
          <a:lstStyle/>
          <a:p>
            <a:r>
              <a:rPr lang="en-US" dirty="0"/>
              <a:t>Health Literacy and Communication</a:t>
            </a:r>
          </a:p>
        </p:txBody>
      </p:sp>
      <p:sp>
        <p:nvSpPr>
          <p:cNvPr id="3" name="Content Placeholder 2">
            <a:extLst>
              <a:ext uri="{FF2B5EF4-FFF2-40B4-BE49-F238E27FC236}">
                <a16:creationId xmlns:a16="http://schemas.microsoft.com/office/drawing/2014/main" id="{A9846695-0545-E644-849E-B8791831EFB9}"/>
              </a:ext>
            </a:extLst>
          </p:cNvPr>
          <p:cNvSpPr>
            <a:spLocks noGrp="1"/>
          </p:cNvSpPr>
          <p:nvPr>
            <p:ph idx="1"/>
          </p:nvPr>
        </p:nvSpPr>
        <p:spPr>
          <a:xfrm>
            <a:off x="628651" y="1207036"/>
            <a:ext cx="3032312" cy="3425687"/>
          </a:xfrm>
        </p:spPr>
        <p:txBody>
          <a:bodyPr>
            <a:normAutofit lnSpcReduction="10000"/>
          </a:bodyPr>
          <a:lstStyle/>
          <a:p>
            <a:pPr marL="0" indent="0">
              <a:buNone/>
            </a:pPr>
            <a:r>
              <a:rPr lang="en-US" sz="1725" b="1" dirty="0"/>
              <a:t>Health literacy</a:t>
            </a:r>
          </a:p>
          <a:p>
            <a:pPr marL="0" indent="0">
              <a:buNone/>
            </a:pPr>
            <a:r>
              <a:rPr lang="en-US" sz="1500" dirty="0"/>
              <a:t>The degree to which individuals have the capacity to obtain, process, and understand basic health information and services needed to make appropriate health decisions.</a:t>
            </a:r>
          </a:p>
          <a:p>
            <a:pPr marL="0" indent="0">
              <a:buNone/>
            </a:pPr>
            <a:endParaRPr lang="en-US" dirty="0"/>
          </a:p>
          <a:p>
            <a:pPr marL="0" indent="0">
              <a:buNone/>
            </a:pPr>
            <a:r>
              <a:rPr lang="en-US" sz="1725" b="1" dirty="0"/>
              <a:t>Key principles</a:t>
            </a:r>
          </a:p>
          <a:p>
            <a:pPr marL="0" indent="0">
              <a:buNone/>
            </a:pPr>
            <a:endParaRPr lang="en-US" sz="600" b="1" dirty="0"/>
          </a:p>
          <a:p>
            <a:r>
              <a:rPr lang="en-US" sz="1500" dirty="0"/>
              <a:t>Easy to understand and use</a:t>
            </a:r>
          </a:p>
          <a:p>
            <a:r>
              <a:rPr lang="en-US" sz="1500" dirty="0"/>
              <a:t>Involve participants</a:t>
            </a:r>
          </a:p>
          <a:p>
            <a:r>
              <a:rPr lang="en-US" sz="1500" dirty="0"/>
              <a:t>Influence behavior</a:t>
            </a:r>
          </a:p>
          <a:p>
            <a:endParaRPr lang="en-US" dirty="0"/>
          </a:p>
        </p:txBody>
      </p:sp>
      <p:pic>
        <p:nvPicPr>
          <p:cNvPr id="7" name="Picture 6">
            <a:extLst>
              <a:ext uri="{FF2B5EF4-FFF2-40B4-BE49-F238E27FC236}">
                <a16:creationId xmlns:a16="http://schemas.microsoft.com/office/drawing/2014/main" id="{8B4497B3-AFBC-A842-ABD1-BF5874AFAF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2308" y="1467596"/>
            <a:ext cx="4963670" cy="2904565"/>
          </a:xfrm>
          <a:prstGeom prst="rect">
            <a:avLst/>
          </a:prstGeom>
        </p:spPr>
      </p:pic>
      <p:sp>
        <p:nvSpPr>
          <p:cNvPr id="8" name="Slide Number Placeholder 7">
            <a:extLst>
              <a:ext uri="{FF2B5EF4-FFF2-40B4-BE49-F238E27FC236}">
                <a16:creationId xmlns:a16="http://schemas.microsoft.com/office/drawing/2014/main" id="{A5AA4EC3-51BB-4347-8ECC-5BF228A6B975}"/>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32</a:t>
            </a:fld>
            <a:endParaRPr lang="en-US" dirty="0">
              <a:solidFill>
                <a:prstClr val="black">
                  <a:tint val="75000"/>
                </a:prstClr>
              </a:solidFill>
            </a:endParaRPr>
          </a:p>
        </p:txBody>
      </p:sp>
    </p:spTree>
    <p:extLst>
      <p:ext uri="{BB962C8B-B14F-4D97-AF65-F5344CB8AC3E}">
        <p14:creationId xmlns:p14="http://schemas.microsoft.com/office/powerpoint/2010/main" val="3613450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2120-9E50-AC41-B5C0-A8F10DE028F7}"/>
              </a:ext>
            </a:extLst>
          </p:cNvPr>
          <p:cNvSpPr>
            <a:spLocks noGrp="1"/>
          </p:cNvSpPr>
          <p:nvPr>
            <p:ph type="title"/>
          </p:nvPr>
        </p:nvSpPr>
        <p:spPr/>
        <p:txBody>
          <a:bodyPr>
            <a:normAutofit fontScale="90000"/>
          </a:bodyPr>
          <a:lstStyle/>
          <a:p>
            <a:r>
              <a:rPr lang="en-US" dirty="0"/>
              <a:t>Wellness Initiatives</a:t>
            </a:r>
          </a:p>
        </p:txBody>
      </p:sp>
      <p:sp>
        <p:nvSpPr>
          <p:cNvPr id="3" name="Content Placeholder 2">
            <a:extLst>
              <a:ext uri="{FF2B5EF4-FFF2-40B4-BE49-F238E27FC236}">
                <a16:creationId xmlns:a16="http://schemas.microsoft.com/office/drawing/2014/main" id="{A9846695-0545-E644-849E-B8791831EFB9}"/>
              </a:ext>
            </a:extLst>
          </p:cNvPr>
          <p:cNvSpPr>
            <a:spLocks noGrp="1"/>
          </p:cNvSpPr>
          <p:nvPr>
            <p:ph idx="1"/>
          </p:nvPr>
        </p:nvSpPr>
        <p:spPr>
          <a:xfrm>
            <a:off x="628650" y="1207036"/>
            <a:ext cx="7886700" cy="3425687"/>
          </a:xfrm>
        </p:spPr>
        <p:txBody>
          <a:bodyPr>
            <a:normAutofit fontScale="85000" lnSpcReduction="20000"/>
          </a:bodyPr>
          <a:lstStyle/>
          <a:p>
            <a:pPr marL="0" indent="0">
              <a:buNone/>
            </a:pPr>
            <a:r>
              <a:rPr lang="en-US" sz="1875" b="1" dirty="0"/>
              <a:t>Classes</a:t>
            </a:r>
          </a:p>
          <a:p>
            <a:pPr marL="0" indent="0">
              <a:buNone/>
            </a:pPr>
            <a:endParaRPr lang="en-US" sz="750" b="1" dirty="0"/>
          </a:p>
          <a:p>
            <a:pPr lvl="1"/>
            <a:r>
              <a:rPr lang="en-US" dirty="0"/>
              <a:t>Kidney Smart </a:t>
            </a:r>
          </a:p>
          <a:p>
            <a:pPr lvl="1"/>
            <a:r>
              <a:rPr lang="en-US" dirty="0"/>
              <a:t>Diabetes</a:t>
            </a:r>
          </a:p>
          <a:p>
            <a:pPr lvl="1"/>
            <a:r>
              <a:rPr lang="en-US" dirty="0"/>
              <a:t>High Blood Pressure</a:t>
            </a:r>
          </a:p>
          <a:p>
            <a:pPr lvl="1"/>
            <a:r>
              <a:rPr lang="en-US" dirty="0"/>
              <a:t>Breastfeeding</a:t>
            </a:r>
          </a:p>
          <a:p>
            <a:pPr lvl="1"/>
            <a:r>
              <a:rPr lang="en-US" dirty="0"/>
              <a:t>Healthy cooking</a:t>
            </a:r>
          </a:p>
          <a:p>
            <a:pPr lvl="1"/>
            <a:r>
              <a:rPr lang="en-US" dirty="0"/>
              <a:t>Deciding Our Health Care Wishes</a:t>
            </a:r>
          </a:p>
          <a:p>
            <a:pPr lvl="1"/>
            <a:r>
              <a:rPr lang="en-US" dirty="0"/>
              <a:t>Coping with Depression </a:t>
            </a:r>
          </a:p>
          <a:p>
            <a:pPr marL="0" indent="0">
              <a:buNone/>
            </a:pPr>
            <a:endParaRPr lang="en-US" sz="1125" dirty="0"/>
          </a:p>
          <a:p>
            <a:pPr marL="0" indent="0">
              <a:buNone/>
            </a:pPr>
            <a:r>
              <a:rPr lang="en-US" sz="1875" b="1" dirty="0"/>
              <a:t>Resources to manage health conditions</a:t>
            </a:r>
          </a:p>
          <a:p>
            <a:pPr marL="0" indent="0">
              <a:buNone/>
            </a:pPr>
            <a:endParaRPr lang="en-US" sz="675" b="1" dirty="0"/>
          </a:p>
          <a:p>
            <a:pPr lvl="1"/>
            <a:r>
              <a:rPr lang="en-US" dirty="0"/>
              <a:t>Blood pressure monitors </a:t>
            </a:r>
          </a:p>
          <a:p>
            <a:pPr lvl="1"/>
            <a:r>
              <a:rPr lang="en-US" dirty="0"/>
              <a:t>Breast pumps</a:t>
            </a:r>
          </a:p>
          <a:p>
            <a:pPr lvl="1"/>
            <a:r>
              <a:rPr lang="en-US" dirty="0"/>
              <a:t>Glucometers</a:t>
            </a:r>
          </a:p>
          <a:p>
            <a:pPr lvl="1"/>
            <a:r>
              <a:rPr lang="en-US" dirty="0"/>
              <a:t>Incentives (measuring cups, portion control plates, water bottles and more)</a:t>
            </a:r>
          </a:p>
          <a:p>
            <a:pPr lvl="1"/>
            <a:endParaRPr lang="en-US" dirty="0"/>
          </a:p>
        </p:txBody>
      </p:sp>
      <p:pic>
        <p:nvPicPr>
          <p:cNvPr id="9" name="Picture 8">
            <a:extLst>
              <a:ext uri="{FF2B5EF4-FFF2-40B4-BE49-F238E27FC236}">
                <a16:creationId xmlns:a16="http://schemas.microsoft.com/office/drawing/2014/main" id="{52F06213-4E03-D84C-97CA-919FA49A0B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23330" y="1207036"/>
            <a:ext cx="2338314" cy="2672603"/>
          </a:xfrm>
          <a:prstGeom prst="rect">
            <a:avLst/>
          </a:prstGeom>
        </p:spPr>
      </p:pic>
      <p:sp>
        <p:nvSpPr>
          <p:cNvPr id="10" name="Slide Number Placeholder 9">
            <a:extLst>
              <a:ext uri="{FF2B5EF4-FFF2-40B4-BE49-F238E27FC236}">
                <a16:creationId xmlns:a16="http://schemas.microsoft.com/office/drawing/2014/main" id="{4E6305DD-39D6-4F43-B611-6588736E4CA1}"/>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33</a:t>
            </a:fld>
            <a:endParaRPr lang="en-US" dirty="0">
              <a:solidFill>
                <a:prstClr val="black">
                  <a:tint val="75000"/>
                </a:prstClr>
              </a:solidFill>
            </a:endParaRPr>
          </a:p>
        </p:txBody>
      </p:sp>
    </p:spTree>
    <p:extLst>
      <p:ext uri="{BB962C8B-B14F-4D97-AF65-F5344CB8AC3E}">
        <p14:creationId xmlns:p14="http://schemas.microsoft.com/office/powerpoint/2010/main" val="1930469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EBC0-C091-ED4F-BEBC-8613BCEEFCB3}"/>
              </a:ext>
            </a:extLst>
          </p:cNvPr>
          <p:cNvSpPr>
            <a:spLocks noGrp="1"/>
          </p:cNvSpPr>
          <p:nvPr>
            <p:ph type="title"/>
          </p:nvPr>
        </p:nvSpPr>
        <p:spPr/>
        <p:txBody>
          <a:bodyPr>
            <a:normAutofit fontScale="90000"/>
          </a:bodyPr>
          <a:lstStyle/>
          <a:p>
            <a:r>
              <a:rPr lang="en-US" dirty="0"/>
              <a:t>Improving Access to Healthcare</a:t>
            </a:r>
          </a:p>
        </p:txBody>
      </p:sp>
      <p:sp>
        <p:nvSpPr>
          <p:cNvPr id="3" name="Content Placeholder 2">
            <a:extLst>
              <a:ext uri="{FF2B5EF4-FFF2-40B4-BE49-F238E27FC236}">
                <a16:creationId xmlns:a16="http://schemas.microsoft.com/office/drawing/2014/main" id="{517C406E-C56D-854F-B5D1-27096FEEEBC3}"/>
              </a:ext>
            </a:extLst>
          </p:cNvPr>
          <p:cNvSpPr>
            <a:spLocks noGrp="1"/>
          </p:cNvSpPr>
          <p:nvPr>
            <p:ph idx="1"/>
          </p:nvPr>
        </p:nvSpPr>
        <p:spPr>
          <a:xfrm>
            <a:off x="628650" y="1207035"/>
            <a:ext cx="3195205" cy="1214047"/>
          </a:xfrm>
        </p:spPr>
        <p:txBody>
          <a:bodyPr>
            <a:normAutofit/>
          </a:bodyPr>
          <a:lstStyle/>
          <a:p>
            <a:pPr marL="0" indent="0">
              <a:buNone/>
            </a:pPr>
            <a:r>
              <a:rPr lang="en-US" sz="1725" dirty="0"/>
              <a:t>The Culinary Health Center is exclusively for participants and their dependents.</a:t>
            </a:r>
          </a:p>
          <a:p>
            <a:pPr marL="0" indent="0">
              <a:buNone/>
            </a:pPr>
            <a:endParaRPr lang="en-US" dirty="0"/>
          </a:p>
        </p:txBody>
      </p:sp>
      <p:pic>
        <p:nvPicPr>
          <p:cNvPr id="7" name="Picture 6">
            <a:extLst>
              <a:ext uri="{FF2B5EF4-FFF2-40B4-BE49-F238E27FC236}">
                <a16:creationId xmlns:a16="http://schemas.microsoft.com/office/drawing/2014/main" id="{69486F14-A5FB-BA44-884B-7E4B537034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3551" y="1062471"/>
            <a:ext cx="5200449" cy="3714814"/>
          </a:xfrm>
          <a:prstGeom prst="rect">
            <a:avLst/>
          </a:prstGeom>
        </p:spPr>
      </p:pic>
      <p:sp>
        <p:nvSpPr>
          <p:cNvPr id="8" name="Rectangle 7">
            <a:extLst>
              <a:ext uri="{FF2B5EF4-FFF2-40B4-BE49-F238E27FC236}">
                <a16:creationId xmlns:a16="http://schemas.microsoft.com/office/drawing/2014/main" id="{D6FD1AEB-A45B-F04F-8B6D-76E5A3FDC554}"/>
              </a:ext>
            </a:extLst>
          </p:cNvPr>
          <p:cNvSpPr/>
          <p:nvPr/>
        </p:nvSpPr>
        <p:spPr>
          <a:xfrm>
            <a:off x="766481" y="2275609"/>
            <a:ext cx="1917123" cy="633846"/>
          </a:xfrm>
          <a:prstGeom prst="rect">
            <a:avLst/>
          </a:prstGeom>
          <a:noFill/>
          <a:ln w="63500">
            <a:solidFill>
              <a:srgbClr val="009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anose="020B0604020202020204" pitchFamily="34" charset="0"/>
                <a:cs typeface="Arial" panose="020B0604020202020204" pitchFamily="34" charset="0"/>
              </a:rPr>
              <a:t>Compassion</a:t>
            </a: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7B93FA5-CC7D-1140-8C5C-FCB197D3FD5D}"/>
              </a:ext>
            </a:extLst>
          </p:cNvPr>
          <p:cNvSpPr/>
          <p:nvPr/>
        </p:nvSpPr>
        <p:spPr>
          <a:xfrm>
            <a:off x="1267691" y="3172733"/>
            <a:ext cx="1917123" cy="633846"/>
          </a:xfrm>
          <a:prstGeom prst="rect">
            <a:avLst/>
          </a:prstGeom>
          <a:noFill/>
          <a:ln w="63500">
            <a:solidFill>
              <a:srgbClr val="009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anose="020B0604020202020204" pitchFamily="34" charset="0"/>
                <a:cs typeface="Arial" panose="020B0604020202020204" pitchFamily="34" charset="0"/>
              </a:rPr>
              <a:t>Clinical Excellence</a:t>
            </a: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CC7D57F9-2D6A-504E-8621-30A2A8ACA5DD}"/>
              </a:ext>
            </a:extLst>
          </p:cNvPr>
          <p:cNvSpPr/>
          <p:nvPr/>
        </p:nvSpPr>
        <p:spPr>
          <a:xfrm>
            <a:off x="1906732" y="4129668"/>
            <a:ext cx="1917123" cy="633846"/>
          </a:xfrm>
          <a:prstGeom prst="rect">
            <a:avLst/>
          </a:prstGeom>
          <a:noFill/>
          <a:ln w="63500">
            <a:solidFill>
              <a:srgbClr val="0096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black"/>
                </a:solidFill>
                <a:latin typeface="Arial" panose="020B0604020202020204" pitchFamily="34" charset="0"/>
                <a:cs typeface="Arial" panose="020B0604020202020204" pitchFamily="34" charset="0"/>
              </a:rPr>
              <a:t>Communication</a:t>
            </a:r>
            <a:endParaRPr lang="en-US" dirty="0">
              <a:solidFill>
                <a:prstClr val="white"/>
              </a:solidFill>
              <a:latin typeface="Calibri" panose="020F0502020204030204"/>
            </a:endParaRPr>
          </a:p>
        </p:txBody>
      </p:sp>
      <p:sp>
        <p:nvSpPr>
          <p:cNvPr id="6" name="Slide Number Placeholder 5">
            <a:extLst>
              <a:ext uri="{FF2B5EF4-FFF2-40B4-BE49-F238E27FC236}">
                <a16:creationId xmlns:a16="http://schemas.microsoft.com/office/drawing/2014/main" id="{7F10C683-A45A-484A-B355-A0620581D37C}"/>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34</a:t>
            </a:fld>
            <a:endParaRPr lang="en-US" dirty="0">
              <a:solidFill>
                <a:prstClr val="black">
                  <a:tint val="75000"/>
                </a:prstClr>
              </a:solidFill>
            </a:endParaRPr>
          </a:p>
        </p:txBody>
      </p:sp>
    </p:spTree>
    <p:extLst>
      <p:ext uri="{BB962C8B-B14F-4D97-AF65-F5344CB8AC3E}">
        <p14:creationId xmlns:p14="http://schemas.microsoft.com/office/powerpoint/2010/main" val="1969412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BE413-AA1B-7149-913A-9E0A320FD188}"/>
              </a:ext>
            </a:extLst>
          </p:cNvPr>
          <p:cNvSpPr>
            <a:spLocks noGrp="1"/>
          </p:cNvSpPr>
          <p:nvPr>
            <p:ph idx="1"/>
          </p:nvPr>
        </p:nvSpPr>
        <p:spPr/>
        <p:txBody>
          <a:bodyPr/>
          <a:lstStyle/>
          <a:p>
            <a:pPr marL="0" indent="0">
              <a:buNone/>
            </a:pPr>
            <a:r>
              <a:rPr lang="en-US" b="1" dirty="0"/>
              <a:t>Services offered through our partners</a:t>
            </a:r>
          </a:p>
        </p:txBody>
      </p:sp>
      <p:sp>
        <p:nvSpPr>
          <p:cNvPr id="3" name="Title 2">
            <a:extLst>
              <a:ext uri="{FF2B5EF4-FFF2-40B4-BE49-F238E27FC236}">
                <a16:creationId xmlns:a16="http://schemas.microsoft.com/office/drawing/2014/main" id="{EA83F29A-3169-ED43-BE50-B0A88E9EC795}"/>
              </a:ext>
            </a:extLst>
          </p:cNvPr>
          <p:cNvSpPr>
            <a:spLocks noGrp="1"/>
          </p:cNvSpPr>
          <p:nvPr>
            <p:ph type="title"/>
          </p:nvPr>
        </p:nvSpPr>
        <p:spPr/>
        <p:txBody>
          <a:bodyPr>
            <a:normAutofit fontScale="90000"/>
          </a:bodyPr>
          <a:lstStyle/>
          <a:p>
            <a:r>
              <a:rPr lang="en-US" dirty="0"/>
              <a:t>Culinary Health Center</a:t>
            </a:r>
          </a:p>
        </p:txBody>
      </p:sp>
      <p:sp>
        <p:nvSpPr>
          <p:cNvPr id="40" name="Rectangle 39">
            <a:extLst>
              <a:ext uri="{FF2B5EF4-FFF2-40B4-BE49-F238E27FC236}">
                <a16:creationId xmlns:a16="http://schemas.microsoft.com/office/drawing/2014/main" id="{F90A3A0F-CAC1-014A-8DBF-A972915B21F1}"/>
              </a:ext>
            </a:extLst>
          </p:cNvPr>
          <p:cNvSpPr/>
          <p:nvPr/>
        </p:nvSpPr>
        <p:spPr>
          <a:xfrm>
            <a:off x="4001283" y="1816572"/>
            <a:ext cx="550610" cy="550610"/>
          </a:xfrm>
          <a:prstGeom prst="rect">
            <a:avLst/>
          </a:prstGeom>
          <a:solidFill>
            <a:srgbClr val="0096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AB390E44-A073-4441-A19E-0B386C0C6BAD}"/>
              </a:ext>
            </a:extLst>
          </p:cNvPr>
          <p:cNvSpPr/>
          <p:nvPr/>
        </p:nvSpPr>
        <p:spPr>
          <a:xfrm>
            <a:off x="649672" y="3268249"/>
            <a:ext cx="550610" cy="550610"/>
          </a:xfrm>
          <a:prstGeom prst="rect">
            <a:avLst/>
          </a:prstGeom>
          <a:solidFill>
            <a:srgbClr val="0096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42" name="Rectangle 41">
            <a:extLst>
              <a:ext uri="{FF2B5EF4-FFF2-40B4-BE49-F238E27FC236}">
                <a16:creationId xmlns:a16="http://schemas.microsoft.com/office/drawing/2014/main" id="{292C2B3C-A0D3-8B47-8259-20521B954CD1}"/>
              </a:ext>
            </a:extLst>
          </p:cNvPr>
          <p:cNvSpPr/>
          <p:nvPr/>
        </p:nvSpPr>
        <p:spPr>
          <a:xfrm>
            <a:off x="641215" y="2534431"/>
            <a:ext cx="550610" cy="550610"/>
          </a:xfrm>
          <a:prstGeom prst="rect">
            <a:avLst/>
          </a:prstGeom>
          <a:solidFill>
            <a:srgbClr val="0096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43" name="Picture 42" descr="WEB-ICONS-02.png">
            <a:extLst>
              <a:ext uri="{FF2B5EF4-FFF2-40B4-BE49-F238E27FC236}">
                <a16:creationId xmlns:a16="http://schemas.microsoft.com/office/drawing/2014/main" id="{2C4E9535-6387-3D44-A2BE-00FEECFF78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156" y="2543646"/>
            <a:ext cx="547505" cy="546899"/>
          </a:xfrm>
          <a:prstGeom prst="rect">
            <a:avLst/>
          </a:prstGeom>
        </p:spPr>
      </p:pic>
      <p:pic>
        <p:nvPicPr>
          <p:cNvPr id="44" name="Picture 43" descr="WEB-ICONS-01.png">
            <a:extLst>
              <a:ext uri="{FF2B5EF4-FFF2-40B4-BE49-F238E27FC236}">
                <a16:creationId xmlns:a16="http://schemas.microsoft.com/office/drawing/2014/main" id="{E4966AAB-B9BC-A049-A886-22BB3E119C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07419" y="1816572"/>
            <a:ext cx="523889" cy="523889"/>
          </a:xfrm>
          <a:prstGeom prst="rect">
            <a:avLst/>
          </a:prstGeom>
        </p:spPr>
      </p:pic>
      <p:pic>
        <p:nvPicPr>
          <p:cNvPr id="45" name="Picture 44" descr="WEB-ICONS-03.png">
            <a:extLst>
              <a:ext uri="{FF2B5EF4-FFF2-40B4-BE49-F238E27FC236}">
                <a16:creationId xmlns:a16="http://schemas.microsoft.com/office/drawing/2014/main" id="{E8FB2B23-F965-4342-8F1C-9986B12783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156" y="3268249"/>
            <a:ext cx="551223" cy="550610"/>
          </a:xfrm>
          <a:prstGeom prst="rect">
            <a:avLst/>
          </a:prstGeom>
        </p:spPr>
      </p:pic>
      <p:sp>
        <p:nvSpPr>
          <p:cNvPr id="46" name="Rectangle 45">
            <a:extLst>
              <a:ext uri="{FF2B5EF4-FFF2-40B4-BE49-F238E27FC236}">
                <a16:creationId xmlns:a16="http://schemas.microsoft.com/office/drawing/2014/main" id="{52FD2C07-06A8-E948-B4C9-AF6FEC7A2AA2}"/>
              </a:ext>
            </a:extLst>
          </p:cNvPr>
          <p:cNvSpPr/>
          <p:nvPr/>
        </p:nvSpPr>
        <p:spPr>
          <a:xfrm>
            <a:off x="641215" y="1816573"/>
            <a:ext cx="550610" cy="550610"/>
          </a:xfrm>
          <a:prstGeom prst="rect">
            <a:avLst/>
          </a:prstGeom>
          <a:solidFill>
            <a:srgbClr val="0096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47" name="Picture 46" descr="WEB-ICONS-05.png">
            <a:extLst>
              <a:ext uri="{FF2B5EF4-FFF2-40B4-BE49-F238E27FC236}">
                <a16:creationId xmlns:a16="http://schemas.microsoft.com/office/drawing/2014/main" id="{F8487921-1737-594E-A716-162E126019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650" y="1828252"/>
            <a:ext cx="551075" cy="551075"/>
          </a:xfrm>
          <a:prstGeom prst="rect">
            <a:avLst/>
          </a:prstGeom>
          <a:noFill/>
        </p:spPr>
      </p:pic>
      <p:pic>
        <p:nvPicPr>
          <p:cNvPr id="48" name="Picture 47" descr="WEB-ICONS-12.png">
            <a:extLst>
              <a:ext uri="{FF2B5EF4-FFF2-40B4-BE49-F238E27FC236}">
                <a16:creationId xmlns:a16="http://schemas.microsoft.com/office/drawing/2014/main" id="{86D16577-A044-3444-94B2-8B289641ADC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98694" y="2551094"/>
            <a:ext cx="550610" cy="550610"/>
          </a:xfrm>
          <a:prstGeom prst="rect">
            <a:avLst/>
          </a:prstGeom>
        </p:spPr>
      </p:pic>
      <p:sp>
        <p:nvSpPr>
          <p:cNvPr id="49" name="TextBox 48">
            <a:extLst>
              <a:ext uri="{FF2B5EF4-FFF2-40B4-BE49-F238E27FC236}">
                <a16:creationId xmlns:a16="http://schemas.microsoft.com/office/drawing/2014/main" id="{E8FA77FF-685F-614C-BB95-08A603976977}"/>
              </a:ext>
            </a:extLst>
          </p:cNvPr>
          <p:cNvSpPr txBox="1"/>
          <p:nvPr/>
        </p:nvSpPr>
        <p:spPr>
          <a:xfrm>
            <a:off x="1361272" y="1849502"/>
            <a:ext cx="3170036" cy="507831"/>
          </a:xfrm>
          <a:prstGeom prst="rect">
            <a:avLst/>
          </a:prstGeom>
          <a:noFill/>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Urgent Care </a:t>
            </a:r>
          </a:p>
          <a:p>
            <a:pPr defTabSz="685800"/>
            <a:r>
              <a:rPr lang="en-US" sz="1350" dirty="0">
                <a:solidFill>
                  <a:prstClr val="black"/>
                </a:solidFill>
                <a:latin typeface="Arial" panose="020B0604020202020204" pitchFamily="34" charset="0"/>
                <a:cs typeface="Arial" panose="020B0604020202020204" pitchFamily="34" charset="0"/>
              </a:rPr>
              <a:t>(open 24 hours, 7 days a week)</a:t>
            </a:r>
          </a:p>
        </p:txBody>
      </p:sp>
      <p:sp>
        <p:nvSpPr>
          <p:cNvPr id="50" name="TextBox 49">
            <a:extLst>
              <a:ext uri="{FF2B5EF4-FFF2-40B4-BE49-F238E27FC236}">
                <a16:creationId xmlns:a16="http://schemas.microsoft.com/office/drawing/2014/main" id="{D61595C2-B599-DD40-9A7D-FCB5EBE58995}"/>
              </a:ext>
            </a:extLst>
          </p:cNvPr>
          <p:cNvSpPr txBox="1"/>
          <p:nvPr/>
        </p:nvSpPr>
        <p:spPr>
          <a:xfrm>
            <a:off x="1361272" y="2708400"/>
            <a:ext cx="2462460" cy="300082"/>
          </a:xfrm>
          <a:prstGeom prst="rect">
            <a:avLst/>
          </a:prstGeom>
          <a:noFill/>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Dental Services</a:t>
            </a:r>
          </a:p>
        </p:txBody>
      </p:sp>
      <p:sp>
        <p:nvSpPr>
          <p:cNvPr id="51" name="TextBox 50">
            <a:extLst>
              <a:ext uri="{FF2B5EF4-FFF2-40B4-BE49-F238E27FC236}">
                <a16:creationId xmlns:a16="http://schemas.microsoft.com/office/drawing/2014/main" id="{491BC1E8-62B3-B449-BDF7-1498F4A72867}"/>
              </a:ext>
            </a:extLst>
          </p:cNvPr>
          <p:cNvSpPr txBox="1"/>
          <p:nvPr/>
        </p:nvSpPr>
        <p:spPr>
          <a:xfrm>
            <a:off x="1361272" y="3442218"/>
            <a:ext cx="2462460" cy="300082"/>
          </a:xfrm>
          <a:prstGeom prst="rect">
            <a:avLst/>
          </a:prstGeom>
          <a:noFill/>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Eye Care Services</a:t>
            </a:r>
          </a:p>
        </p:txBody>
      </p:sp>
      <p:sp>
        <p:nvSpPr>
          <p:cNvPr id="52" name="TextBox 51">
            <a:extLst>
              <a:ext uri="{FF2B5EF4-FFF2-40B4-BE49-F238E27FC236}">
                <a16:creationId xmlns:a16="http://schemas.microsoft.com/office/drawing/2014/main" id="{65A84D8A-1567-E445-9784-5AACDA33F339}"/>
              </a:ext>
            </a:extLst>
          </p:cNvPr>
          <p:cNvSpPr txBox="1"/>
          <p:nvPr/>
        </p:nvSpPr>
        <p:spPr>
          <a:xfrm>
            <a:off x="4761126" y="1990540"/>
            <a:ext cx="2833100" cy="507831"/>
          </a:xfrm>
          <a:prstGeom prst="rect">
            <a:avLst/>
          </a:prstGeom>
          <a:noFill/>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Primary Care (adult and pediatrics) </a:t>
            </a:r>
          </a:p>
        </p:txBody>
      </p:sp>
      <p:sp>
        <p:nvSpPr>
          <p:cNvPr id="53" name="TextBox 52">
            <a:extLst>
              <a:ext uri="{FF2B5EF4-FFF2-40B4-BE49-F238E27FC236}">
                <a16:creationId xmlns:a16="http://schemas.microsoft.com/office/drawing/2014/main" id="{104BA475-DD92-224E-AFFE-77C494189B57}"/>
              </a:ext>
            </a:extLst>
          </p:cNvPr>
          <p:cNvSpPr txBox="1"/>
          <p:nvPr/>
        </p:nvSpPr>
        <p:spPr>
          <a:xfrm>
            <a:off x="4761126" y="2730566"/>
            <a:ext cx="2462460" cy="300082"/>
          </a:xfrm>
          <a:prstGeom prst="rect">
            <a:avLst/>
          </a:prstGeom>
          <a:noFill/>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Free Culinary Pharmacy</a:t>
            </a:r>
          </a:p>
        </p:txBody>
      </p:sp>
      <p:pic>
        <p:nvPicPr>
          <p:cNvPr id="54" name="Picture 53" descr="WEB-ICONS-12.png">
            <a:extLst>
              <a:ext uri="{FF2B5EF4-FFF2-40B4-BE49-F238E27FC236}">
                <a16:creationId xmlns:a16="http://schemas.microsoft.com/office/drawing/2014/main" id="{FB4EB355-BAB2-4C49-9FA2-AC55D7B374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07419" y="2551094"/>
            <a:ext cx="550610" cy="550610"/>
          </a:xfrm>
          <a:prstGeom prst="rect">
            <a:avLst/>
          </a:prstGeom>
        </p:spPr>
      </p:pic>
      <p:sp>
        <p:nvSpPr>
          <p:cNvPr id="55" name="Rectangle 54">
            <a:extLst>
              <a:ext uri="{FF2B5EF4-FFF2-40B4-BE49-F238E27FC236}">
                <a16:creationId xmlns:a16="http://schemas.microsoft.com/office/drawing/2014/main" id="{002BD245-4DC2-2A4F-9D4F-8A8BAE145BDB}"/>
              </a:ext>
            </a:extLst>
          </p:cNvPr>
          <p:cNvSpPr/>
          <p:nvPr/>
        </p:nvSpPr>
        <p:spPr>
          <a:xfrm>
            <a:off x="3992797" y="2551094"/>
            <a:ext cx="550610" cy="550610"/>
          </a:xfrm>
          <a:prstGeom prst="rect">
            <a:avLst/>
          </a:prstGeom>
          <a:solidFill>
            <a:srgbClr val="0096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56" name="Picture 55" descr="WEB-ICONS-12.png">
            <a:extLst>
              <a:ext uri="{FF2B5EF4-FFF2-40B4-BE49-F238E27FC236}">
                <a16:creationId xmlns:a16="http://schemas.microsoft.com/office/drawing/2014/main" id="{1C04EE50-FCF1-5C48-9EA7-EA1263BDCF3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07419" y="2582224"/>
            <a:ext cx="550610" cy="550610"/>
          </a:xfrm>
          <a:prstGeom prst="rect">
            <a:avLst/>
          </a:prstGeom>
        </p:spPr>
      </p:pic>
      <p:sp>
        <p:nvSpPr>
          <p:cNvPr id="57" name="Rectangle 56">
            <a:extLst>
              <a:ext uri="{FF2B5EF4-FFF2-40B4-BE49-F238E27FC236}">
                <a16:creationId xmlns:a16="http://schemas.microsoft.com/office/drawing/2014/main" id="{48D12B23-AA46-FD47-B8E0-6CA368A07A75}"/>
              </a:ext>
            </a:extLst>
          </p:cNvPr>
          <p:cNvSpPr/>
          <p:nvPr/>
        </p:nvSpPr>
        <p:spPr>
          <a:xfrm>
            <a:off x="649672" y="4011066"/>
            <a:ext cx="550610" cy="550610"/>
          </a:xfrm>
          <a:prstGeom prst="rect">
            <a:avLst/>
          </a:prstGeom>
          <a:solidFill>
            <a:srgbClr val="0096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58" name="Rectangle 57">
            <a:extLst>
              <a:ext uri="{FF2B5EF4-FFF2-40B4-BE49-F238E27FC236}">
                <a16:creationId xmlns:a16="http://schemas.microsoft.com/office/drawing/2014/main" id="{2DC766BF-8B73-8D4D-991F-1D0ECB919DF7}"/>
              </a:ext>
            </a:extLst>
          </p:cNvPr>
          <p:cNvSpPr/>
          <p:nvPr/>
        </p:nvSpPr>
        <p:spPr>
          <a:xfrm>
            <a:off x="3992797" y="3319063"/>
            <a:ext cx="550610" cy="550610"/>
          </a:xfrm>
          <a:prstGeom prst="rect">
            <a:avLst/>
          </a:prstGeom>
          <a:solidFill>
            <a:srgbClr val="0096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59" name="TextBox 58">
            <a:extLst>
              <a:ext uri="{FF2B5EF4-FFF2-40B4-BE49-F238E27FC236}">
                <a16:creationId xmlns:a16="http://schemas.microsoft.com/office/drawing/2014/main" id="{A3D9E066-C578-6C4A-97C9-F5826A084680}"/>
              </a:ext>
            </a:extLst>
          </p:cNvPr>
          <p:cNvSpPr txBox="1"/>
          <p:nvPr/>
        </p:nvSpPr>
        <p:spPr>
          <a:xfrm>
            <a:off x="1361272" y="4173826"/>
            <a:ext cx="2462460" cy="300082"/>
          </a:xfrm>
          <a:prstGeom prst="rect">
            <a:avLst/>
          </a:prstGeom>
          <a:noFill/>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Lab</a:t>
            </a:r>
          </a:p>
        </p:txBody>
      </p:sp>
      <p:sp>
        <p:nvSpPr>
          <p:cNvPr id="60" name="TextBox 59">
            <a:extLst>
              <a:ext uri="{FF2B5EF4-FFF2-40B4-BE49-F238E27FC236}">
                <a16:creationId xmlns:a16="http://schemas.microsoft.com/office/drawing/2014/main" id="{44A5B3C1-03C2-0F43-8137-CC3D6E901575}"/>
              </a:ext>
            </a:extLst>
          </p:cNvPr>
          <p:cNvSpPr txBox="1"/>
          <p:nvPr/>
        </p:nvSpPr>
        <p:spPr>
          <a:xfrm>
            <a:off x="4761126" y="3442218"/>
            <a:ext cx="2462460" cy="300082"/>
          </a:xfrm>
          <a:prstGeom prst="rect">
            <a:avLst/>
          </a:prstGeom>
          <a:noFill/>
        </p:spPr>
        <p:txBody>
          <a:bodyPr wrap="square" rtlCol="0">
            <a:spAutoFit/>
          </a:bodyPr>
          <a:lstStyle/>
          <a:p>
            <a:pPr defTabSz="685800"/>
            <a:r>
              <a:rPr lang="en-US" sz="1350" dirty="0">
                <a:solidFill>
                  <a:prstClr val="black"/>
                </a:solidFill>
                <a:latin typeface="Arial" panose="020B0604020202020204" pitchFamily="34" charset="0"/>
                <a:cs typeface="Arial" panose="020B0604020202020204" pitchFamily="34" charset="0"/>
              </a:rPr>
              <a:t>Radiology</a:t>
            </a:r>
          </a:p>
        </p:txBody>
      </p:sp>
      <p:pic>
        <p:nvPicPr>
          <p:cNvPr id="61" name="Picture 60">
            <a:extLst>
              <a:ext uri="{FF2B5EF4-FFF2-40B4-BE49-F238E27FC236}">
                <a16:creationId xmlns:a16="http://schemas.microsoft.com/office/drawing/2014/main" id="{5E7BE068-DAE9-194E-A7B6-2F1BA110445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4915" y="4070673"/>
            <a:ext cx="430714" cy="430714"/>
          </a:xfrm>
          <a:prstGeom prst="rect">
            <a:avLst/>
          </a:prstGeom>
        </p:spPr>
      </p:pic>
      <p:pic>
        <p:nvPicPr>
          <p:cNvPr id="62" name="Picture 61">
            <a:extLst>
              <a:ext uri="{FF2B5EF4-FFF2-40B4-BE49-F238E27FC236}">
                <a16:creationId xmlns:a16="http://schemas.microsoft.com/office/drawing/2014/main" id="{C99A1CBF-4DAD-DF48-9946-E1D3D66790C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07419" y="3382324"/>
            <a:ext cx="436535" cy="436535"/>
          </a:xfrm>
          <a:prstGeom prst="rect">
            <a:avLst/>
          </a:prstGeom>
        </p:spPr>
      </p:pic>
      <p:sp>
        <p:nvSpPr>
          <p:cNvPr id="4" name="Slide Number Placeholder 3">
            <a:extLst>
              <a:ext uri="{FF2B5EF4-FFF2-40B4-BE49-F238E27FC236}">
                <a16:creationId xmlns:a16="http://schemas.microsoft.com/office/drawing/2014/main" id="{04BA0663-449E-FA4C-88B6-FA05964EE6C5}"/>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35</a:t>
            </a:fld>
            <a:endParaRPr lang="en-US" dirty="0">
              <a:solidFill>
                <a:prstClr val="black">
                  <a:tint val="75000"/>
                </a:prstClr>
              </a:solidFill>
            </a:endParaRPr>
          </a:p>
        </p:txBody>
      </p:sp>
    </p:spTree>
    <p:extLst>
      <p:ext uri="{BB962C8B-B14F-4D97-AF65-F5344CB8AC3E}">
        <p14:creationId xmlns:p14="http://schemas.microsoft.com/office/powerpoint/2010/main" val="458992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EBC0-C091-ED4F-BEBC-8613BCEEFCB3}"/>
              </a:ext>
            </a:extLst>
          </p:cNvPr>
          <p:cNvSpPr>
            <a:spLocks noGrp="1"/>
          </p:cNvSpPr>
          <p:nvPr>
            <p:ph type="title"/>
          </p:nvPr>
        </p:nvSpPr>
        <p:spPr/>
        <p:txBody>
          <a:bodyPr>
            <a:normAutofit fontScale="90000"/>
          </a:bodyPr>
          <a:lstStyle/>
          <a:p>
            <a:r>
              <a:rPr lang="en-US" dirty="0"/>
              <a:t>Culinary Health Center</a:t>
            </a:r>
          </a:p>
        </p:txBody>
      </p:sp>
      <p:graphicFrame>
        <p:nvGraphicFramePr>
          <p:cNvPr id="4" name="Table 3">
            <a:extLst>
              <a:ext uri="{FF2B5EF4-FFF2-40B4-BE49-F238E27FC236}">
                <a16:creationId xmlns:a16="http://schemas.microsoft.com/office/drawing/2014/main" id="{6BB0A161-DA59-C54D-88B4-E8DDF6DC9D2B}"/>
              </a:ext>
            </a:extLst>
          </p:cNvPr>
          <p:cNvGraphicFramePr>
            <a:graphicFrameLocks noGrp="1"/>
          </p:cNvGraphicFramePr>
          <p:nvPr/>
        </p:nvGraphicFramePr>
        <p:xfrm>
          <a:off x="766483" y="1367438"/>
          <a:ext cx="7594226" cy="2099856"/>
        </p:xfrm>
        <a:graphic>
          <a:graphicData uri="http://schemas.openxmlformats.org/drawingml/2006/table">
            <a:tbl>
              <a:tblPr firstRow="1" bandRow="1">
                <a:tableStyleId>{5C22544A-7EE6-4342-B048-85BDC9FD1C3A}</a:tableStyleId>
              </a:tblPr>
              <a:tblGrid>
                <a:gridCol w="2864223">
                  <a:extLst>
                    <a:ext uri="{9D8B030D-6E8A-4147-A177-3AD203B41FA5}">
                      <a16:colId xmlns:a16="http://schemas.microsoft.com/office/drawing/2014/main" val="675589784"/>
                    </a:ext>
                  </a:extLst>
                </a:gridCol>
                <a:gridCol w="2541494">
                  <a:extLst>
                    <a:ext uri="{9D8B030D-6E8A-4147-A177-3AD203B41FA5}">
                      <a16:colId xmlns:a16="http://schemas.microsoft.com/office/drawing/2014/main" val="3805223033"/>
                    </a:ext>
                  </a:extLst>
                </a:gridCol>
                <a:gridCol w="2188509">
                  <a:extLst>
                    <a:ext uri="{9D8B030D-6E8A-4147-A177-3AD203B41FA5}">
                      <a16:colId xmlns:a16="http://schemas.microsoft.com/office/drawing/2014/main" val="1346621044"/>
                    </a:ext>
                  </a:extLst>
                </a:gridCol>
              </a:tblGrid>
              <a:tr h="222885">
                <a:tc>
                  <a:txBody>
                    <a:bodyPr/>
                    <a:lstStyle/>
                    <a:p>
                      <a:pPr algn="l"/>
                      <a:r>
                        <a:rPr lang="en-US" sz="1000" dirty="0">
                          <a:latin typeface="Arial" panose="020B0604020202020204" pitchFamily="34" charset="0"/>
                          <a:cs typeface="Arial" panose="020B0604020202020204" pitchFamily="34" charset="0"/>
                        </a:rPr>
                        <a:t>Our services</a:t>
                      </a:r>
                    </a:p>
                  </a:txBody>
                  <a:tcPr marL="68580" marR="68580" marT="34290" marB="34290">
                    <a:solidFill>
                      <a:srgbClr val="0096A9"/>
                    </a:solidFill>
                  </a:tcPr>
                </a:tc>
                <a:tc>
                  <a:txBody>
                    <a:bodyPr/>
                    <a:lstStyle/>
                    <a:p>
                      <a:pPr algn="l"/>
                      <a:r>
                        <a:rPr lang="en-US" sz="1000" dirty="0">
                          <a:latin typeface="Arial" panose="020B0604020202020204" pitchFamily="34" charset="0"/>
                          <a:cs typeface="Arial" panose="020B0604020202020204" pitchFamily="34" charset="0"/>
                        </a:rPr>
                        <a:t>Our partners</a:t>
                      </a:r>
                    </a:p>
                  </a:txBody>
                  <a:tcPr marL="68580" marR="68580" marT="34290" marB="34290">
                    <a:solidFill>
                      <a:srgbClr val="0096A9"/>
                    </a:solidFill>
                  </a:tcPr>
                </a:tc>
                <a:tc>
                  <a:txBody>
                    <a:bodyPr/>
                    <a:lstStyle/>
                    <a:p>
                      <a:pPr algn="l"/>
                      <a:r>
                        <a:rPr lang="en-US" sz="1000" dirty="0">
                          <a:latin typeface="Arial" panose="020B0604020202020204" pitchFamily="34" charset="0"/>
                          <a:cs typeface="Arial" panose="020B0604020202020204" pitchFamily="34" charset="0"/>
                        </a:rPr>
                        <a:t>Usage (last 12 months)</a:t>
                      </a:r>
                      <a:endParaRPr lang="en-US" sz="1200" dirty="0">
                        <a:latin typeface="Arial" panose="020B0604020202020204" pitchFamily="34" charset="0"/>
                        <a:cs typeface="Arial" panose="020B0604020202020204" pitchFamily="34" charset="0"/>
                      </a:endParaRPr>
                    </a:p>
                  </a:txBody>
                  <a:tcPr marL="68580" marR="68580" marT="34290" marB="34290">
                    <a:solidFill>
                      <a:srgbClr val="0096A9"/>
                    </a:solidFill>
                  </a:tcPr>
                </a:tc>
                <a:extLst>
                  <a:ext uri="{0D108BD9-81ED-4DB2-BD59-A6C34878D82A}">
                    <a16:rowId xmlns:a16="http://schemas.microsoft.com/office/drawing/2014/main" val="568403710"/>
                  </a:ext>
                </a:extLst>
              </a:tr>
              <a:tr h="252821">
                <a:tc>
                  <a:txBody>
                    <a:bodyPr/>
                    <a:lstStyle/>
                    <a:p>
                      <a:r>
                        <a:rPr lang="en-US" sz="1000" baseline="0" dirty="0">
                          <a:latin typeface="Arial" panose="020B0604020202020204" pitchFamily="34" charset="0"/>
                          <a:cs typeface="Arial" panose="020B0604020202020204" pitchFamily="34" charset="0"/>
                        </a:rPr>
                        <a:t>Primary Care (a</a:t>
                      </a:r>
                      <a:r>
                        <a:rPr lang="en-US" sz="1000" dirty="0">
                          <a:latin typeface="Arial" panose="020B0604020202020204" pitchFamily="34" charset="0"/>
                          <a:cs typeface="Arial" panose="020B0604020202020204" pitchFamily="34" charset="0"/>
                        </a:rPr>
                        <a:t>dult</a:t>
                      </a:r>
                      <a:r>
                        <a:rPr lang="en-US" sz="1000" baseline="0" dirty="0">
                          <a:latin typeface="Arial" panose="020B0604020202020204" pitchFamily="34" charset="0"/>
                          <a:cs typeface="Arial" panose="020B0604020202020204" pitchFamily="34" charset="0"/>
                        </a:rPr>
                        <a:t> and pediatrics) </a:t>
                      </a:r>
                      <a:endParaRPr lang="en-US" sz="1000" dirty="0">
                        <a:latin typeface="Arial" panose="020B0604020202020204" pitchFamily="34" charset="0"/>
                        <a:cs typeface="Arial" panose="020B0604020202020204" pitchFamily="34" charset="0"/>
                      </a:endParaRP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Keck Medicine of USC</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53,000 visits</a:t>
                      </a:r>
                    </a:p>
                  </a:txBody>
                  <a:tcPr marL="68580" marR="68580" marT="34290" marB="34290">
                    <a:solidFill>
                      <a:schemeClr val="bg2"/>
                    </a:solidFill>
                  </a:tcPr>
                </a:tc>
                <a:extLst>
                  <a:ext uri="{0D108BD9-81ED-4DB2-BD59-A6C34878D82A}">
                    <a16:rowId xmlns:a16="http://schemas.microsoft.com/office/drawing/2014/main" val="558873378"/>
                  </a:ext>
                </a:extLst>
              </a:tr>
              <a:tr h="252821">
                <a:tc>
                  <a:txBody>
                    <a:bodyPr/>
                    <a:lstStyle/>
                    <a:p>
                      <a:r>
                        <a:rPr lang="en-US" sz="1000" dirty="0">
                          <a:latin typeface="Arial" panose="020B0604020202020204" pitchFamily="34" charset="0"/>
                          <a:cs typeface="Arial" panose="020B0604020202020204" pitchFamily="34" charset="0"/>
                        </a:rPr>
                        <a:t>Dental</a:t>
                      </a:r>
                      <a:r>
                        <a:rPr lang="en-US" sz="1000" baseline="0" dirty="0">
                          <a:latin typeface="Arial" panose="020B0604020202020204" pitchFamily="34" charset="0"/>
                          <a:cs typeface="Arial" panose="020B0604020202020204" pitchFamily="34" charset="0"/>
                        </a:rPr>
                        <a:t> Care</a:t>
                      </a:r>
                      <a:endParaRPr lang="en-US" sz="1000" dirty="0">
                        <a:latin typeface="Arial" panose="020B0604020202020204" pitchFamily="34" charset="0"/>
                        <a:cs typeface="Arial" panose="020B0604020202020204" pitchFamily="34" charset="0"/>
                      </a:endParaRP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Nevada Dental Benefits</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26,000 visits</a:t>
                      </a:r>
                    </a:p>
                  </a:txBody>
                  <a:tcPr marL="68580" marR="68580" marT="34290" marB="34290">
                    <a:solidFill>
                      <a:schemeClr val="bg2"/>
                    </a:solidFill>
                  </a:tcPr>
                </a:tc>
                <a:extLst>
                  <a:ext uri="{0D108BD9-81ED-4DB2-BD59-A6C34878D82A}">
                    <a16:rowId xmlns:a16="http://schemas.microsoft.com/office/drawing/2014/main" val="2540233939"/>
                  </a:ext>
                </a:extLst>
              </a:tr>
              <a:tr h="252821">
                <a:tc>
                  <a:txBody>
                    <a:bodyPr/>
                    <a:lstStyle/>
                    <a:p>
                      <a:r>
                        <a:rPr lang="en-US" sz="1000" dirty="0">
                          <a:latin typeface="Arial" panose="020B0604020202020204" pitchFamily="34" charset="0"/>
                          <a:cs typeface="Arial" panose="020B0604020202020204" pitchFamily="34" charset="0"/>
                        </a:rPr>
                        <a:t>Eye Care</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The</a:t>
                      </a:r>
                      <a:r>
                        <a:rPr lang="en-US" sz="1000" baseline="0" dirty="0">
                          <a:latin typeface="Arial" panose="020B0604020202020204" pitchFamily="34" charset="0"/>
                          <a:cs typeface="Arial" panose="020B0604020202020204" pitchFamily="34" charset="0"/>
                        </a:rPr>
                        <a:t> EyeCare Center</a:t>
                      </a:r>
                      <a:endParaRPr lang="en-US" sz="1000" dirty="0">
                        <a:latin typeface="Arial" panose="020B0604020202020204" pitchFamily="34" charset="0"/>
                        <a:cs typeface="Arial" panose="020B0604020202020204" pitchFamily="34" charset="0"/>
                      </a:endParaRP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15,500 visits</a:t>
                      </a:r>
                    </a:p>
                  </a:txBody>
                  <a:tcPr marL="68580" marR="68580" marT="34290" marB="34290">
                    <a:solidFill>
                      <a:schemeClr val="bg2"/>
                    </a:solidFill>
                  </a:tcPr>
                </a:tc>
                <a:extLst>
                  <a:ext uri="{0D108BD9-81ED-4DB2-BD59-A6C34878D82A}">
                    <a16:rowId xmlns:a16="http://schemas.microsoft.com/office/drawing/2014/main" val="2008630645"/>
                  </a:ext>
                </a:extLst>
              </a:tr>
              <a:tr h="252821">
                <a:tc>
                  <a:txBody>
                    <a:bodyPr/>
                    <a:lstStyle/>
                    <a:p>
                      <a:r>
                        <a:rPr lang="en-US" sz="1000" dirty="0">
                          <a:latin typeface="Arial" panose="020B0604020202020204" pitchFamily="34" charset="0"/>
                          <a:cs typeface="Arial" panose="020B0604020202020204" pitchFamily="34" charset="0"/>
                        </a:rPr>
                        <a:t>Urgent Care</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U.S.</a:t>
                      </a:r>
                      <a:r>
                        <a:rPr lang="en-US" sz="1000" baseline="0" dirty="0">
                          <a:latin typeface="Arial" panose="020B0604020202020204" pitchFamily="34" charset="0"/>
                          <a:cs typeface="Arial" panose="020B0604020202020204" pitchFamily="34" charset="0"/>
                        </a:rPr>
                        <a:t> Acute Care Solutions</a:t>
                      </a:r>
                      <a:endParaRPr lang="en-US" sz="1000" dirty="0">
                        <a:latin typeface="Arial" panose="020B0604020202020204" pitchFamily="34" charset="0"/>
                        <a:cs typeface="Arial" panose="020B0604020202020204" pitchFamily="34" charset="0"/>
                      </a:endParaRP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51,000 visits</a:t>
                      </a:r>
                    </a:p>
                  </a:txBody>
                  <a:tcPr marL="68580" marR="68580" marT="34290" marB="34290">
                    <a:solidFill>
                      <a:schemeClr val="bg2"/>
                    </a:solidFill>
                  </a:tcPr>
                </a:tc>
                <a:extLst>
                  <a:ext uri="{0D108BD9-81ED-4DB2-BD59-A6C34878D82A}">
                    <a16:rowId xmlns:a16="http://schemas.microsoft.com/office/drawing/2014/main" val="2432995502"/>
                  </a:ext>
                </a:extLst>
              </a:tr>
              <a:tr h="360045">
                <a:tc>
                  <a:txBody>
                    <a:bodyPr/>
                    <a:lstStyle/>
                    <a:p>
                      <a:r>
                        <a:rPr lang="en-US" sz="1000" dirty="0">
                          <a:latin typeface="Arial" panose="020B0604020202020204" pitchFamily="34" charset="0"/>
                          <a:cs typeface="Arial" panose="020B0604020202020204" pitchFamily="34" charset="0"/>
                        </a:rPr>
                        <a:t>Pharmacy </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OptumRx</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254,000 prescriptions filled</a:t>
                      </a:r>
                    </a:p>
                    <a:p>
                      <a:r>
                        <a:rPr lang="en-US" sz="900" dirty="0">
                          <a:latin typeface="Arial" panose="020B0604020202020204" pitchFamily="34" charset="0"/>
                          <a:cs typeface="Arial" panose="020B0604020202020204" pitchFamily="34" charset="0"/>
                        </a:rPr>
                        <a:t>(552,000 total for both locations)</a:t>
                      </a:r>
                    </a:p>
                  </a:txBody>
                  <a:tcPr marL="68580" marR="68580" marT="34290" marB="34290">
                    <a:solidFill>
                      <a:schemeClr val="bg2"/>
                    </a:solidFill>
                  </a:tcPr>
                </a:tc>
                <a:extLst>
                  <a:ext uri="{0D108BD9-81ED-4DB2-BD59-A6C34878D82A}">
                    <a16:rowId xmlns:a16="http://schemas.microsoft.com/office/drawing/2014/main" val="830941206"/>
                  </a:ext>
                </a:extLst>
              </a:tr>
              <a:tr h="252821">
                <a:tc>
                  <a:txBody>
                    <a:bodyPr/>
                    <a:lstStyle/>
                    <a:p>
                      <a:r>
                        <a:rPr lang="en-US" sz="1000" dirty="0">
                          <a:latin typeface="Arial" panose="020B0604020202020204" pitchFamily="34" charset="0"/>
                          <a:cs typeface="Arial" panose="020B0604020202020204" pitchFamily="34" charset="0"/>
                        </a:rPr>
                        <a:t>Laboratory</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Clinical Pathology Laboratories </a:t>
                      </a:r>
                    </a:p>
                  </a:txBody>
                  <a:tcPr marL="68580" marR="68580" marT="34290" marB="34290">
                    <a:solidFill>
                      <a:schemeClr val="bg2"/>
                    </a:solidFill>
                  </a:tcPr>
                </a:tc>
                <a:tc>
                  <a:txBody>
                    <a:bodyPr/>
                    <a:lstStyle/>
                    <a:p>
                      <a:endParaRPr lang="en-US" sz="1000" dirty="0">
                        <a:latin typeface="Arial" panose="020B0604020202020204" pitchFamily="34" charset="0"/>
                        <a:cs typeface="Arial" panose="020B0604020202020204" pitchFamily="34" charset="0"/>
                      </a:endParaRPr>
                    </a:p>
                  </a:txBody>
                  <a:tcPr marL="68580" marR="68580" marT="34290" marB="34290">
                    <a:solidFill>
                      <a:schemeClr val="bg2"/>
                    </a:solidFill>
                  </a:tcPr>
                </a:tc>
                <a:extLst>
                  <a:ext uri="{0D108BD9-81ED-4DB2-BD59-A6C34878D82A}">
                    <a16:rowId xmlns:a16="http://schemas.microsoft.com/office/drawing/2014/main" val="4219572287"/>
                  </a:ext>
                </a:extLst>
              </a:tr>
              <a:tr h="252821">
                <a:tc>
                  <a:txBody>
                    <a:bodyPr/>
                    <a:lstStyle/>
                    <a:p>
                      <a:r>
                        <a:rPr lang="en-US" sz="1000" dirty="0">
                          <a:latin typeface="Arial" panose="020B0604020202020204" pitchFamily="34" charset="0"/>
                          <a:cs typeface="Arial" panose="020B0604020202020204" pitchFamily="34" charset="0"/>
                        </a:rPr>
                        <a:t>Radiology</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Desert</a:t>
                      </a:r>
                      <a:r>
                        <a:rPr lang="en-US" sz="1000" baseline="0" dirty="0">
                          <a:latin typeface="Arial" panose="020B0604020202020204" pitchFamily="34" charset="0"/>
                          <a:cs typeface="Arial" panose="020B0604020202020204" pitchFamily="34" charset="0"/>
                        </a:rPr>
                        <a:t> Radiology</a:t>
                      </a:r>
                      <a:endParaRPr lang="en-US" sz="1000" dirty="0">
                        <a:latin typeface="Arial" panose="020B0604020202020204" pitchFamily="34" charset="0"/>
                        <a:cs typeface="Arial" panose="020B0604020202020204" pitchFamily="34" charset="0"/>
                      </a:endParaRPr>
                    </a:p>
                  </a:txBody>
                  <a:tcPr marL="68580" marR="68580" marT="34290" marB="34290">
                    <a:solidFill>
                      <a:schemeClr val="bg2"/>
                    </a:solidFill>
                  </a:tcPr>
                </a:tc>
                <a:tc>
                  <a:txBody>
                    <a:bodyPr/>
                    <a:lstStyle/>
                    <a:p>
                      <a:endParaRPr lang="en-US" sz="1000" dirty="0">
                        <a:latin typeface="Arial" panose="020B0604020202020204" pitchFamily="34" charset="0"/>
                        <a:cs typeface="Arial" panose="020B0604020202020204" pitchFamily="34" charset="0"/>
                      </a:endParaRPr>
                    </a:p>
                  </a:txBody>
                  <a:tcPr marL="68580" marR="68580" marT="34290" marB="34290">
                    <a:solidFill>
                      <a:schemeClr val="bg2"/>
                    </a:solidFill>
                  </a:tcPr>
                </a:tc>
                <a:extLst>
                  <a:ext uri="{0D108BD9-81ED-4DB2-BD59-A6C34878D82A}">
                    <a16:rowId xmlns:a16="http://schemas.microsoft.com/office/drawing/2014/main" val="396528952"/>
                  </a:ext>
                </a:extLst>
              </a:tr>
            </a:tbl>
          </a:graphicData>
        </a:graphic>
      </p:graphicFrame>
      <p:sp>
        <p:nvSpPr>
          <p:cNvPr id="3" name="Rectangle 2">
            <a:extLst>
              <a:ext uri="{FF2B5EF4-FFF2-40B4-BE49-F238E27FC236}">
                <a16:creationId xmlns:a16="http://schemas.microsoft.com/office/drawing/2014/main" id="{20DA65CD-DFD0-8F4F-B3D5-E4956AC58A1A}"/>
              </a:ext>
            </a:extLst>
          </p:cNvPr>
          <p:cNvSpPr/>
          <p:nvPr/>
        </p:nvSpPr>
        <p:spPr>
          <a:xfrm>
            <a:off x="766483" y="3994073"/>
            <a:ext cx="7594226" cy="625289"/>
          </a:xfrm>
          <a:prstGeom prst="rect">
            <a:avLst/>
          </a:prstGeom>
          <a:noFill/>
          <a:ln>
            <a:solidFill>
              <a:srgbClr val="FF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dirty="0">
                <a:solidFill>
                  <a:prstClr val="black"/>
                </a:solidFill>
                <a:latin typeface="Arial" panose="020B0604020202020204" pitchFamily="34" charset="0"/>
                <a:cs typeface="Arial" panose="020B0604020202020204" pitchFamily="34" charset="0"/>
              </a:rPr>
              <a:t>145,500 visits over the last 12 months</a:t>
            </a:r>
          </a:p>
        </p:txBody>
      </p:sp>
      <p:sp>
        <p:nvSpPr>
          <p:cNvPr id="5" name="Slide Number Placeholder 4">
            <a:extLst>
              <a:ext uri="{FF2B5EF4-FFF2-40B4-BE49-F238E27FC236}">
                <a16:creationId xmlns:a16="http://schemas.microsoft.com/office/drawing/2014/main" id="{E574C27E-1369-904D-B80A-BC96E1C49901}"/>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36</a:t>
            </a:fld>
            <a:endParaRPr lang="en-US" dirty="0">
              <a:solidFill>
                <a:prstClr val="black">
                  <a:tint val="75000"/>
                </a:prstClr>
              </a:solidFill>
            </a:endParaRPr>
          </a:p>
        </p:txBody>
      </p:sp>
    </p:spTree>
    <p:extLst>
      <p:ext uri="{BB962C8B-B14F-4D97-AF65-F5344CB8AC3E}">
        <p14:creationId xmlns:p14="http://schemas.microsoft.com/office/powerpoint/2010/main" val="1837850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EBC0-C091-ED4F-BEBC-8613BCEEFCB3}"/>
              </a:ext>
            </a:extLst>
          </p:cNvPr>
          <p:cNvSpPr>
            <a:spLocks noGrp="1"/>
          </p:cNvSpPr>
          <p:nvPr>
            <p:ph type="title"/>
          </p:nvPr>
        </p:nvSpPr>
        <p:spPr/>
        <p:txBody>
          <a:bodyPr>
            <a:normAutofit fontScale="90000"/>
          </a:bodyPr>
          <a:lstStyle/>
          <a:p>
            <a:r>
              <a:rPr lang="en-US" dirty="0"/>
              <a:t>Culinary Health Center</a:t>
            </a:r>
          </a:p>
        </p:txBody>
      </p:sp>
      <p:sp>
        <p:nvSpPr>
          <p:cNvPr id="3" name="Content Placeholder 2">
            <a:extLst>
              <a:ext uri="{FF2B5EF4-FFF2-40B4-BE49-F238E27FC236}">
                <a16:creationId xmlns:a16="http://schemas.microsoft.com/office/drawing/2014/main" id="{517C406E-C56D-854F-B5D1-27096FEEEBC3}"/>
              </a:ext>
            </a:extLst>
          </p:cNvPr>
          <p:cNvSpPr>
            <a:spLocks noGrp="1"/>
          </p:cNvSpPr>
          <p:nvPr>
            <p:ph idx="1"/>
          </p:nvPr>
        </p:nvSpPr>
        <p:spPr>
          <a:xfrm>
            <a:off x="628650" y="1207036"/>
            <a:ext cx="3195205" cy="2695973"/>
          </a:xfrm>
        </p:spPr>
        <p:txBody>
          <a:bodyPr>
            <a:normAutofit/>
          </a:bodyPr>
          <a:lstStyle/>
          <a:p>
            <a:pPr marL="0" indent="0">
              <a:spcBef>
                <a:spcPts val="0"/>
              </a:spcBef>
              <a:buNone/>
            </a:pPr>
            <a:r>
              <a:rPr lang="en-US" sz="1725" b="1" dirty="0"/>
              <a:t>An excellent patient </a:t>
            </a:r>
          </a:p>
          <a:p>
            <a:pPr marL="0" indent="0">
              <a:spcBef>
                <a:spcPts val="0"/>
              </a:spcBef>
              <a:buNone/>
            </a:pPr>
            <a:r>
              <a:rPr lang="en-US" sz="1725" b="1" dirty="0"/>
              <a:t>experience is our goal.</a:t>
            </a:r>
          </a:p>
          <a:p>
            <a:pPr marL="0" indent="0">
              <a:spcBef>
                <a:spcPts val="0"/>
              </a:spcBef>
              <a:buNone/>
            </a:pPr>
            <a:endParaRPr lang="en-US" sz="1725" b="1" dirty="0"/>
          </a:p>
          <a:p>
            <a:pPr marL="0" indent="0">
              <a:buNone/>
            </a:pPr>
            <a:r>
              <a:rPr lang="en-US" sz="1725" dirty="0"/>
              <a:t>98% of patients would recommend the Center.</a:t>
            </a:r>
          </a:p>
          <a:p>
            <a:pPr marL="0" indent="0">
              <a:buNone/>
            </a:pPr>
            <a:endParaRPr lang="en-US" dirty="0"/>
          </a:p>
        </p:txBody>
      </p:sp>
      <p:graphicFrame>
        <p:nvGraphicFramePr>
          <p:cNvPr id="4" name="Table 3">
            <a:extLst>
              <a:ext uri="{FF2B5EF4-FFF2-40B4-BE49-F238E27FC236}">
                <a16:creationId xmlns:a16="http://schemas.microsoft.com/office/drawing/2014/main" id="{22CAFB4C-CC58-CF49-A9A4-D6C834BE52DA}"/>
              </a:ext>
            </a:extLst>
          </p:cNvPr>
          <p:cNvGraphicFramePr>
            <a:graphicFrameLocks noGrp="1"/>
          </p:cNvGraphicFramePr>
          <p:nvPr/>
        </p:nvGraphicFramePr>
        <p:xfrm>
          <a:off x="642096" y="2906575"/>
          <a:ext cx="2901204" cy="1668780"/>
        </p:xfrm>
        <a:graphic>
          <a:graphicData uri="http://schemas.openxmlformats.org/drawingml/2006/table">
            <a:tbl>
              <a:tblPr firstRow="1" bandRow="1">
                <a:tableStyleId>{5C22544A-7EE6-4342-B048-85BDC9FD1C3A}</a:tableStyleId>
              </a:tblPr>
              <a:tblGrid>
                <a:gridCol w="1450602">
                  <a:extLst>
                    <a:ext uri="{9D8B030D-6E8A-4147-A177-3AD203B41FA5}">
                      <a16:colId xmlns:a16="http://schemas.microsoft.com/office/drawing/2014/main" val="3494617839"/>
                    </a:ext>
                  </a:extLst>
                </a:gridCol>
                <a:gridCol w="1450602">
                  <a:extLst>
                    <a:ext uri="{9D8B030D-6E8A-4147-A177-3AD203B41FA5}">
                      <a16:colId xmlns:a16="http://schemas.microsoft.com/office/drawing/2014/main" val="1645672339"/>
                    </a:ext>
                  </a:extLst>
                </a:gridCol>
              </a:tblGrid>
              <a:tr h="278130">
                <a:tc>
                  <a:txBody>
                    <a:bodyPr/>
                    <a:lstStyle/>
                    <a:p>
                      <a:r>
                        <a:rPr lang="en-US" sz="1000" dirty="0">
                          <a:latin typeface="Arial" panose="020B0604020202020204" pitchFamily="34" charset="0"/>
                          <a:cs typeface="Arial" panose="020B0604020202020204" pitchFamily="34" charset="0"/>
                        </a:rPr>
                        <a:t>Service</a:t>
                      </a:r>
                    </a:p>
                  </a:txBody>
                  <a:tcPr marL="68580" marR="68580" marT="34290" marB="34290">
                    <a:solidFill>
                      <a:srgbClr val="0096A9"/>
                    </a:solidFill>
                  </a:tcPr>
                </a:tc>
                <a:tc>
                  <a:txBody>
                    <a:bodyPr/>
                    <a:lstStyle/>
                    <a:p>
                      <a:r>
                        <a:rPr lang="en-US" sz="1000" dirty="0">
                          <a:latin typeface="Arial" panose="020B0604020202020204" pitchFamily="34" charset="0"/>
                          <a:cs typeface="Arial" panose="020B0604020202020204" pitchFamily="34" charset="0"/>
                        </a:rPr>
                        <a:t>Satisfaction Rating</a:t>
                      </a:r>
                    </a:p>
                  </a:txBody>
                  <a:tcPr marL="68580" marR="68580" marT="34290" marB="34290">
                    <a:solidFill>
                      <a:srgbClr val="0096A9"/>
                    </a:solidFill>
                  </a:tcPr>
                </a:tc>
                <a:extLst>
                  <a:ext uri="{0D108BD9-81ED-4DB2-BD59-A6C34878D82A}">
                    <a16:rowId xmlns:a16="http://schemas.microsoft.com/office/drawing/2014/main" val="3769653718"/>
                  </a:ext>
                </a:extLst>
              </a:tr>
              <a:tr h="278130">
                <a:tc>
                  <a:txBody>
                    <a:bodyPr/>
                    <a:lstStyle/>
                    <a:p>
                      <a:r>
                        <a:rPr lang="en-US" sz="1000" dirty="0">
                          <a:latin typeface="Arial" panose="020B0604020202020204" pitchFamily="34" charset="0"/>
                          <a:cs typeface="Arial" panose="020B0604020202020204" pitchFamily="34" charset="0"/>
                        </a:rPr>
                        <a:t>Primary Care</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99%</a:t>
                      </a:r>
                    </a:p>
                  </a:txBody>
                  <a:tcPr marL="68580" marR="68580" marT="34290" marB="34290">
                    <a:solidFill>
                      <a:schemeClr val="bg2"/>
                    </a:solidFill>
                  </a:tcPr>
                </a:tc>
                <a:extLst>
                  <a:ext uri="{0D108BD9-81ED-4DB2-BD59-A6C34878D82A}">
                    <a16:rowId xmlns:a16="http://schemas.microsoft.com/office/drawing/2014/main" val="1704423722"/>
                  </a:ext>
                </a:extLst>
              </a:tr>
              <a:tr h="278130">
                <a:tc>
                  <a:txBody>
                    <a:bodyPr/>
                    <a:lstStyle/>
                    <a:p>
                      <a:r>
                        <a:rPr lang="en-US" sz="1000" dirty="0">
                          <a:latin typeface="Arial" panose="020B0604020202020204" pitchFamily="34" charset="0"/>
                          <a:cs typeface="Arial" panose="020B0604020202020204" pitchFamily="34" charset="0"/>
                        </a:rPr>
                        <a:t>Urgent Care</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96%</a:t>
                      </a:r>
                    </a:p>
                  </a:txBody>
                  <a:tcPr marL="68580" marR="68580" marT="34290" marB="34290">
                    <a:solidFill>
                      <a:schemeClr val="bg2"/>
                    </a:solidFill>
                  </a:tcPr>
                </a:tc>
                <a:extLst>
                  <a:ext uri="{0D108BD9-81ED-4DB2-BD59-A6C34878D82A}">
                    <a16:rowId xmlns:a16="http://schemas.microsoft.com/office/drawing/2014/main" val="2441940739"/>
                  </a:ext>
                </a:extLst>
              </a:tr>
              <a:tr h="278130">
                <a:tc>
                  <a:txBody>
                    <a:bodyPr/>
                    <a:lstStyle/>
                    <a:p>
                      <a:r>
                        <a:rPr lang="en-US" sz="1000" dirty="0">
                          <a:latin typeface="Arial" panose="020B0604020202020204" pitchFamily="34" charset="0"/>
                          <a:cs typeface="Arial" panose="020B0604020202020204" pitchFamily="34" charset="0"/>
                        </a:rPr>
                        <a:t>Dental</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98%</a:t>
                      </a:r>
                    </a:p>
                  </a:txBody>
                  <a:tcPr marL="68580" marR="68580" marT="34290" marB="34290">
                    <a:solidFill>
                      <a:schemeClr val="bg2"/>
                    </a:solidFill>
                  </a:tcPr>
                </a:tc>
                <a:extLst>
                  <a:ext uri="{0D108BD9-81ED-4DB2-BD59-A6C34878D82A}">
                    <a16:rowId xmlns:a16="http://schemas.microsoft.com/office/drawing/2014/main" val="122245167"/>
                  </a:ext>
                </a:extLst>
              </a:tr>
              <a:tr h="278130">
                <a:tc>
                  <a:txBody>
                    <a:bodyPr/>
                    <a:lstStyle/>
                    <a:p>
                      <a:r>
                        <a:rPr lang="en-US" sz="1000" dirty="0">
                          <a:latin typeface="Arial" panose="020B0604020202020204" pitchFamily="34" charset="0"/>
                          <a:cs typeface="Arial" panose="020B0604020202020204" pitchFamily="34" charset="0"/>
                        </a:rPr>
                        <a:t>Eye Care</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96%</a:t>
                      </a:r>
                    </a:p>
                  </a:txBody>
                  <a:tcPr marL="68580" marR="68580" marT="34290" marB="34290">
                    <a:solidFill>
                      <a:schemeClr val="bg2"/>
                    </a:solidFill>
                  </a:tcPr>
                </a:tc>
                <a:extLst>
                  <a:ext uri="{0D108BD9-81ED-4DB2-BD59-A6C34878D82A}">
                    <a16:rowId xmlns:a16="http://schemas.microsoft.com/office/drawing/2014/main" val="60221841"/>
                  </a:ext>
                </a:extLst>
              </a:tr>
              <a:tr h="278130">
                <a:tc>
                  <a:txBody>
                    <a:bodyPr/>
                    <a:lstStyle/>
                    <a:p>
                      <a:r>
                        <a:rPr lang="en-US" sz="1000" dirty="0">
                          <a:latin typeface="Arial" panose="020B0604020202020204" pitchFamily="34" charset="0"/>
                          <a:cs typeface="Arial" panose="020B0604020202020204" pitchFamily="34" charset="0"/>
                        </a:rPr>
                        <a:t>Pharmacy</a:t>
                      </a:r>
                    </a:p>
                  </a:txBody>
                  <a:tcPr marL="68580" marR="68580" marT="34290" marB="34290">
                    <a:solidFill>
                      <a:schemeClr val="bg2"/>
                    </a:solidFill>
                  </a:tcPr>
                </a:tc>
                <a:tc>
                  <a:txBody>
                    <a:bodyPr/>
                    <a:lstStyle/>
                    <a:p>
                      <a:r>
                        <a:rPr lang="en-US" sz="1000" dirty="0">
                          <a:latin typeface="Arial" panose="020B0604020202020204" pitchFamily="34" charset="0"/>
                          <a:cs typeface="Arial" panose="020B0604020202020204" pitchFamily="34" charset="0"/>
                        </a:rPr>
                        <a:t>98%</a:t>
                      </a:r>
                    </a:p>
                  </a:txBody>
                  <a:tcPr marL="68580" marR="68580" marT="34290" marB="34290">
                    <a:solidFill>
                      <a:schemeClr val="bg2"/>
                    </a:solidFill>
                  </a:tcPr>
                </a:tc>
                <a:extLst>
                  <a:ext uri="{0D108BD9-81ED-4DB2-BD59-A6C34878D82A}">
                    <a16:rowId xmlns:a16="http://schemas.microsoft.com/office/drawing/2014/main" val="2563175258"/>
                  </a:ext>
                </a:extLst>
              </a:tr>
            </a:tbl>
          </a:graphicData>
        </a:graphic>
      </p:graphicFrame>
      <p:sp>
        <p:nvSpPr>
          <p:cNvPr id="6" name="Slide Number Placeholder 5">
            <a:extLst>
              <a:ext uri="{FF2B5EF4-FFF2-40B4-BE49-F238E27FC236}">
                <a16:creationId xmlns:a16="http://schemas.microsoft.com/office/drawing/2014/main" id="{A3EDBDB4-1DB0-B04A-9C77-707C8D710197}"/>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37</a:t>
            </a:fld>
            <a:endParaRPr lang="en-US" dirty="0">
              <a:solidFill>
                <a:prstClr val="black">
                  <a:tint val="75000"/>
                </a:prstClr>
              </a:solidFill>
            </a:endParaRPr>
          </a:p>
        </p:txBody>
      </p:sp>
      <p:pic>
        <p:nvPicPr>
          <p:cNvPr id="13" name="Picture 12">
            <a:extLst>
              <a:ext uri="{FF2B5EF4-FFF2-40B4-BE49-F238E27FC236}">
                <a16:creationId xmlns:a16="http://schemas.microsoft.com/office/drawing/2014/main" id="{20E46EC1-BBE0-9C4D-9D1F-1DA2797F19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5755" y="1207036"/>
            <a:ext cx="4787265" cy="3191510"/>
          </a:xfrm>
          <a:prstGeom prst="rect">
            <a:avLst/>
          </a:prstGeom>
        </p:spPr>
      </p:pic>
    </p:spTree>
    <p:extLst>
      <p:ext uri="{BB962C8B-B14F-4D97-AF65-F5344CB8AC3E}">
        <p14:creationId xmlns:p14="http://schemas.microsoft.com/office/powerpoint/2010/main" val="3027209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E82F91-F2F2-0849-9247-B85674A032B7}"/>
              </a:ext>
            </a:extLst>
          </p:cNvPr>
          <p:cNvSpPr>
            <a:spLocks noGrp="1"/>
          </p:cNvSpPr>
          <p:nvPr>
            <p:ph type="body" idx="1"/>
          </p:nvPr>
        </p:nvSpPr>
        <p:spPr/>
        <p:txBody>
          <a:bodyPr/>
          <a:lstStyle/>
          <a:p>
            <a:pPr algn="ctr"/>
            <a:r>
              <a:rPr lang="en-US" dirty="0"/>
              <a:t>Main entrance welcome desk</a:t>
            </a:r>
          </a:p>
        </p:txBody>
      </p:sp>
      <p:sp>
        <p:nvSpPr>
          <p:cNvPr id="4" name="Text Placeholder 3">
            <a:extLst>
              <a:ext uri="{FF2B5EF4-FFF2-40B4-BE49-F238E27FC236}">
                <a16:creationId xmlns:a16="http://schemas.microsoft.com/office/drawing/2014/main" id="{C572D177-3B61-8A45-8B97-DFE7091FAE60}"/>
              </a:ext>
            </a:extLst>
          </p:cNvPr>
          <p:cNvSpPr>
            <a:spLocks noGrp="1"/>
          </p:cNvSpPr>
          <p:nvPr>
            <p:ph type="body" sz="quarter" idx="3"/>
          </p:nvPr>
        </p:nvSpPr>
        <p:spPr/>
        <p:txBody>
          <a:bodyPr/>
          <a:lstStyle/>
          <a:p>
            <a:pPr algn="ctr"/>
            <a:r>
              <a:rPr lang="en-US" dirty="0"/>
              <a:t>Front lobby</a:t>
            </a:r>
          </a:p>
        </p:txBody>
      </p:sp>
      <p:sp>
        <p:nvSpPr>
          <p:cNvPr id="6" name="Title 5">
            <a:extLst>
              <a:ext uri="{FF2B5EF4-FFF2-40B4-BE49-F238E27FC236}">
                <a16:creationId xmlns:a16="http://schemas.microsoft.com/office/drawing/2014/main" id="{16740416-7DFE-894D-AC97-971E9779CDC3}"/>
              </a:ext>
            </a:extLst>
          </p:cNvPr>
          <p:cNvSpPr>
            <a:spLocks noGrp="1"/>
          </p:cNvSpPr>
          <p:nvPr>
            <p:ph type="title"/>
          </p:nvPr>
        </p:nvSpPr>
        <p:spPr/>
        <p:txBody>
          <a:bodyPr>
            <a:normAutofit fontScale="90000"/>
          </a:bodyPr>
          <a:lstStyle/>
          <a:p>
            <a:r>
              <a:rPr lang="en-US" dirty="0"/>
              <a:t>Inside the Culinary Health Center</a:t>
            </a:r>
          </a:p>
        </p:txBody>
      </p:sp>
      <p:pic>
        <p:nvPicPr>
          <p:cNvPr id="7" name="Picture 2" descr="J:\PROJECT - Health Center 1 - 650 N. Nellis\Center Opening Pics\Culinary Health 0740.jpg">
            <a:extLst>
              <a:ext uri="{FF2B5EF4-FFF2-40B4-BE49-F238E27FC236}">
                <a16:creationId xmlns:a16="http://schemas.microsoft.com/office/drawing/2014/main" id="{652336C4-03C3-0A49-ADF5-5CF6CEB06F27}"/>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629842" y="1985941"/>
            <a:ext cx="3868340" cy="2380103"/>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F87B938B-02F8-B646-92F4-3704DFC9FD4C}"/>
              </a:ext>
            </a:extLst>
          </p:cNvPr>
          <p:cNvPicPr>
            <a:picLocks noGrp="1" noChangeAspect="1"/>
          </p:cNvPicPr>
          <p:nvPr>
            <p:ph sz="quarter" idx="4"/>
          </p:nvPr>
        </p:nvPicPr>
        <p:blipFill rotWithShape="1">
          <a:blip r:embed="rId4" cstate="print">
            <a:extLst>
              <a:ext uri="{28A0092B-C50C-407E-A947-70E740481C1C}">
                <a14:useLocalDpi xmlns:a14="http://schemas.microsoft.com/office/drawing/2010/main"/>
              </a:ext>
            </a:extLst>
          </a:blip>
          <a:srcRect/>
          <a:stretch/>
        </p:blipFill>
        <p:spPr>
          <a:xfrm>
            <a:off x="4629150" y="1984221"/>
            <a:ext cx="3887391" cy="2381823"/>
          </a:xfrm>
        </p:spPr>
      </p:pic>
      <p:sp>
        <p:nvSpPr>
          <p:cNvPr id="9" name="Slide Number Placeholder 8">
            <a:extLst>
              <a:ext uri="{FF2B5EF4-FFF2-40B4-BE49-F238E27FC236}">
                <a16:creationId xmlns:a16="http://schemas.microsoft.com/office/drawing/2014/main" id="{77F0D006-93D2-1D40-A003-B0B9AD97460B}"/>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38</a:t>
            </a:fld>
            <a:endParaRPr lang="en-US" dirty="0">
              <a:solidFill>
                <a:prstClr val="black">
                  <a:tint val="75000"/>
                </a:prstClr>
              </a:solidFill>
            </a:endParaRPr>
          </a:p>
        </p:txBody>
      </p:sp>
    </p:spTree>
    <p:extLst>
      <p:ext uri="{BB962C8B-B14F-4D97-AF65-F5344CB8AC3E}">
        <p14:creationId xmlns:p14="http://schemas.microsoft.com/office/powerpoint/2010/main" val="4179643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CB730-57AC-B54C-A843-E4CB9AE24692}"/>
              </a:ext>
            </a:extLst>
          </p:cNvPr>
          <p:cNvSpPr>
            <a:spLocks noGrp="1"/>
          </p:cNvSpPr>
          <p:nvPr>
            <p:ph type="body" idx="1"/>
          </p:nvPr>
        </p:nvSpPr>
        <p:spPr/>
        <p:txBody>
          <a:bodyPr/>
          <a:lstStyle/>
          <a:p>
            <a:pPr algn="ctr"/>
            <a:r>
              <a:rPr lang="en-US" dirty="0"/>
              <a:t>Urgent Care waiting area</a:t>
            </a:r>
          </a:p>
        </p:txBody>
      </p:sp>
      <p:sp>
        <p:nvSpPr>
          <p:cNvPr id="4" name="Text Placeholder 3">
            <a:extLst>
              <a:ext uri="{FF2B5EF4-FFF2-40B4-BE49-F238E27FC236}">
                <a16:creationId xmlns:a16="http://schemas.microsoft.com/office/drawing/2014/main" id="{B8990E67-6225-0D43-BDEB-A4867A792ECB}"/>
              </a:ext>
            </a:extLst>
          </p:cNvPr>
          <p:cNvSpPr>
            <a:spLocks noGrp="1"/>
          </p:cNvSpPr>
          <p:nvPr>
            <p:ph type="body" sz="quarter" idx="3"/>
          </p:nvPr>
        </p:nvSpPr>
        <p:spPr/>
        <p:txBody>
          <a:bodyPr/>
          <a:lstStyle/>
          <a:p>
            <a:pPr algn="ctr"/>
            <a:r>
              <a:rPr lang="en-US" dirty="0"/>
              <a:t>Urgent Care observation room</a:t>
            </a:r>
          </a:p>
        </p:txBody>
      </p:sp>
      <p:sp>
        <p:nvSpPr>
          <p:cNvPr id="6" name="Title 5">
            <a:extLst>
              <a:ext uri="{FF2B5EF4-FFF2-40B4-BE49-F238E27FC236}">
                <a16:creationId xmlns:a16="http://schemas.microsoft.com/office/drawing/2014/main" id="{9F99033C-52F4-1E45-9E93-4852A0EACA24}"/>
              </a:ext>
            </a:extLst>
          </p:cNvPr>
          <p:cNvSpPr>
            <a:spLocks noGrp="1"/>
          </p:cNvSpPr>
          <p:nvPr>
            <p:ph type="title"/>
          </p:nvPr>
        </p:nvSpPr>
        <p:spPr/>
        <p:txBody>
          <a:bodyPr>
            <a:normAutofit fontScale="90000"/>
          </a:bodyPr>
          <a:lstStyle/>
          <a:p>
            <a:r>
              <a:rPr lang="en-US" dirty="0"/>
              <a:t>Inside the Culinary Health Center</a:t>
            </a:r>
          </a:p>
        </p:txBody>
      </p:sp>
      <p:pic>
        <p:nvPicPr>
          <p:cNvPr id="7" name="Picture 2" descr="J:\PROJECT - Health Center 1 - 650 N. Nellis\Center Opening Pics\Culinary Health 0710.jpg">
            <a:extLst>
              <a:ext uri="{FF2B5EF4-FFF2-40B4-BE49-F238E27FC236}">
                <a16:creationId xmlns:a16="http://schemas.microsoft.com/office/drawing/2014/main" id="{7E5871EC-0AE8-A742-9A73-5BB45B273EBC}"/>
              </a:ext>
            </a:extLst>
          </p:cNvPr>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a:ext>
            </a:extLst>
          </a:blip>
          <a:srcRect b="-4966"/>
          <a:stretch/>
        </p:blipFill>
        <p:spPr bwMode="auto">
          <a:xfrm>
            <a:off x="4629150" y="1933174"/>
            <a:ext cx="3887391" cy="26077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PROJECT - Health Center 1 - 650 N. Nellis\Center Opening Pics\Culinary Health 0736.jpg">
            <a:extLst>
              <a:ext uri="{FF2B5EF4-FFF2-40B4-BE49-F238E27FC236}">
                <a16:creationId xmlns:a16="http://schemas.microsoft.com/office/drawing/2014/main" id="{F76A8116-8C6C-3444-9A23-EB0FCEB72678}"/>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a:ext>
            </a:extLst>
          </a:blip>
          <a:srcRect/>
          <a:stretch>
            <a:fillRect/>
          </a:stretch>
        </p:blipFill>
        <p:spPr bwMode="auto">
          <a:xfrm>
            <a:off x="629842" y="1933174"/>
            <a:ext cx="3868340" cy="248563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A8C8E071-C536-B447-9A5E-86ADD6FDABC7}"/>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39</a:t>
            </a:fld>
            <a:endParaRPr lang="en-US" dirty="0">
              <a:solidFill>
                <a:prstClr val="black">
                  <a:tint val="75000"/>
                </a:prstClr>
              </a:solidFill>
            </a:endParaRPr>
          </a:p>
        </p:txBody>
      </p:sp>
    </p:spTree>
    <p:extLst>
      <p:ext uri="{BB962C8B-B14F-4D97-AF65-F5344CB8AC3E}">
        <p14:creationId xmlns:p14="http://schemas.microsoft.com/office/powerpoint/2010/main" val="3077947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E482A-9C7B-48D7-B02D-2298636F4573}"/>
              </a:ext>
            </a:extLst>
          </p:cNvPr>
          <p:cNvSpPr>
            <a:spLocks noGrp="1"/>
          </p:cNvSpPr>
          <p:nvPr>
            <p:ph type="ctrTitle"/>
          </p:nvPr>
        </p:nvSpPr>
        <p:spPr/>
        <p:txBody>
          <a:bodyPr/>
          <a:lstStyle/>
          <a:p>
            <a:r>
              <a:rPr lang="en-US" dirty="0"/>
              <a:t>Presenters</a:t>
            </a:r>
          </a:p>
        </p:txBody>
      </p:sp>
      <p:sp>
        <p:nvSpPr>
          <p:cNvPr id="10" name="Text Placeholder 2">
            <a:extLst>
              <a:ext uri="{FF2B5EF4-FFF2-40B4-BE49-F238E27FC236}">
                <a16:creationId xmlns:a16="http://schemas.microsoft.com/office/drawing/2014/main" id="{4CC5E9B8-706C-4A9D-B4ED-0F5330BF683F}"/>
              </a:ext>
            </a:extLst>
          </p:cNvPr>
          <p:cNvSpPr txBox="1">
            <a:spLocks/>
          </p:cNvSpPr>
          <p:nvPr/>
        </p:nvSpPr>
        <p:spPr>
          <a:xfrm>
            <a:off x="380854" y="945222"/>
            <a:ext cx="6955447" cy="3317289"/>
          </a:xfrm>
          <a:prstGeom prst="rect">
            <a:avLst/>
          </a:prstGeom>
        </p:spPr>
        <p:txBody>
          <a:bodyPr>
            <a:noAutofit/>
          </a:bodyPr>
          <a:lstStyle>
            <a:lvl1pPr marL="128585" indent="-128585" algn="l" defTabSz="685784" rtl="0" eaLnBrk="1" latinLnBrk="0" hangingPunct="1">
              <a:spcBef>
                <a:spcPct val="20000"/>
              </a:spcBef>
              <a:buClr>
                <a:schemeClr val="accent1"/>
              </a:buClr>
              <a:buFont typeface="Arial" panose="020B0604020202020204" pitchFamily="34" charset="0"/>
              <a:buChar char="•"/>
              <a:defRPr sz="1125" kern="800" spc="-8">
                <a:solidFill>
                  <a:schemeClr val="tx1"/>
                </a:solidFill>
                <a:latin typeface="+mn-lt"/>
                <a:ea typeface="+mn-ea"/>
                <a:cs typeface="+mn-cs"/>
              </a:defRPr>
            </a:lvl1pPr>
            <a:lvl2pPr marL="258360" indent="-129776"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2pPr>
            <a:lvl3pPr marL="386944"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3pPr>
            <a:lvl4pPr marL="515528"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4pPr>
            <a:lvl5pPr marL="644113" indent="-128585" algn="l" defTabSz="685784" rtl="0" eaLnBrk="1" latinLnBrk="0" hangingPunct="1">
              <a:spcBef>
                <a:spcPct val="20000"/>
              </a:spcBef>
              <a:buClr>
                <a:schemeClr val="accent1"/>
              </a:buClr>
              <a:buFont typeface="Arial" panose="020B0604020202020204" pitchFamily="34" charset="0"/>
              <a:buChar char="»"/>
              <a:defRPr sz="900" kern="800">
                <a:solidFill>
                  <a:schemeClr val="tx1"/>
                </a:solidFill>
                <a:latin typeface="+mn-lt"/>
                <a:ea typeface="+mn-ea"/>
                <a:cs typeface="+mn-cs"/>
              </a:defRPr>
            </a:lvl5pPr>
            <a:lvl6pPr marL="1885903"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200" b="1" dirty="0">
                <a:solidFill>
                  <a:schemeClr val="bg1"/>
                </a:solidFill>
              </a:rPr>
              <a:t>Mark Blum</a:t>
            </a:r>
            <a:r>
              <a:rPr lang="en-US" sz="1200" dirty="0">
                <a:solidFill>
                  <a:schemeClr val="bg1"/>
                </a:solidFill>
              </a:rPr>
              <a:t>, executive director of America’s Agenda, an alliance of labor unions, businesses, health care providers, insurers, and pharmaceutical companies, will describe the landscape of union–employer health care partnerships and explain how New Jersey’s public unions worked with the state to lower pharmaceutical costs by $1.5 billion. </a:t>
            </a:r>
          </a:p>
          <a:p>
            <a:endParaRPr lang="en-US" sz="1200" dirty="0">
              <a:solidFill>
                <a:schemeClr val="bg1"/>
              </a:solidFill>
            </a:endParaRPr>
          </a:p>
          <a:p>
            <a:endParaRPr lang="en-US" sz="1200" b="1" dirty="0">
              <a:solidFill>
                <a:schemeClr val="bg1"/>
              </a:solidFill>
            </a:endParaRPr>
          </a:p>
          <a:p>
            <a:r>
              <a:rPr lang="en-US" sz="1200" b="1" dirty="0">
                <a:solidFill>
                  <a:schemeClr val="bg1"/>
                </a:solidFill>
              </a:rPr>
              <a:t>Kathy Silver, </a:t>
            </a:r>
            <a:r>
              <a:rPr lang="en-US" sz="1200" dirty="0">
                <a:solidFill>
                  <a:schemeClr val="bg1"/>
                </a:solidFill>
              </a:rPr>
              <a:t>president of the Culinary Health Fund, a Taft-Hartley plan for union members working in Las Vegas casinos, will describe how the fund set up advanced-access primary care clinics and urgent care centers for members. The Fund has also been able to negotiate capitated payments for its primary care clinicians and specialists. </a:t>
            </a:r>
          </a:p>
          <a:p>
            <a:endParaRPr lang="en-US" sz="1200" dirty="0">
              <a:solidFill>
                <a:schemeClr val="bg1"/>
              </a:solidFill>
            </a:endParaRPr>
          </a:p>
          <a:p>
            <a:endParaRPr lang="en-US" sz="1200" dirty="0">
              <a:solidFill>
                <a:schemeClr val="bg1"/>
              </a:solidFill>
            </a:endParaRPr>
          </a:p>
          <a:p>
            <a:r>
              <a:rPr lang="en-US" sz="1200" b="1" dirty="0">
                <a:solidFill>
                  <a:schemeClr val="bg1"/>
                </a:solidFill>
              </a:rPr>
              <a:t>Ken Stuart, </a:t>
            </a:r>
            <a:r>
              <a:rPr lang="en-US" sz="1200" dirty="0">
                <a:solidFill>
                  <a:schemeClr val="bg1"/>
                </a:solidFill>
              </a:rPr>
              <a:t>former administrative manager of the health trust for the San Diego chapter of the International Brotherhood of Electrical Workers, will explain how the trust created narrow networks to steer members toward high-value providers and what tools it offers to help members choose evidence-based treatments.</a:t>
            </a:r>
          </a:p>
        </p:txBody>
      </p:sp>
      <p:pic>
        <p:nvPicPr>
          <p:cNvPr id="11" name="Picture 10">
            <a:extLst>
              <a:ext uri="{FF2B5EF4-FFF2-40B4-BE49-F238E27FC236}">
                <a16:creationId xmlns:a16="http://schemas.microsoft.com/office/drawing/2014/main" id="{7A45980B-465A-490E-9DAA-5EFAEBA1D0E5}"/>
              </a:ext>
            </a:extLst>
          </p:cNvPr>
          <p:cNvPicPr>
            <a:picLocks noChangeAspect="1"/>
          </p:cNvPicPr>
          <p:nvPr/>
        </p:nvPicPr>
        <p:blipFill>
          <a:blip r:embed="rId2"/>
          <a:stretch>
            <a:fillRect/>
          </a:stretch>
        </p:blipFill>
        <p:spPr>
          <a:xfrm>
            <a:off x="7536047" y="934948"/>
            <a:ext cx="888776" cy="888776"/>
          </a:xfrm>
          <a:prstGeom prst="rect">
            <a:avLst/>
          </a:prstGeom>
        </p:spPr>
      </p:pic>
      <p:pic>
        <p:nvPicPr>
          <p:cNvPr id="12" name="Picture 11">
            <a:extLst>
              <a:ext uri="{FF2B5EF4-FFF2-40B4-BE49-F238E27FC236}">
                <a16:creationId xmlns:a16="http://schemas.microsoft.com/office/drawing/2014/main" id="{722D6B23-CB5E-435A-9114-7C44692A3512}"/>
              </a:ext>
            </a:extLst>
          </p:cNvPr>
          <p:cNvPicPr>
            <a:picLocks noChangeAspect="1"/>
          </p:cNvPicPr>
          <p:nvPr/>
        </p:nvPicPr>
        <p:blipFill>
          <a:blip r:embed="rId3"/>
          <a:stretch>
            <a:fillRect/>
          </a:stretch>
        </p:blipFill>
        <p:spPr>
          <a:xfrm>
            <a:off x="7545165" y="3368148"/>
            <a:ext cx="888777" cy="888777"/>
          </a:xfrm>
          <a:prstGeom prst="rect">
            <a:avLst/>
          </a:prstGeom>
        </p:spPr>
      </p:pic>
      <p:pic>
        <p:nvPicPr>
          <p:cNvPr id="14" name="Picture 13" descr="A person posing for the camera&#10;&#10;Description automatically generated">
            <a:extLst>
              <a:ext uri="{FF2B5EF4-FFF2-40B4-BE49-F238E27FC236}">
                <a16:creationId xmlns:a16="http://schemas.microsoft.com/office/drawing/2014/main" id="{794DAEF9-FEFA-4C90-80FD-4332C28E5C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5165" y="2063409"/>
            <a:ext cx="888776" cy="1016681"/>
          </a:xfrm>
          <a:prstGeom prst="rect">
            <a:avLst/>
          </a:prstGeom>
        </p:spPr>
      </p:pic>
    </p:spTree>
    <p:extLst>
      <p:ext uri="{BB962C8B-B14F-4D97-AF65-F5344CB8AC3E}">
        <p14:creationId xmlns:p14="http://schemas.microsoft.com/office/powerpoint/2010/main" val="351932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F304F6-AFCA-C845-8C7E-7807322D00E3}"/>
              </a:ext>
            </a:extLst>
          </p:cNvPr>
          <p:cNvSpPr>
            <a:spLocks noGrp="1"/>
          </p:cNvSpPr>
          <p:nvPr>
            <p:ph type="body" idx="1"/>
          </p:nvPr>
        </p:nvSpPr>
        <p:spPr/>
        <p:txBody>
          <a:bodyPr/>
          <a:lstStyle/>
          <a:p>
            <a:pPr algn="ctr"/>
            <a:r>
              <a:rPr lang="en-US" dirty="0"/>
              <a:t>Pharmacy lobby </a:t>
            </a:r>
          </a:p>
        </p:txBody>
      </p:sp>
      <p:sp>
        <p:nvSpPr>
          <p:cNvPr id="4" name="Text Placeholder 3">
            <a:extLst>
              <a:ext uri="{FF2B5EF4-FFF2-40B4-BE49-F238E27FC236}">
                <a16:creationId xmlns:a16="http://schemas.microsoft.com/office/drawing/2014/main" id="{EF87D89E-F7F7-194D-BE32-5B7656157705}"/>
              </a:ext>
            </a:extLst>
          </p:cNvPr>
          <p:cNvSpPr>
            <a:spLocks noGrp="1"/>
          </p:cNvSpPr>
          <p:nvPr>
            <p:ph type="body" sz="quarter" idx="3"/>
          </p:nvPr>
        </p:nvSpPr>
        <p:spPr/>
        <p:txBody>
          <a:bodyPr/>
          <a:lstStyle/>
          <a:p>
            <a:pPr algn="ctr"/>
            <a:r>
              <a:rPr lang="en-US" dirty="0"/>
              <a:t>Pharmacy counter</a:t>
            </a:r>
          </a:p>
        </p:txBody>
      </p:sp>
      <p:sp>
        <p:nvSpPr>
          <p:cNvPr id="6" name="Title 5">
            <a:extLst>
              <a:ext uri="{FF2B5EF4-FFF2-40B4-BE49-F238E27FC236}">
                <a16:creationId xmlns:a16="http://schemas.microsoft.com/office/drawing/2014/main" id="{5363018F-C275-7D4F-83E6-401B245883E4}"/>
              </a:ext>
            </a:extLst>
          </p:cNvPr>
          <p:cNvSpPr>
            <a:spLocks noGrp="1"/>
          </p:cNvSpPr>
          <p:nvPr>
            <p:ph type="title"/>
          </p:nvPr>
        </p:nvSpPr>
        <p:spPr/>
        <p:txBody>
          <a:bodyPr>
            <a:normAutofit fontScale="90000"/>
          </a:bodyPr>
          <a:lstStyle/>
          <a:p>
            <a:r>
              <a:rPr lang="en-US" dirty="0"/>
              <a:t>Inside the Culinary Health Center</a:t>
            </a:r>
          </a:p>
        </p:txBody>
      </p:sp>
      <p:pic>
        <p:nvPicPr>
          <p:cNvPr id="8" name="Picture 2">
            <a:extLst>
              <a:ext uri="{FF2B5EF4-FFF2-40B4-BE49-F238E27FC236}">
                <a16:creationId xmlns:a16="http://schemas.microsoft.com/office/drawing/2014/main" id="{E45A6653-C4D7-E747-A5F3-53D7C62AAB59}"/>
              </a:ext>
            </a:extLst>
          </p:cNvPr>
          <p:cNvPicPr>
            <a:picLocks noGrp="1" noChangeAspect="1" noChangeArrowheads="1"/>
          </p:cNvPicPr>
          <p:nvPr>
            <p:ph sz="quarter" idx="4"/>
          </p:nvPr>
        </p:nvPicPr>
        <p:blipFill>
          <a:blip r:embed="rId3"/>
          <a:stretch>
            <a:fillRect/>
          </a:stretch>
        </p:blipFill>
        <p:spPr bwMode="auto">
          <a:xfrm>
            <a:off x="4629150" y="2082534"/>
            <a:ext cx="3887391" cy="218691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EAA0E6BC-BFD6-0841-A480-7DFF998FE274}"/>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40</a:t>
            </a:fld>
            <a:endParaRPr lang="en-US" dirty="0">
              <a:solidFill>
                <a:prstClr val="black">
                  <a:tint val="75000"/>
                </a:prstClr>
              </a:solidFill>
            </a:endParaRPr>
          </a:p>
        </p:txBody>
      </p:sp>
      <p:pic>
        <p:nvPicPr>
          <p:cNvPr id="12" name="Picture 2" descr="J:\PROJECT - Health Center 1 - 650 N. Nellis\Center Opening Pics\Culinary Health 0834.jpg">
            <a:extLst>
              <a:ext uri="{FF2B5EF4-FFF2-40B4-BE49-F238E27FC236}">
                <a16:creationId xmlns:a16="http://schemas.microsoft.com/office/drawing/2014/main" id="{BE7BB8B3-1F5B-0C4D-8990-5334E31DBF7D}"/>
              </a:ext>
            </a:extLst>
          </p:cNvPr>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a:ext>
            </a:extLst>
          </a:blip>
          <a:srcRect/>
          <a:stretch/>
        </p:blipFill>
        <p:spPr bwMode="auto">
          <a:xfrm>
            <a:off x="629842" y="2082534"/>
            <a:ext cx="3868340" cy="218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234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7B168F-5225-7743-8BF9-ABF1BC300365}"/>
              </a:ext>
            </a:extLst>
          </p:cNvPr>
          <p:cNvSpPr>
            <a:spLocks noGrp="1"/>
          </p:cNvSpPr>
          <p:nvPr>
            <p:ph type="body" idx="1"/>
          </p:nvPr>
        </p:nvSpPr>
        <p:spPr/>
        <p:txBody>
          <a:bodyPr/>
          <a:lstStyle/>
          <a:p>
            <a:pPr algn="ctr"/>
            <a:r>
              <a:rPr lang="en-US" dirty="0"/>
              <a:t>Dental reception desk</a:t>
            </a:r>
          </a:p>
        </p:txBody>
      </p:sp>
      <p:sp>
        <p:nvSpPr>
          <p:cNvPr id="4" name="Text Placeholder 3">
            <a:extLst>
              <a:ext uri="{FF2B5EF4-FFF2-40B4-BE49-F238E27FC236}">
                <a16:creationId xmlns:a16="http://schemas.microsoft.com/office/drawing/2014/main" id="{F42A9699-D9E1-7C4A-A784-DC58CFDC003B}"/>
              </a:ext>
            </a:extLst>
          </p:cNvPr>
          <p:cNvSpPr>
            <a:spLocks noGrp="1"/>
          </p:cNvSpPr>
          <p:nvPr>
            <p:ph type="body" sz="quarter" idx="3"/>
          </p:nvPr>
        </p:nvSpPr>
        <p:spPr/>
        <p:txBody>
          <a:bodyPr/>
          <a:lstStyle/>
          <a:p>
            <a:pPr algn="ctr"/>
            <a:r>
              <a:rPr lang="en-US" dirty="0"/>
              <a:t>Dental exam room </a:t>
            </a:r>
          </a:p>
        </p:txBody>
      </p:sp>
      <p:sp>
        <p:nvSpPr>
          <p:cNvPr id="6" name="Title 5">
            <a:extLst>
              <a:ext uri="{FF2B5EF4-FFF2-40B4-BE49-F238E27FC236}">
                <a16:creationId xmlns:a16="http://schemas.microsoft.com/office/drawing/2014/main" id="{5615AA65-E18F-2A43-8A8F-8CAA574B72AE}"/>
              </a:ext>
            </a:extLst>
          </p:cNvPr>
          <p:cNvSpPr>
            <a:spLocks noGrp="1"/>
          </p:cNvSpPr>
          <p:nvPr>
            <p:ph type="title"/>
          </p:nvPr>
        </p:nvSpPr>
        <p:spPr/>
        <p:txBody>
          <a:bodyPr>
            <a:normAutofit fontScale="90000"/>
          </a:bodyPr>
          <a:lstStyle/>
          <a:p>
            <a:r>
              <a:rPr lang="en-US" dirty="0"/>
              <a:t>Inside the Culinary Health Center</a:t>
            </a:r>
          </a:p>
        </p:txBody>
      </p:sp>
      <p:pic>
        <p:nvPicPr>
          <p:cNvPr id="8" name="Picture 2" descr="J:\PROJECT - Health Center 1 - 650 N. Nellis\Center Opening Pics\Culinary Health 0801.jpg">
            <a:extLst>
              <a:ext uri="{FF2B5EF4-FFF2-40B4-BE49-F238E27FC236}">
                <a16:creationId xmlns:a16="http://schemas.microsoft.com/office/drawing/2014/main" id="{3AD7159C-ADE1-FC4F-8803-6AEF035742B3}"/>
              </a:ext>
            </a:extLst>
          </p:cNvPr>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a:ext>
            </a:extLst>
          </a:blip>
          <a:srcRect/>
          <a:stretch/>
        </p:blipFill>
        <p:spPr bwMode="auto">
          <a:xfrm>
            <a:off x="4629150" y="1867580"/>
            <a:ext cx="3887391" cy="259785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6E3444A8-50E1-2B4D-B2F4-34F973E71F5B}"/>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41</a:t>
            </a:fld>
            <a:endParaRPr lang="en-US" dirty="0">
              <a:solidFill>
                <a:prstClr val="black">
                  <a:tint val="75000"/>
                </a:prstClr>
              </a:solidFill>
            </a:endParaRPr>
          </a:p>
        </p:txBody>
      </p:sp>
      <p:pic>
        <p:nvPicPr>
          <p:cNvPr id="13" name="Content Placeholder 12">
            <a:extLst>
              <a:ext uri="{FF2B5EF4-FFF2-40B4-BE49-F238E27FC236}">
                <a16:creationId xmlns:a16="http://schemas.microsoft.com/office/drawing/2014/main" id="{7237B644-6D9A-AC46-B905-1E713F675F00}"/>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629842" y="1886546"/>
            <a:ext cx="3868340" cy="2578893"/>
          </a:xfrm>
        </p:spPr>
      </p:pic>
    </p:spTree>
    <p:extLst>
      <p:ext uri="{BB962C8B-B14F-4D97-AF65-F5344CB8AC3E}">
        <p14:creationId xmlns:p14="http://schemas.microsoft.com/office/powerpoint/2010/main" val="680419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7B168F-5225-7743-8BF9-ABF1BC300365}"/>
              </a:ext>
            </a:extLst>
          </p:cNvPr>
          <p:cNvSpPr>
            <a:spLocks noGrp="1"/>
          </p:cNvSpPr>
          <p:nvPr>
            <p:ph type="body" idx="1"/>
          </p:nvPr>
        </p:nvSpPr>
        <p:spPr/>
        <p:txBody>
          <a:bodyPr/>
          <a:lstStyle/>
          <a:p>
            <a:pPr algn="ctr"/>
            <a:r>
              <a:rPr lang="en-US" dirty="0"/>
              <a:t>Pediatrics waiting room</a:t>
            </a:r>
          </a:p>
        </p:txBody>
      </p:sp>
      <p:sp>
        <p:nvSpPr>
          <p:cNvPr id="4" name="Text Placeholder 3">
            <a:extLst>
              <a:ext uri="{FF2B5EF4-FFF2-40B4-BE49-F238E27FC236}">
                <a16:creationId xmlns:a16="http://schemas.microsoft.com/office/drawing/2014/main" id="{F42A9699-D9E1-7C4A-A784-DC58CFDC003B}"/>
              </a:ext>
            </a:extLst>
          </p:cNvPr>
          <p:cNvSpPr>
            <a:spLocks noGrp="1"/>
          </p:cNvSpPr>
          <p:nvPr>
            <p:ph type="body" sz="quarter" idx="3"/>
          </p:nvPr>
        </p:nvSpPr>
        <p:spPr/>
        <p:txBody>
          <a:bodyPr/>
          <a:lstStyle/>
          <a:p>
            <a:pPr algn="ctr"/>
            <a:r>
              <a:rPr lang="en-US" dirty="0"/>
              <a:t>Pediatrics exam room</a:t>
            </a:r>
          </a:p>
        </p:txBody>
      </p:sp>
      <p:sp>
        <p:nvSpPr>
          <p:cNvPr id="6" name="Title 5">
            <a:extLst>
              <a:ext uri="{FF2B5EF4-FFF2-40B4-BE49-F238E27FC236}">
                <a16:creationId xmlns:a16="http://schemas.microsoft.com/office/drawing/2014/main" id="{5615AA65-E18F-2A43-8A8F-8CAA574B72AE}"/>
              </a:ext>
            </a:extLst>
          </p:cNvPr>
          <p:cNvSpPr>
            <a:spLocks noGrp="1"/>
          </p:cNvSpPr>
          <p:nvPr>
            <p:ph type="title"/>
          </p:nvPr>
        </p:nvSpPr>
        <p:spPr/>
        <p:txBody>
          <a:bodyPr>
            <a:normAutofit fontScale="90000"/>
          </a:bodyPr>
          <a:lstStyle/>
          <a:p>
            <a:r>
              <a:rPr lang="en-US" dirty="0"/>
              <a:t>Inside the Culinary Health Center</a:t>
            </a:r>
          </a:p>
        </p:txBody>
      </p:sp>
      <p:pic>
        <p:nvPicPr>
          <p:cNvPr id="7" name="Picture 2" descr="J:\PROJECT - Health Center 1 - 650 N. Nellis\Center Opening Pics\Culinary Health 0772.jpg">
            <a:extLst>
              <a:ext uri="{FF2B5EF4-FFF2-40B4-BE49-F238E27FC236}">
                <a16:creationId xmlns:a16="http://schemas.microsoft.com/office/drawing/2014/main" id="{AD0EE4ED-8C74-3F43-8B27-3AA6D0E058B9}"/>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629842" y="1886546"/>
            <a:ext cx="3868340" cy="2578893"/>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6E3444A8-50E1-2B4D-B2F4-34F973E71F5B}"/>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42</a:t>
            </a:fld>
            <a:endParaRPr lang="en-US" dirty="0">
              <a:solidFill>
                <a:prstClr val="black">
                  <a:tint val="75000"/>
                </a:prstClr>
              </a:solidFill>
            </a:endParaRPr>
          </a:p>
        </p:txBody>
      </p:sp>
      <p:pic>
        <p:nvPicPr>
          <p:cNvPr id="10" name="Content Placeholder 9">
            <a:extLst>
              <a:ext uri="{FF2B5EF4-FFF2-40B4-BE49-F238E27FC236}">
                <a16:creationId xmlns:a16="http://schemas.microsoft.com/office/drawing/2014/main" id="{C834AA0D-D0E3-CA4A-B915-CD4F30500623}"/>
              </a:ext>
            </a:extLst>
          </p:cNvPr>
          <p:cNvPicPr>
            <a:picLocks noGrp="1" noChangeAspect="1"/>
          </p:cNvPicPr>
          <p:nvPr>
            <p:ph sz="quarter" idx="4"/>
          </p:nvPr>
        </p:nvPicPr>
        <p:blipFill>
          <a:blip r:embed="rId4" cstate="print">
            <a:extLst>
              <a:ext uri="{28A0092B-C50C-407E-A947-70E740481C1C}">
                <a14:useLocalDpi xmlns:a14="http://schemas.microsoft.com/office/drawing/2010/main"/>
              </a:ext>
            </a:extLst>
          </a:blip>
          <a:stretch>
            <a:fillRect/>
          </a:stretch>
        </p:blipFill>
        <p:spPr>
          <a:xfrm>
            <a:off x="4629150" y="1880195"/>
            <a:ext cx="3887391" cy="2591594"/>
          </a:xfrm>
        </p:spPr>
      </p:pic>
    </p:spTree>
    <p:extLst>
      <p:ext uri="{BB962C8B-B14F-4D97-AF65-F5344CB8AC3E}">
        <p14:creationId xmlns:p14="http://schemas.microsoft.com/office/powerpoint/2010/main" val="3828585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7B168F-5225-7743-8BF9-ABF1BC300365}"/>
              </a:ext>
            </a:extLst>
          </p:cNvPr>
          <p:cNvSpPr>
            <a:spLocks noGrp="1"/>
          </p:cNvSpPr>
          <p:nvPr>
            <p:ph type="body" idx="1"/>
          </p:nvPr>
        </p:nvSpPr>
        <p:spPr/>
        <p:txBody>
          <a:bodyPr/>
          <a:lstStyle/>
          <a:p>
            <a:pPr algn="ctr"/>
            <a:r>
              <a:rPr lang="en-US" dirty="0"/>
              <a:t>Eye care</a:t>
            </a:r>
          </a:p>
        </p:txBody>
      </p:sp>
      <p:sp>
        <p:nvSpPr>
          <p:cNvPr id="4" name="Text Placeholder 3">
            <a:extLst>
              <a:ext uri="{FF2B5EF4-FFF2-40B4-BE49-F238E27FC236}">
                <a16:creationId xmlns:a16="http://schemas.microsoft.com/office/drawing/2014/main" id="{F42A9699-D9E1-7C4A-A784-DC58CFDC003B}"/>
              </a:ext>
            </a:extLst>
          </p:cNvPr>
          <p:cNvSpPr>
            <a:spLocks noGrp="1"/>
          </p:cNvSpPr>
          <p:nvPr>
            <p:ph type="body" sz="quarter" idx="3"/>
          </p:nvPr>
        </p:nvSpPr>
        <p:spPr/>
        <p:txBody>
          <a:bodyPr/>
          <a:lstStyle/>
          <a:p>
            <a:pPr algn="ctr"/>
            <a:r>
              <a:rPr lang="en-US" dirty="0"/>
              <a:t>Radiology</a:t>
            </a:r>
          </a:p>
        </p:txBody>
      </p:sp>
      <p:sp>
        <p:nvSpPr>
          <p:cNvPr id="6" name="Title 5">
            <a:extLst>
              <a:ext uri="{FF2B5EF4-FFF2-40B4-BE49-F238E27FC236}">
                <a16:creationId xmlns:a16="http://schemas.microsoft.com/office/drawing/2014/main" id="{5615AA65-E18F-2A43-8A8F-8CAA574B72AE}"/>
              </a:ext>
            </a:extLst>
          </p:cNvPr>
          <p:cNvSpPr>
            <a:spLocks noGrp="1"/>
          </p:cNvSpPr>
          <p:nvPr>
            <p:ph type="title"/>
          </p:nvPr>
        </p:nvSpPr>
        <p:spPr/>
        <p:txBody>
          <a:bodyPr>
            <a:normAutofit fontScale="90000"/>
          </a:bodyPr>
          <a:lstStyle/>
          <a:p>
            <a:r>
              <a:rPr lang="en-US" dirty="0"/>
              <a:t>Inside the Culinary Health Center</a:t>
            </a:r>
          </a:p>
        </p:txBody>
      </p:sp>
      <p:sp>
        <p:nvSpPr>
          <p:cNvPr id="9" name="Slide Number Placeholder 8">
            <a:extLst>
              <a:ext uri="{FF2B5EF4-FFF2-40B4-BE49-F238E27FC236}">
                <a16:creationId xmlns:a16="http://schemas.microsoft.com/office/drawing/2014/main" id="{6E3444A8-50E1-2B4D-B2F4-34F973E71F5B}"/>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43</a:t>
            </a:fld>
            <a:endParaRPr lang="en-US" dirty="0">
              <a:solidFill>
                <a:prstClr val="black">
                  <a:tint val="75000"/>
                </a:prstClr>
              </a:solidFill>
            </a:endParaRPr>
          </a:p>
        </p:txBody>
      </p:sp>
      <p:pic>
        <p:nvPicPr>
          <p:cNvPr id="14" name="Picture 2" descr="J:\PROJECT - Health Center 1 - 650 N. Nellis\Center Opening Pics\Culinary Health 0814.jpg">
            <a:extLst>
              <a:ext uri="{FF2B5EF4-FFF2-40B4-BE49-F238E27FC236}">
                <a16:creationId xmlns:a16="http://schemas.microsoft.com/office/drawing/2014/main" id="{FD99F15B-05D6-DD45-891E-8E4125F55460}"/>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a:ext>
            </a:extLst>
          </a:blip>
          <a:srcRect/>
          <a:stretch/>
        </p:blipFill>
        <p:spPr bwMode="auto">
          <a:xfrm>
            <a:off x="629842" y="2082664"/>
            <a:ext cx="3868340" cy="2186657"/>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4">
            <a:extLst>
              <a:ext uri="{FF2B5EF4-FFF2-40B4-BE49-F238E27FC236}">
                <a16:creationId xmlns:a16="http://schemas.microsoft.com/office/drawing/2014/main" id="{50D2E192-E272-0943-9453-23F758FB8ECB}"/>
              </a:ext>
            </a:extLst>
          </p:cNvPr>
          <p:cNvPicPr>
            <a:picLocks noGrp="1" noChangeAspect="1"/>
          </p:cNvPicPr>
          <p:nvPr>
            <p:ph sz="quarter" idx="4"/>
          </p:nvPr>
        </p:nvPicPr>
        <p:blipFill>
          <a:blip r:embed="rId4" cstate="print">
            <a:extLst>
              <a:ext uri="{28A0092B-C50C-407E-A947-70E740481C1C}">
                <a14:useLocalDpi xmlns:a14="http://schemas.microsoft.com/office/drawing/2010/main"/>
              </a:ext>
            </a:extLst>
          </a:blip>
          <a:stretch>
            <a:fillRect/>
          </a:stretch>
        </p:blipFill>
        <p:spPr>
          <a:xfrm>
            <a:off x="4629150" y="2082664"/>
            <a:ext cx="3887391" cy="2186657"/>
          </a:xfrm>
        </p:spPr>
      </p:pic>
    </p:spTree>
    <p:extLst>
      <p:ext uri="{BB962C8B-B14F-4D97-AF65-F5344CB8AC3E}">
        <p14:creationId xmlns:p14="http://schemas.microsoft.com/office/powerpoint/2010/main" val="766307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EBC0-C091-ED4F-BEBC-8613BCEEFCB3}"/>
              </a:ext>
            </a:extLst>
          </p:cNvPr>
          <p:cNvSpPr>
            <a:spLocks noGrp="1"/>
          </p:cNvSpPr>
          <p:nvPr>
            <p:ph type="title"/>
          </p:nvPr>
        </p:nvSpPr>
        <p:spPr/>
        <p:txBody>
          <a:bodyPr>
            <a:normAutofit fontScale="90000"/>
          </a:bodyPr>
          <a:lstStyle/>
          <a:p>
            <a:r>
              <a:rPr lang="en-US" dirty="0"/>
              <a:t>Culinary Health Center Expansion </a:t>
            </a:r>
          </a:p>
        </p:txBody>
      </p:sp>
      <p:sp>
        <p:nvSpPr>
          <p:cNvPr id="3" name="Content Placeholder 2">
            <a:extLst>
              <a:ext uri="{FF2B5EF4-FFF2-40B4-BE49-F238E27FC236}">
                <a16:creationId xmlns:a16="http://schemas.microsoft.com/office/drawing/2014/main" id="{517C406E-C56D-854F-B5D1-27096FEEEBC3}"/>
              </a:ext>
            </a:extLst>
          </p:cNvPr>
          <p:cNvSpPr>
            <a:spLocks noGrp="1"/>
          </p:cNvSpPr>
          <p:nvPr>
            <p:ph idx="1"/>
          </p:nvPr>
        </p:nvSpPr>
        <p:spPr>
          <a:xfrm>
            <a:off x="628650" y="1207035"/>
            <a:ext cx="7886700" cy="1394971"/>
          </a:xfrm>
        </p:spPr>
        <p:txBody>
          <a:bodyPr>
            <a:normAutofit lnSpcReduction="10000"/>
          </a:bodyPr>
          <a:lstStyle/>
          <a:p>
            <a:pPr marL="220266" lvl="1" indent="-211931"/>
            <a:r>
              <a:rPr lang="en-US" sz="1725" dirty="0"/>
              <a:t>Design and development is underway for the second location</a:t>
            </a:r>
          </a:p>
          <a:p>
            <a:pPr marL="220266" lvl="1" indent="-211931">
              <a:buNone/>
            </a:pPr>
            <a:endParaRPr lang="en-US" sz="1725" dirty="0"/>
          </a:p>
          <a:p>
            <a:pPr marL="220266" lvl="1" indent="-211931"/>
            <a:r>
              <a:rPr lang="en-US" sz="1725" dirty="0"/>
              <a:t>Projected size: 80,000+ sq. ft. </a:t>
            </a:r>
          </a:p>
          <a:p>
            <a:pPr marL="220266" lvl="1" indent="-211931">
              <a:buNone/>
            </a:pPr>
            <a:endParaRPr lang="en-US" sz="1200" dirty="0"/>
          </a:p>
          <a:p>
            <a:pPr marL="220266" lvl="1" indent="-211931"/>
            <a:r>
              <a:rPr lang="en-US" sz="1725" dirty="0"/>
              <a:t>Services to be offered:</a:t>
            </a:r>
          </a:p>
        </p:txBody>
      </p:sp>
      <p:sp>
        <p:nvSpPr>
          <p:cNvPr id="4" name="Rectangle 3">
            <a:extLst>
              <a:ext uri="{FF2B5EF4-FFF2-40B4-BE49-F238E27FC236}">
                <a16:creationId xmlns:a16="http://schemas.microsoft.com/office/drawing/2014/main" id="{2D49DDAD-780B-8E4E-92BA-15A1239EBADE}"/>
              </a:ext>
            </a:extLst>
          </p:cNvPr>
          <p:cNvSpPr/>
          <p:nvPr/>
        </p:nvSpPr>
        <p:spPr>
          <a:xfrm>
            <a:off x="884144" y="2602006"/>
            <a:ext cx="7335371" cy="1387559"/>
          </a:xfrm>
          <a:prstGeom prst="rect">
            <a:avLst/>
          </a:prstGeom>
        </p:spPr>
        <p:txBody>
          <a:bodyPr wrap="square" numCol="2">
            <a:spAutoFit/>
          </a:bodyPr>
          <a:lstStyle/>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Primary Care (adult and pediatrics)</a:t>
            </a:r>
          </a:p>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Urgent Care</a:t>
            </a:r>
          </a:p>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Dental </a:t>
            </a:r>
          </a:p>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Lab </a:t>
            </a:r>
          </a:p>
          <a:p>
            <a:pPr marL="351235" lvl="2" defTabSz="685800">
              <a:spcAft>
                <a:spcPts val="450"/>
              </a:spcAft>
              <a:buClr>
                <a:srgbClr val="FFAF51"/>
              </a:buClr>
            </a:pPr>
            <a:endParaRPr lang="en-US" sz="1350" dirty="0">
              <a:solidFill>
                <a:prstClr val="black"/>
              </a:solidFill>
              <a:latin typeface="Arial" panose="020B0604020202020204" pitchFamily="34" charset="0"/>
              <a:cs typeface="Arial" panose="020B0604020202020204" pitchFamily="34" charset="0"/>
            </a:endParaRPr>
          </a:p>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Radiology</a:t>
            </a:r>
          </a:p>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Mental health</a:t>
            </a:r>
          </a:p>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Physical therapy and chiropractic care*</a:t>
            </a:r>
          </a:p>
          <a:p>
            <a:pPr marL="565547" lvl="2" indent="-214313" defTabSz="685800">
              <a:spcAft>
                <a:spcPts val="450"/>
              </a:spcAft>
              <a:buClr>
                <a:srgbClr val="FFAF51"/>
              </a:buClr>
              <a:buFont typeface="Courier New" panose="02070309020205020404" pitchFamily="49" charset="0"/>
              <a:buChar char="o"/>
            </a:pPr>
            <a:r>
              <a:rPr lang="en-US" sz="1350" dirty="0">
                <a:solidFill>
                  <a:prstClr val="black"/>
                </a:solidFill>
                <a:latin typeface="Arial" panose="020B0604020202020204" pitchFamily="34" charset="0"/>
                <a:cs typeface="Arial" panose="020B0604020202020204" pitchFamily="34" charset="0"/>
              </a:rPr>
              <a:t>Telehealth*</a:t>
            </a:r>
          </a:p>
        </p:txBody>
      </p:sp>
      <p:sp>
        <p:nvSpPr>
          <p:cNvPr id="5" name="Slide Number Placeholder 4">
            <a:extLst>
              <a:ext uri="{FF2B5EF4-FFF2-40B4-BE49-F238E27FC236}">
                <a16:creationId xmlns:a16="http://schemas.microsoft.com/office/drawing/2014/main" id="{50E03BB5-92AC-5E46-AD8B-CB1EFFE3CE7D}"/>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44</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775BADDC-0F78-DA47-8F34-06E14693BD7F}"/>
              </a:ext>
            </a:extLst>
          </p:cNvPr>
          <p:cNvSpPr txBox="1"/>
          <p:nvPr/>
        </p:nvSpPr>
        <p:spPr>
          <a:xfrm>
            <a:off x="884144" y="3967139"/>
            <a:ext cx="1569720" cy="253916"/>
          </a:xfrm>
          <a:prstGeom prst="rect">
            <a:avLst/>
          </a:prstGeom>
          <a:noFill/>
        </p:spPr>
        <p:txBody>
          <a:bodyPr wrap="square" rtlCol="0">
            <a:spAutoFit/>
          </a:bodyPr>
          <a:lstStyle/>
          <a:p>
            <a:pPr algn="r" defTabSz="685800"/>
            <a:r>
              <a:rPr lang="en-US" sz="1050" dirty="0">
                <a:solidFill>
                  <a:prstClr val="black"/>
                </a:solidFill>
                <a:latin typeface="Arial" panose="020B0604020202020204" pitchFamily="34" charset="0"/>
                <a:cs typeface="Arial" panose="020B0604020202020204" pitchFamily="34" charset="0"/>
              </a:rPr>
              <a:t>* New service offerings</a:t>
            </a:r>
          </a:p>
        </p:txBody>
      </p:sp>
    </p:spTree>
    <p:extLst>
      <p:ext uri="{BB962C8B-B14F-4D97-AF65-F5344CB8AC3E}">
        <p14:creationId xmlns:p14="http://schemas.microsoft.com/office/powerpoint/2010/main" val="992109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9AEE02-682B-DF45-9A5C-2711C3320ACE}"/>
              </a:ext>
            </a:extLst>
          </p:cNvPr>
          <p:cNvSpPr>
            <a:spLocks noGrp="1"/>
          </p:cNvSpPr>
          <p:nvPr>
            <p:ph sz="half" idx="1"/>
          </p:nvPr>
        </p:nvSpPr>
        <p:spPr>
          <a:xfrm>
            <a:off x="719419" y="3012555"/>
            <a:ext cx="1616435" cy="1761811"/>
          </a:xfrm>
        </p:spPr>
        <p:txBody>
          <a:bodyPr>
            <a:normAutofit/>
          </a:bodyPr>
          <a:lstStyle/>
          <a:p>
            <a:pPr marL="0" indent="0" algn="ctr">
              <a:spcBef>
                <a:spcPts val="0"/>
              </a:spcBef>
              <a:buNone/>
            </a:pPr>
            <a:r>
              <a:rPr lang="en-US" sz="1200" b="1" dirty="0"/>
              <a:t>Raymond Martin</a:t>
            </a:r>
          </a:p>
          <a:p>
            <a:pPr marL="0" indent="0">
              <a:spcBef>
                <a:spcPts val="0"/>
              </a:spcBef>
              <a:buNone/>
            </a:pPr>
            <a:endParaRPr lang="en-US" sz="1200" dirty="0"/>
          </a:p>
          <a:p>
            <a:pPr marL="0" indent="0">
              <a:spcBef>
                <a:spcPts val="0"/>
              </a:spcBef>
              <a:buNone/>
            </a:pPr>
            <a:r>
              <a:rPr lang="en-US" sz="1200" dirty="0"/>
              <a:t>“I feel that by taking classes, I will be able to improve my pre-diabetes and not let it get to where it becomes diabetes and is permanent.”</a:t>
            </a:r>
          </a:p>
          <a:p>
            <a:pPr marL="0" indent="0">
              <a:spcBef>
                <a:spcPts val="0"/>
              </a:spcBef>
              <a:buNone/>
            </a:pPr>
            <a:r>
              <a:rPr lang="en-US" sz="1200" dirty="0"/>
              <a:t>	</a:t>
            </a:r>
          </a:p>
        </p:txBody>
      </p:sp>
      <p:sp>
        <p:nvSpPr>
          <p:cNvPr id="4" name="Title 3">
            <a:extLst>
              <a:ext uri="{FF2B5EF4-FFF2-40B4-BE49-F238E27FC236}">
                <a16:creationId xmlns:a16="http://schemas.microsoft.com/office/drawing/2014/main" id="{08466F29-7AB9-4348-B886-206EFEE10135}"/>
              </a:ext>
            </a:extLst>
          </p:cNvPr>
          <p:cNvSpPr>
            <a:spLocks noGrp="1"/>
          </p:cNvSpPr>
          <p:nvPr>
            <p:ph type="title"/>
          </p:nvPr>
        </p:nvSpPr>
        <p:spPr/>
        <p:txBody>
          <a:bodyPr>
            <a:normAutofit fontScale="90000"/>
          </a:bodyPr>
          <a:lstStyle/>
          <a:p>
            <a:r>
              <a:rPr lang="en-US" dirty="0"/>
              <a:t>Impact on Participants</a:t>
            </a:r>
          </a:p>
        </p:txBody>
      </p:sp>
      <p:pic>
        <p:nvPicPr>
          <p:cNvPr id="12" name="Picture 11">
            <a:extLst>
              <a:ext uri="{FF2B5EF4-FFF2-40B4-BE49-F238E27FC236}">
                <a16:creationId xmlns:a16="http://schemas.microsoft.com/office/drawing/2014/main" id="{642677BB-B4EA-B541-B9C9-C137B57A43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629819" y="1242439"/>
            <a:ext cx="1795636" cy="1616435"/>
          </a:xfrm>
          <a:prstGeom prst="rect">
            <a:avLst/>
          </a:prstGeom>
        </p:spPr>
      </p:pic>
      <p:sp>
        <p:nvSpPr>
          <p:cNvPr id="19" name="Content Placeholder 1">
            <a:extLst>
              <a:ext uri="{FF2B5EF4-FFF2-40B4-BE49-F238E27FC236}">
                <a16:creationId xmlns:a16="http://schemas.microsoft.com/office/drawing/2014/main" id="{7490BA04-8AB3-634F-9D91-56D391E15678}"/>
              </a:ext>
            </a:extLst>
          </p:cNvPr>
          <p:cNvSpPr txBox="1">
            <a:spLocks/>
          </p:cNvSpPr>
          <p:nvPr/>
        </p:nvSpPr>
        <p:spPr>
          <a:xfrm>
            <a:off x="2730318" y="3012555"/>
            <a:ext cx="1538560" cy="1761811"/>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Clr>
                <a:srgbClr val="FFAF5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AF5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AF5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AF5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AF5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pPr>
            <a:r>
              <a:rPr lang="en-US" sz="1200" b="1" dirty="0">
                <a:solidFill>
                  <a:prstClr val="black"/>
                </a:solidFill>
              </a:rPr>
              <a:t>Gilberto Guereque</a:t>
            </a:r>
          </a:p>
          <a:p>
            <a:pPr marL="0" indent="0" algn="ctr" defTabSz="685800">
              <a:spcBef>
                <a:spcPts val="0"/>
              </a:spcBef>
              <a:buNone/>
            </a:pPr>
            <a:endParaRPr lang="en-US" sz="1200" b="1" dirty="0">
              <a:solidFill>
                <a:prstClr val="black"/>
              </a:solidFill>
            </a:endParaRPr>
          </a:p>
          <a:p>
            <a:pPr marL="0" indent="0" defTabSz="685800">
              <a:spcBef>
                <a:spcPts val="0"/>
              </a:spcBef>
              <a:buNone/>
            </a:pPr>
            <a:r>
              <a:rPr lang="en-US" sz="1200" dirty="0">
                <a:solidFill>
                  <a:prstClr val="black"/>
                </a:solidFill>
              </a:rPr>
              <a:t>“Thanks to the doctors, the cardiologist, and the staff at the Culinary Health Center for the care I received. They saved my life. I’m very grateful that we have these benefits.”</a:t>
            </a:r>
          </a:p>
          <a:p>
            <a:pPr marL="0" indent="0" defTabSz="685800">
              <a:spcBef>
                <a:spcPts val="0"/>
              </a:spcBef>
              <a:buNone/>
            </a:pPr>
            <a:r>
              <a:rPr lang="en-US" sz="1200" dirty="0">
                <a:solidFill>
                  <a:prstClr val="black"/>
                </a:solidFill>
              </a:rPr>
              <a:t>	</a:t>
            </a:r>
          </a:p>
        </p:txBody>
      </p:sp>
      <p:sp>
        <p:nvSpPr>
          <p:cNvPr id="20" name="TextBox 19">
            <a:extLst>
              <a:ext uri="{FF2B5EF4-FFF2-40B4-BE49-F238E27FC236}">
                <a16:creationId xmlns:a16="http://schemas.microsoft.com/office/drawing/2014/main" id="{0C04DE89-6B3F-9348-AF61-5735F924D702}"/>
              </a:ext>
            </a:extLst>
          </p:cNvPr>
          <p:cNvSpPr txBox="1"/>
          <p:nvPr/>
        </p:nvSpPr>
        <p:spPr>
          <a:xfrm>
            <a:off x="4961965" y="1152837"/>
            <a:ext cx="3883412" cy="3693319"/>
          </a:xfrm>
          <a:prstGeom prst="rect">
            <a:avLst/>
          </a:prstGeom>
          <a:noFill/>
        </p:spPr>
        <p:txBody>
          <a:bodyPr wrap="square" rtlCol="0">
            <a:spAutoFit/>
          </a:bodyPr>
          <a:lstStyle/>
          <a:p>
            <a:pPr defTabSz="685800"/>
            <a:r>
              <a:rPr lang="en-US" sz="1200" b="1" dirty="0">
                <a:solidFill>
                  <a:prstClr val="black"/>
                </a:solidFill>
                <a:latin typeface="Arial" panose="020B0604020202020204" pitchFamily="34" charset="0"/>
                <a:cs typeface="Arial" panose="020B0604020202020204" pitchFamily="34" charset="0"/>
              </a:rPr>
              <a:t>Christine Ali</a:t>
            </a:r>
          </a:p>
          <a:p>
            <a:pPr defTabSz="685800"/>
            <a:endParaRPr lang="en-US" sz="600" dirty="0">
              <a:solidFill>
                <a:prstClr val="black"/>
              </a:solidFill>
              <a:latin typeface="Arial" panose="020B0604020202020204" pitchFamily="34" charset="0"/>
              <a:cs typeface="Arial" panose="020B0604020202020204" pitchFamily="34" charset="0"/>
            </a:endParaRPr>
          </a:p>
          <a:p>
            <a:pPr defTabSz="685800"/>
            <a:r>
              <a:rPr lang="en-US" sz="1200" dirty="0">
                <a:solidFill>
                  <a:prstClr val="black"/>
                </a:solidFill>
                <a:latin typeface="Arial" panose="020B0604020202020204" pitchFamily="34" charset="0"/>
                <a:cs typeface="Arial" panose="020B0604020202020204" pitchFamily="34" charset="0"/>
              </a:rPr>
              <a:t>“I was diagnosed 8 years ago with type 2 diabetes. The new passport program that I enrolled in was such a fun and clever way to complete the updated classes on nutrition, kidneys, eyes, and feet. The teachers and fellow students were so supportive and engaging.”</a:t>
            </a:r>
          </a:p>
          <a:p>
            <a:pPr defTabSz="685800"/>
            <a:endParaRPr lang="en-US" sz="1200" dirty="0">
              <a:solidFill>
                <a:prstClr val="black"/>
              </a:solidFill>
              <a:latin typeface="Arial" panose="020B0604020202020204" pitchFamily="34" charset="0"/>
              <a:cs typeface="Arial" panose="020B0604020202020204" pitchFamily="34" charset="0"/>
            </a:endParaRPr>
          </a:p>
          <a:p>
            <a:pPr defTabSz="685800"/>
            <a:r>
              <a:rPr lang="en-US" sz="1200" b="1" dirty="0">
                <a:solidFill>
                  <a:prstClr val="black"/>
                </a:solidFill>
                <a:latin typeface="Arial" panose="020B0604020202020204" pitchFamily="34" charset="0"/>
                <a:cs typeface="Arial" panose="020B0604020202020204" pitchFamily="34" charset="0"/>
              </a:rPr>
              <a:t>Kim Robinson</a:t>
            </a:r>
          </a:p>
          <a:p>
            <a:pPr defTabSz="685800"/>
            <a:endParaRPr lang="en-US" sz="600" dirty="0">
              <a:solidFill>
                <a:prstClr val="black"/>
              </a:solidFill>
              <a:latin typeface="Arial" panose="020B0604020202020204" pitchFamily="34" charset="0"/>
              <a:cs typeface="Arial" panose="020B0604020202020204" pitchFamily="34" charset="0"/>
            </a:endParaRPr>
          </a:p>
          <a:p>
            <a:pPr defTabSz="685800"/>
            <a:r>
              <a:rPr lang="en-US" sz="1200" dirty="0">
                <a:solidFill>
                  <a:prstClr val="black"/>
                </a:solidFill>
                <a:latin typeface="Arial" panose="020B0604020202020204" pitchFamily="34" charset="0"/>
                <a:cs typeface="Arial" panose="020B0604020202020204" pitchFamily="34" charset="0"/>
              </a:rPr>
              <a:t>“I have been smoking 35 years. I feel now that I have developed confidence and skills to remain stopped. I have not smoked for 23 days.”</a:t>
            </a:r>
          </a:p>
          <a:p>
            <a:pPr defTabSz="685800"/>
            <a:endParaRPr lang="en-US" sz="1200" b="1" dirty="0">
              <a:solidFill>
                <a:prstClr val="black"/>
              </a:solidFill>
              <a:latin typeface="Arial" panose="020B0604020202020204" pitchFamily="34" charset="0"/>
              <a:cs typeface="Arial" panose="020B0604020202020204" pitchFamily="34" charset="0"/>
            </a:endParaRPr>
          </a:p>
          <a:p>
            <a:pPr defTabSz="685800"/>
            <a:r>
              <a:rPr lang="en-US" sz="1200" b="1" dirty="0">
                <a:solidFill>
                  <a:prstClr val="black"/>
                </a:solidFill>
                <a:latin typeface="Arial" panose="020B0604020202020204" pitchFamily="34" charset="0"/>
                <a:cs typeface="Arial" panose="020B0604020202020204" pitchFamily="34" charset="0"/>
              </a:rPr>
              <a:t>Facebook Review </a:t>
            </a:r>
          </a:p>
          <a:p>
            <a:pPr defTabSz="685800"/>
            <a:endParaRPr lang="en-US" sz="600" b="1" dirty="0">
              <a:solidFill>
                <a:prstClr val="black"/>
              </a:solidFill>
              <a:latin typeface="Arial" panose="020B0604020202020204" pitchFamily="34" charset="0"/>
              <a:cs typeface="Arial" panose="020B0604020202020204" pitchFamily="34" charset="0"/>
            </a:endParaRPr>
          </a:p>
          <a:p>
            <a:pPr defTabSz="685800"/>
            <a:r>
              <a:rPr lang="en-US" sz="1200" dirty="0">
                <a:solidFill>
                  <a:prstClr val="black"/>
                </a:solidFill>
                <a:latin typeface="Arial" panose="020B0604020202020204" pitchFamily="34" charset="0"/>
                <a:cs typeface="Arial" panose="020B0604020202020204" pitchFamily="34" charset="0"/>
              </a:rPr>
              <a:t>“THANK YOU! THANK YOU! THANK YOU! This place is the epitome of health CARE. The staff actually cares about every patient’s experience as well as the services provided. They LISTEN and involve the clients in the decisions for their care...” </a:t>
            </a:r>
          </a:p>
        </p:txBody>
      </p:sp>
      <p:cxnSp>
        <p:nvCxnSpPr>
          <p:cNvPr id="22" name="Straight Connector 21">
            <a:extLst>
              <a:ext uri="{FF2B5EF4-FFF2-40B4-BE49-F238E27FC236}">
                <a16:creationId xmlns:a16="http://schemas.microsoft.com/office/drawing/2014/main" id="{93738A26-ABAE-7042-8DE8-35E5FD4689A8}"/>
              </a:ext>
            </a:extLst>
          </p:cNvPr>
          <p:cNvCxnSpPr/>
          <p:nvPr/>
        </p:nvCxnSpPr>
        <p:spPr>
          <a:xfrm>
            <a:off x="4663342" y="1137710"/>
            <a:ext cx="0" cy="3621529"/>
          </a:xfrm>
          <a:prstGeom prst="line">
            <a:avLst/>
          </a:prstGeom>
          <a:ln w="25400">
            <a:solidFill>
              <a:srgbClr val="B5B6B6"/>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3CADE2D-386E-024C-8325-1E3E65418C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64765" y="1152837"/>
            <a:ext cx="1557071" cy="1810765"/>
          </a:xfrm>
          <a:prstGeom prst="rect">
            <a:avLst/>
          </a:prstGeom>
        </p:spPr>
      </p:pic>
      <p:sp>
        <p:nvSpPr>
          <p:cNvPr id="25" name="Slide Number Placeholder 24">
            <a:extLst>
              <a:ext uri="{FF2B5EF4-FFF2-40B4-BE49-F238E27FC236}">
                <a16:creationId xmlns:a16="http://schemas.microsoft.com/office/drawing/2014/main" id="{6EA3866B-92D5-194B-BF4F-AA3133BDEB0E}"/>
              </a:ext>
            </a:extLst>
          </p:cNvPr>
          <p:cNvSpPr>
            <a:spLocks noGrp="1"/>
          </p:cNvSpPr>
          <p:nvPr>
            <p:ph type="sldNum" sz="quarter" idx="12"/>
          </p:nvPr>
        </p:nvSpPr>
        <p:spPr/>
        <p:txBody>
          <a:bodyPr/>
          <a:lstStyle/>
          <a:p>
            <a:pPr defTabSz="685800"/>
            <a:fld id="{8FC6F4A8-AB6F-DB4F-9B53-61ECCCFCC597}" type="slidenum">
              <a:rPr lang="en-US">
                <a:solidFill>
                  <a:prstClr val="black">
                    <a:tint val="75000"/>
                  </a:prstClr>
                </a:solidFill>
              </a:rPr>
              <a:pPr defTabSz="685800"/>
              <a:t>45</a:t>
            </a:fld>
            <a:endParaRPr lang="en-US" dirty="0">
              <a:solidFill>
                <a:prstClr val="black">
                  <a:tint val="75000"/>
                </a:prstClr>
              </a:solidFill>
            </a:endParaRPr>
          </a:p>
        </p:txBody>
      </p:sp>
    </p:spTree>
    <p:extLst>
      <p:ext uri="{BB962C8B-B14F-4D97-AF65-F5344CB8AC3E}">
        <p14:creationId xmlns:p14="http://schemas.microsoft.com/office/powerpoint/2010/main" val="2113641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CB09-9ADC-46EC-AE3B-977993085CA3}"/>
              </a:ext>
            </a:extLst>
          </p:cNvPr>
          <p:cNvSpPr>
            <a:spLocks noGrp="1"/>
          </p:cNvSpPr>
          <p:nvPr>
            <p:ph type="ctrTitle"/>
          </p:nvPr>
        </p:nvSpPr>
        <p:spPr>
          <a:xfrm>
            <a:off x="1143000" y="235486"/>
            <a:ext cx="6858000" cy="2241963"/>
          </a:xfrm>
        </p:spPr>
        <p:txBody>
          <a:bodyPr>
            <a:normAutofit fontScale="90000"/>
          </a:bodyPr>
          <a:lstStyle/>
          <a:p>
            <a:r>
              <a:rPr lang="en-US" b="1" dirty="0"/>
              <a:t>Using Benefit Design and Incentives to Control Costs, Promote Evidence-Based Care</a:t>
            </a:r>
          </a:p>
        </p:txBody>
      </p:sp>
      <p:sp>
        <p:nvSpPr>
          <p:cNvPr id="3" name="Subtitle 2">
            <a:extLst>
              <a:ext uri="{FF2B5EF4-FFF2-40B4-BE49-F238E27FC236}">
                <a16:creationId xmlns:a16="http://schemas.microsoft.com/office/drawing/2014/main" id="{7F3AD491-0D66-40D4-8B47-AF5FAF25FAA3}"/>
              </a:ext>
            </a:extLst>
          </p:cNvPr>
          <p:cNvSpPr>
            <a:spLocks noGrp="1"/>
          </p:cNvSpPr>
          <p:nvPr>
            <p:ph type="subTitle" idx="1"/>
          </p:nvPr>
        </p:nvSpPr>
        <p:spPr>
          <a:xfrm>
            <a:off x="1457294" y="3607063"/>
            <a:ext cx="6858000" cy="1241822"/>
          </a:xfrm>
        </p:spPr>
        <p:txBody>
          <a:bodyPr>
            <a:normAutofit fontScale="92500" lnSpcReduction="10000"/>
          </a:bodyPr>
          <a:lstStyle/>
          <a:p>
            <a:r>
              <a:rPr lang="en-US" b="1" dirty="0"/>
              <a:t>Ken Stuart, former Administrative Manager of the </a:t>
            </a:r>
          </a:p>
          <a:p>
            <a:r>
              <a:rPr lang="en-US" b="1" dirty="0"/>
              <a:t>San Diego Electrical Health &amp; Welfare Trust </a:t>
            </a:r>
          </a:p>
          <a:p>
            <a:r>
              <a:rPr lang="en-US" b="1" dirty="0"/>
              <a:t>Health Trust for Local Union 569,</a:t>
            </a:r>
          </a:p>
          <a:p>
            <a:r>
              <a:rPr lang="en-US" b="1" dirty="0"/>
              <a:t> International Brotherhood of Electrical Workers</a:t>
            </a:r>
          </a:p>
        </p:txBody>
      </p:sp>
      <p:pic>
        <p:nvPicPr>
          <p:cNvPr id="4" name="Picture 3">
            <a:extLst>
              <a:ext uri="{FF2B5EF4-FFF2-40B4-BE49-F238E27FC236}">
                <a16:creationId xmlns:a16="http://schemas.microsoft.com/office/drawing/2014/main" id="{F0DA9CFF-2D31-49B7-8B03-93E24D2F286F}"/>
              </a:ext>
            </a:extLst>
          </p:cNvPr>
          <p:cNvPicPr>
            <a:picLocks noChangeAspect="1"/>
          </p:cNvPicPr>
          <p:nvPr/>
        </p:nvPicPr>
        <p:blipFill>
          <a:blip r:embed="rId3"/>
          <a:stretch>
            <a:fillRect/>
          </a:stretch>
        </p:blipFill>
        <p:spPr>
          <a:xfrm>
            <a:off x="267195" y="3056496"/>
            <a:ext cx="1879270" cy="1717385"/>
          </a:xfrm>
          <a:prstGeom prst="rect">
            <a:avLst/>
          </a:prstGeom>
        </p:spPr>
      </p:pic>
    </p:spTree>
    <p:extLst>
      <p:ext uri="{BB962C8B-B14F-4D97-AF65-F5344CB8AC3E}">
        <p14:creationId xmlns:p14="http://schemas.microsoft.com/office/powerpoint/2010/main" val="2408070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484CB2-B924-7648-ABBC-656FCAF54466}"/>
              </a:ext>
            </a:extLst>
          </p:cNvPr>
          <p:cNvSpPr/>
          <p:nvPr/>
        </p:nvSpPr>
        <p:spPr>
          <a:xfrm>
            <a:off x="293915" y="101312"/>
            <a:ext cx="8531678" cy="523220"/>
          </a:xfrm>
          <a:prstGeom prst="rect">
            <a:avLst/>
          </a:prstGeom>
        </p:spPr>
        <p:txBody>
          <a:bodyPr wrap="square">
            <a:spAutoFit/>
          </a:bodyPr>
          <a:lstStyle/>
          <a:p>
            <a:pPr algn="ctr" defTabSz="685800">
              <a:defRPr sz="1400" b="0" i="0" u="none" strike="noStrike" kern="1200" spc="0" baseline="0">
                <a:solidFill>
                  <a:prstClr val="black">
                    <a:lumMod val="65000"/>
                    <a:lumOff val="35000"/>
                  </a:prstClr>
                </a:solidFill>
                <a:latin typeface="+mn-lt"/>
                <a:ea typeface="+mn-ea"/>
                <a:cs typeface="+mn-cs"/>
              </a:defRPr>
            </a:pPr>
            <a:r>
              <a:rPr lang="en-US" b="1" dirty="0">
                <a:solidFill>
                  <a:prstClr val="black">
                    <a:lumMod val="65000"/>
                    <a:lumOff val="35000"/>
                  </a:prstClr>
                </a:solidFill>
                <a:latin typeface="Calibri" panose="020F0502020204030204" pitchFamily="34" charset="0"/>
                <a:cs typeface="Calibri" panose="020F0502020204030204" pitchFamily="34" charset="0"/>
              </a:rPr>
              <a:t>Once Close to the Median, Contribution Rates for the San Diego Local </a:t>
            </a:r>
          </a:p>
          <a:p>
            <a:pPr algn="ctr" defTabSz="685800">
              <a:defRPr sz="1400" b="0" i="0" u="none" strike="noStrike" kern="1200" spc="0" baseline="0">
                <a:solidFill>
                  <a:prstClr val="black">
                    <a:lumMod val="65000"/>
                    <a:lumOff val="35000"/>
                  </a:prstClr>
                </a:solidFill>
                <a:latin typeface="+mn-lt"/>
                <a:ea typeface="+mn-ea"/>
                <a:cs typeface="+mn-cs"/>
              </a:defRPr>
            </a:pPr>
            <a:r>
              <a:rPr lang="en-US" b="1" dirty="0">
                <a:solidFill>
                  <a:prstClr val="black">
                    <a:lumMod val="65000"/>
                    <a:lumOff val="35000"/>
                  </a:prstClr>
                </a:solidFill>
                <a:latin typeface="Calibri" panose="020F0502020204030204" pitchFamily="34" charset="0"/>
                <a:cs typeface="Calibri" panose="020F0502020204030204" pitchFamily="34" charset="0"/>
              </a:rPr>
              <a:t>Are Now Among Lowest in California</a:t>
            </a:r>
          </a:p>
        </p:txBody>
      </p:sp>
      <p:graphicFrame>
        <p:nvGraphicFramePr>
          <p:cNvPr id="3" name="Table 2">
            <a:extLst>
              <a:ext uri="{FF2B5EF4-FFF2-40B4-BE49-F238E27FC236}">
                <a16:creationId xmlns:a16="http://schemas.microsoft.com/office/drawing/2014/main" id="{15E9FA3A-2A24-4C4F-AD51-998AB42D3B44}"/>
              </a:ext>
            </a:extLst>
          </p:cNvPr>
          <p:cNvGraphicFramePr>
            <a:graphicFrameLocks noGrp="1"/>
          </p:cNvGraphicFramePr>
          <p:nvPr>
            <p:extLst>
              <p:ext uri="{D42A27DB-BD31-4B8C-83A1-F6EECF244321}">
                <p14:modId xmlns:p14="http://schemas.microsoft.com/office/powerpoint/2010/main" val="4135950656"/>
              </p:ext>
            </p:extLst>
          </p:nvPr>
        </p:nvGraphicFramePr>
        <p:xfrm>
          <a:off x="244930" y="624533"/>
          <a:ext cx="8693662" cy="4460846"/>
        </p:xfrm>
        <a:graphic>
          <a:graphicData uri="http://schemas.openxmlformats.org/drawingml/2006/table">
            <a:tbl>
              <a:tblPr>
                <a:tableStyleId>{5C22544A-7EE6-4342-B048-85BDC9FD1C3A}</a:tableStyleId>
              </a:tblPr>
              <a:tblGrid>
                <a:gridCol w="1890011">
                  <a:extLst>
                    <a:ext uri="{9D8B030D-6E8A-4147-A177-3AD203B41FA5}">
                      <a16:colId xmlns:a16="http://schemas.microsoft.com/office/drawing/2014/main" val="1194664188"/>
                    </a:ext>
                  </a:extLst>
                </a:gridCol>
                <a:gridCol w="1440510">
                  <a:extLst>
                    <a:ext uri="{9D8B030D-6E8A-4147-A177-3AD203B41FA5}">
                      <a16:colId xmlns:a16="http://schemas.microsoft.com/office/drawing/2014/main" val="2761076273"/>
                    </a:ext>
                  </a:extLst>
                </a:gridCol>
                <a:gridCol w="1299062">
                  <a:extLst>
                    <a:ext uri="{9D8B030D-6E8A-4147-A177-3AD203B41FA5}">
                      <a16:colId xmlns:a16="http://schemas.microsoft.com/office/drawing/2014/main" val="841833644"/>
                    </a:ext>
                  </a:extLst>
                </a:gridCol>
                <a:gridCol w="1858379">
                  <a:extLst>
                    <a:ext uri="{9D8B030D-6E8A-4147-A177-3AD203B41FA5}">
                      <a16:colId xmlns:a16="http://schemas.microsoft.com/office/drawing/2014/main" val="2742688830"/>
                    </a:ext>
                  </a:extLst>
                </a:gridCol>
                <a:gridCol w="2205700">
                  <a:extLst>
                    <a:ext uri="{9D8B030D-6E8A-4147-A177-3AD203B41FA5}">
                      <a16:colId xmlns:a16="http://schemas.microsoft.com/office/drawing/2014/main" val="3556000656"/>
                    </a:ext>
                  </a:extLst>
                </a:gridCol>
              </a:tblGrid>
              <a:tr h="240832">
                <a:tc>
                  <a:txBody>
                    <a:bodyPr/>
                    <a:lstStyle/>
                    <a:p>
                      <a:pPr algn="l" fontAlgn="b"/>
                      <a:r>
                        <a:rPr lang="en-US" sz="700" b="1" u="none" strike="noStrike" dirty="0">
                          <a:effectLst/>
                        </a:rPr>
                        <a:t>LOCAL</a:t>
                      </a:r>
                      <a:endParaRPr lang="en-US" sz="700" b="1" i="0" u="none" strike="noStrike" dirty="0">
                        <a:solidFill>
                          <a:srgbClr val="FFFFFF"/>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                                                  Current rate</a:t>
                      </a:r>
                      <a:endParaRPr lang="en-US" sz="700" b="1" i="0" u="none" strike="noStrike" dirty="0">
                        <a:solidFill>
                          <a:srgbClr val="FFFFFF"/>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Effective Date                                                                                                                                                                                                                </a:t>
                      </a:r>
                      <a:endParaRPr lang="en-US" sz="700" b="1" i="0" u="none" strike="noStrike" dirty="0">
                        <a:solidFill>
                          <a:srgbClr val="FFFFFF"/>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                                                                Rate as of 12/04</a:t>
                      </a:r>
                      <a:endParaRPr lang="en-US" sz="700" b="1" i="0" u="none" strike="noStrike" dirty="0">
                        <a:solidFill>
                          <a:srgbClr val="FFFFFF"/>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                                                                           Increase since 12/04</a:t>
                      </a:r>
                      <a:endParaRPr lang="en-US" sz="700" b="1" i="0" u="none" strike="noStrike" dirty="0">
                        <a:solidFill>
                          <a:srgbClr val="FFFFFF"/>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4002133171"/>
                  </a:ext>
                </a:extLst>
              </a:tr>
              <a:tr h="134693">
                <a:tc>
                  <a:txBody>
                    <a:bodyPr/>
                    <a:lstStyle/>
                    <a:p>
                      <a:pPr algn="l" fontAlgn="b"/>
                      <a:r>
                        <a:rPr lang="en-US" sz="700" u="none" strike="noStrike" dirty="0">
                          <a:effectLst/>
                        </a:rPr>
                        <a:t>Dublin</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$17.41</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6/18</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$9.11</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91%</a:t>
                      </a:r>
                      <a:endParaRPr lang="en-US" sz="700" b="0" i="0" u="none" strike="noStrike" dirty="0">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3293573066"/>
                  </a:ext>
                </a:extLst>
              </a:tr>
              <a:tr h="134693">
                <a:tc>
                  <a:txBody>
                    <a:bodyPr/>
                    <a:lstStyle/>
                    <a:p>
                      <a:pPr algn="l" fontAlgn="b"/>
                      <a:r>
                        <a:rPr lang="en-US" sz="700" u="none" strike="noStrike">
                          <a:effectLst/>
                        </a:rPr>
                        <a:t>San Mateo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$15.32</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6/19</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$6.20</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147%</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881524551"/>
                  </a:ext>
                </a:extLst>
              </a:tr>
              <a:tr h="134693">
                <a:tc>
                  <a:txBody>
                    <a:bodyPr/>
                    <a:lstStyle/>
                    <a:p>
                      <a:pPr algn="l" fontAlgn="b"/>
                      <a:r>
                        <a:rPr lang="en-US" sz="700" u="none" strike="noStrike">
                          <a:effectLst/>
                        </a:rPr>
                        <a:t>San Francisco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$14.65</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6/18</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$8.18</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79%</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3861329891"/>
                  </a:ext>
                </a:extLst>
              </a:tr>
              <a:tr h="134693">
                <a:tc>
                  <a:txBody>
                    <a:bodyPr/>
                    <a:lstStyle/>
                    <a:p>
                      <a:pPr algn="l" fontAlgn="b"/>
                      <a:r>
                        <a:rPr lang="en-US" sz="700" u="none" strike="noStrike" dirty="0">
                          <a:effectLst/>
                        </a:rPr>
                        <a:t>San Jose</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$13.98</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6/17</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$6.30</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122%</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4128462425"/>
                  </a:ext>
                </a:extLst>
              </a:tr>
              <a:tr h="134693">
                <a:tc>
                  <a:txBody>
                    <a:bodyPr/>
                    <a:lstStyle/>
                    <a:p>
                      <a:pPr algn="l" fontAlgn="b"/>
                      <a:r>
                        <a:rPr lang="en-US" sz="700" u="none" strike="noStrike">
                          <a:effectLst/>
                        </a:rPr>
                        <a:t>Contra Costa</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$13.60</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3/17</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$8.39</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62%</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2119726402"/>
                  </a:ext>
                </a:extLst>
              </a:tr>
              <a:tr h="134693">
                <a:tc>
                  <a:txBody>
                    <a:bodyPr/>
                    <a:lstStyle/>
                    <a:p>
                      <a:pPr algn="l" fontAlgn="b"/>
                      <a:r>
                        <a:rPr lang="en-US" sz="700" u="none" strike="noStrike">
                          <a:effectLst/>
                        </a:rPr>
                        <a:t>Vallejo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$13.45</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6/17</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$7.12</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89%</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4278405048"/>
                  </a:ext>
                </a:extLst>
              </a:tr>
              <a:tr h="216147">
                <a:tc>
                  <a:txBody>
                    <a:bodyPr/>
                    <a:lstStyle/>
                    <a:p>
                      <a:pPr algn="l" fontAlgn="b"/>
                      <a:r>
                        <a:rPr lang="en-US" sz="700" u="none" strike="noStrike">
                          <a:effectLst/>
                        </a:rPr>
                        <a:t>Santa Rosa</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$12.00</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b="0" i="0" u="none" strike="noStrike" dirty="0">
                          <a:solidFill>
                            <a:srgbClr val="000000"/>
                          </a:solidFill>
                          <a:effectLst/>
                          <a:latin typeface="Calibri" panose="020F0502020204030204" pitchFamily="34" charset="0"/>
                        </a:rPr>
                        <a:t>                                                            6/16 </a:t>
                      </a:r>
                    </a:p>
                  </a:txBody>
                  <a:tcPr marL="5439" marR="5439" marT="5439" marB="0" anchor="b"/>
                </a:tc>
                <a:tc>
                  <a:txBody>
                    <a:bodyPr/>
                    <a:lstStyle/>
                    <a:p>
                      <a:pPr algn="r" fontAlgn="b"/>
                      <a:r>
                        <a:rPr lang="en-US" sz="700" u="none" strike="noStrike">
                          <a:effectLst/>
                        </a:rPr>
                        <a:t>$7.19</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67%</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2483602200"/>
                  </a:ext>
                </a:extLst>
              </a:tr>
              <a:tr h="134693">
                <a:tc>
                  <a:txBody>
                    <a:bodyPr/>
                    <a:lstStyle/>
                    <a:p>
                      <a:pPr algn="l" fontAlgn="b"/>
                      <a:r>
                        <a:rPr lang="en-US" sz="700" u="none" strike="noStrike">
                          <a:effectLst/>
                        </a:rPr>
                        <a:t>Modesto*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$11.84</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1/19</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$9.02</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31%</a:t>
                      </a:r>
                      <a:endParaRPr lang="en-US" sz="700" b="0" i="0" u="none" strike="noStrike" dirty="0">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3558167332"/>
                  </a:ext>
                </a:extLst>
              </a:tr>
              <a:tr h="134693">
                <a:tc>
                  <a:txBody>
                    <a:bodyPr/>
                    <a:lstStyle/>
                    <a:p>
                      <a:pPr algn="l" fontAlgn="b"/>
                      <a:r>
                        <a:rPr lang="en-US" sz="700" u="none" strike="noStrike">
                          <a:effectLst/>
                        </a:rPr>
                        <a:t>Los Angeles</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$11.74</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2/17</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$5.84</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101%</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488322273"/>
                  </a:ext>
                </a:extLst>
              </a:tr>
              <a:tr h="134693">
                <a:tc>
                  <a:txBody>
                    <a:bodyPr/>
                    <a:lstStyle/>
                    <a:p>
                      <a:pPr algn="l" fontAlgn="b"/>
                      <a:r>
                        <a:rPr lang="en-US" sz="700" u="none" strike="noStrike">
                          <a:effectLst/>
                        </a:rPr>
                        <a:t>Castroville</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$11.70</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1/18</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$6.88</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70%</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2966597447"/>
                  </a:ext>
                </a:extLst>
              </a:tr>
              <a:tr h="216147">
                <a:tc>
                  <a:txBody>
                    <a:bodyPr/>
                    <a:lstStyle/>
                    <a:p>
                      <a:pPr algn="l" fontAlgn="b"/>
                      <a:r>
                        <a:rPr lang="en-US" sz="700" u="none" strike="noStrike">
                          <a:effectLst/>
                        </a:rPr>
                        <a:t>Sacramento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$11.63</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b="0" i="0" u="none" strike="noStrike" dirty="0">
                          <a:solidFill>
                            <a:srgbClr val="000000"/>
                          </a:solidFill>
                          <a:effectLst/>
                          <a:latin typeface="Calibri" panose="020F0502020204030204" pitchFamily="34" charset="0"/>
                        </a:rPr>
                        <a:t>                                                            2/16</a:t>
                      </a:r>
                    </a:p>
                  </a:txBody>
                  <a:tcPr marL="5439" marR="5439" marT="5439" marB="0" anchor="b"/>
                </a:tc>
                <a:tc>
                  <a:txBody>
                    <a:bodyPr/>
                    <a:lstStyle/>
                    <a:p>
                      <a:pPr algn="r" fontAlgn="b"/>
                      <a:r>
                        <a:rPr lang="en-US" sz="700" u="none" strike="noStrike" dirty="0">
                          <a:effectLst/>
                        </a:rPr>
                        <a:t>$5.84</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99%</a:t>
                      </a:r>
                      <a:endParaRPr lang="en-US" sz="700" b="0" i="0" u="none" strike="noStrike" dirty="0">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1262627901"/>
                  </a:ext>
                </a:extLst>
              </a:tr>
              <a:tr h="216147">
                <a:tc>
                  <a:txBody>
                    <a:bodyPr/>
                    <a:lstStyle/>
                    <a:p>
                      <a:pPr algn="l" fontAlgn="b"/>
                      <a:r>
                        <a:rPr lang="en-US" sz="700" u="none" strike="noStrike">
                          <a:effectLst/>
                        </a:rPr>
                        <a:t>San Luis Obispo*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$11.52</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b="0" i="0" u="none" strike="noStrike" dirty="0">
                          <a:solidFill>
                            <a:srgbClr val="000000"/>
                          </a:solidFill>
                          <a:effectLst/>
                          <a:latin typeface="Calibri" panose="020F0502020204030204" pitchFamily="34" charset="0"/>
                        </a:rPr>
                        <a:t>                                                            1/17</a:t>
                      </a:r>
                    </a:p>
                  </a:txBody>
                  <a:tcPr marL="5439" marR="5439" marT="5439" marB="0" anchor="b"/>
                </a:tc>
                <a:tc>
                  <a:txBody>
                    <a:bodyPr/>
                    <a:lstStyle/>
                    <a:p>
                      <a:pPr algn="r" fontAlgn="b"/>
                      <a:r>
                        <a:rPr lang="en-US" sz="700" u="none" strike="noStrike" dirty="0">
                          <a:effectLst/>
                        </a:rPr>
                        <a:t>$7.60</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52%</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744244861"/>
                  </a:ext>
                </a:extLst>
              </a:tr>
              <a:tr h="134693">
                <a:tc>
                  <a:txBody>
                    <a:bodyPr/>
                    <a:lstStyle/>
                    <a:p>
                      <a:pPr algn="l" fontAlgn="b"/>
                      <a:r>
                        <a:rPr lang="en-US" sz="700" u="none" strike="noStrike">
                          <a:effectLst/>
                        </a:rPr>
                        <a:t>Fresno*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$11.15</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9/18</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$5.60</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99%</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561845997"/>
                  </a:ext>
                </a:extLst>
              </a:tr>
              <a:tr h="134693">
                <a:tc>
                  <a:txBody>
                    <a:bodyPr/>
                    <a:lstStyle/>
                    <a:p>
                      <a:pPr algn="l" fontAlgn="b"/>
                      <a:r>
                        <a:rPr lang="en-US" sz="700" u="none" strike="noStrike">
                          <a:effectLst/>
                        </a:rPr>
                        <a:t>Los Angeles</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$10.61</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2/19</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$3.84</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176%</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573591631"/>
                  </a:ext>
                </a:extLst>
              </a:tr>
              <a:tr h="134693">
                <a:tc>
                  <a:txBody>
                    <a:bodyPr/>
                    <a:lstStyle/>
                    <a:p>
                      <a:pPr algn="l" fontAlgn="b"/>
                      <a:r>
                        <a:rPr lang="en-US" sz="700" u="none" strike="noStrike">
                          <a:effectLst/>
                        </a:rPr>
                        <a:t>San Bernardino</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$10.56</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6/19</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$5.94</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78%</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404181591"/>
                  </a:ext>
                </a:extLst>
              </a:tr>
              <a:tr h="216147">
                <a:tc>
                  <a:txBody>
                    <a:bodyPr/>
                    <a:lstStyle/>
                    <a:p>
                      <a:pPr algn="l" fontAlgn="b"/>
                      <a:r>
                        <a:rPr lang="en-US" sz="700" u="none" strike="noStrike">
                          <a:effectLst/>
                        </a:rPr>
                        <a:t>Santa Barbara*</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$10.08</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b="0" i="0" u="none" strike="noStrike" dirty="0">
                          <a:solidFill>
                            <a:srgbClr val="000000"/>
                          </a:solidFill>
                          <a:effectLst/>
                          <a:latin typeface="Calibri" panose="020F0502020204030204" pitchFamily="34" charset="0"/>
                        </a:rPr>
                        <a:t>                                                            1/17</a:t>
                      </a:r>
                    </a:p>
                  </a:txBody>
                  <a:tcPr marL="5439" marR="5439" marT="5439" marB="0" anchor="b"/>
                </a:tc>
                <a:tc>
                  <a:txBody>
                    <a:bodyPr/>
                    <a:lstStyle/>
                    <a:p>
                      <a:pPr algn="r" fontAlgn="b"/>
                      <a:r>
                        <a:rPr lang="en-US" sz="700" u="none" strike="noStrike">
                          <a:effectLst/>
                        </a:rPr>
                        <a:t>$6.78</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49%</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3760226415"/>
                  </a:ext>
                </a:extLst>
              </a:tr>
              <a:tr h="216147">
                <a:tc>
                  <a:txBody>
                    <a:bodyPr/>
                    <a:lstStyle/>
                    <a:p>
                      <a:pPr algn="l" fontAlgn="b"/>
                      <a:r>
                        <a:rPr lang="en-US" sz="700" u="none" strike="noStrike">
                          <a:effectLst/>
                        </a:rPr>
                        <a:t>Bakersfield</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$9.44</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b="0" i="0" u="none" strike="noStrike" dirty="0">
                          <a:solidFill>
                            <a:srgbClr val="000000"/>
                          </a:solidFill>
                          <a:effectLst/>
                          <a:latin typeface="Calibri" panose="020F0502020204030204" pitchFamily="34" charset="0"/>
                        </a:rPr>
                        <a:t>                                                         12/16</a:t>
                      </a:r>
                    </a:p>
                  </a:txBody>
                  <a:tcPr marL="5439" marR="5439" marT="5439" marB="0" anchor="b"/>
                </a:tc>
                <a:tc>
                  <a:txBody>
                    <a:bodyPr/>
                    <a:lstStyle/>
                    <a:p>
                      <a:pPr algn="r" fontAlgn="b"/>
                      <a:r>
                        <a:rPr lang="en-US" sz="700" u="none" strike="noStrike">
                          <a:effectLst/>
                        </a:rPr>
                        <a:t>$5.97</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58%</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2045338319"/>
                  </a:ext>
                </a:extLst>
              </a:tr>
              <a:tr h="134693">
                <a:tc>
                  <a:txBody>
                    <a:bodyPr/>
                    <a:lstStyle/>
                    <a:p>
                      <a:pPr algn="l" fontAlgn="b"/>
                      <a:r>
                        <a:rPr lang="en-US" sz="700" u="none" strike="noStrike">
                          <a:effectLst/>
                        </a:rPr>
                        <a:t>Ventura*</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$8.75</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1/19</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$4.91</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78%</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4263871862"/>
                  </a:ext>
                </a:extLst>
              </a:tr>
              <a:tr h="134693">
                <a:tc>
                  <a:txBody>
                    <a:bodyPr/>
                    <a:lstStyle/>
                    <a:p>
                      <a:pPr algn="l" fontAlgn="b"/>
                      <a:r>
                        <a:rPr lang="en-US" sz="700" u="none" strike="noStrike">
                          <a:effectLst/>
                        </a:rPr>
                        <a:t>Riverside*</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$8.75</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1/19</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$4.86</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80%</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670941391"/>
                  </a:ext>
                </a:extLst>
              </a:tr>
              <a:tr h="134693">
                <a:tc>
                  <a:txBody>
                    <a:bodyPr/>
                    <a:lstStyle/>
                    <a:p>
                      <a:pPr algn="l" fontAlgn="b"/>
                      <a:r>
                        <a:rPr lang="en-US" sz="700" u="none" strike="noStrike">
                          <a:effectLst/>
                        </a:rPr>
                        <a:t>Santa Ana*</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$8.75</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1/19</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$4.88</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79%</a:t>
                      </a:r>
                      <a:endParaRPr lang="en-US" sz="700" b="0" i="0" u="none" strike="noStrike" dirty="0">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420592012"/>
                  </a:ext>
                </a:extLst>
              </a:tr>
              <a:tr h="134693">
                <a:tc>
                  <a:txBody>
                    <a:bodyPr/>
                    <a:lstStyle/>
                    <a:p>
                      <a:pPr algn="l" fontAlgn="b"/>
                      <a:r>
                        <a:rPr lang="en-US" sz="700" b="1" u="none" strike="noStrike" dirty="0">
                          <a:effectLst/>
                        </a:rPr>
                        <a:t>San Diego</a:t>
                      </a:r>
                      <a:endParaRPr lang="en-US" sz="700" b="1"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$7.16</a:t>
                      </a:r>
                      <a:endParaRPr lang="en-US" sz="700" b="1"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6/19</a:t>
                      </a:r>
                      <a:endParaRPr lang="en-US" sz="700" b="1"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$6.08</a:t>
                      </a:r>
                      <a:endParaRPr lang="en-US" sz="700" b="1"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b="1" u="none" strike="noStrike" dirty="0">
                          <a:effectLst/>
                        </a:rPr>
                        <a:t>18%</a:t>
                      </a:r>
                      <a:endParaRPr lang="en-US" sz="700" b="1" i="0" u="none" strike="noStrike" dirty="0">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671456589"/>
                  </a:ext>
                </a:extLst>
              </a:tr>
              <a:tr h="134693">
                <a:tc>
                  <a:txBody>
                    <a:bodyPr/>
                    <a:lstStyle/>
                    <a:p>
                      <a:pPr algn="l" fontAlgn="b"/>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2809329618"/>
                  </a:ext>
                </a:extLst>
              </a:tr>
              <a:tr h="134693">
                <a:tc>
                  <a:txBody>
                    <a:bodyPr/>
                    <a:lstStyle/>
                    <a:p>
                      <a:pPr algn="l" fontAlgn="b"/>
                      <a:r>
                        <a:rPr lang="en-US" sz="700" u="none" strike="noStrike">
                          <a:effectLst/>
                        </a:rPr>
                        <a:t>Average (all locals)</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$11.62</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$11.54</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94.7%</a:t>
                      </a:r>
                      <a:endParaRPr lang="en-US" sz="700" b="0" i="0" u="none" strike="noStrike" dirty="0">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2095715808"/>
                  </a:ext>
                </a:extLst>
              </a:tr>
              <a:tr h="134693">
                <a:tc>
                  <a:txBody>
                    <a:bodyPr/>
                    <a:lstStyle/>
                    <a:p>
                      <a:pPr algn="l" fontAlgn="b"/>
                      <a:r>
                        <a:rPr lang="en-US" sz="700" u="none" strike="noStrike" dirty="0">
                          <a:effectLst/>
                        </a:rPr>
                        <a:t>Median (all locals) </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$11.63</a:t>
                      </a:r>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r" fontAlgn="b"/>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dirty="0">
                          <a:effectLst/>
                        </a:rPr>
                        <a:t>$11.52</a:t>
                      </a:r>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r" fontAlgn="b"/>
                      <a:r>
                        <a:rPr lang="en-US" sz="700" u="none" strike="noStrike">
                          <a:effectLst/>
                        </a:rPr>
                        <a:t>79.0%</a:t>
                      </a:r>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3514523336"/>
                  </a:ext>
                </a:extLst>
              </a:tr>
              <a:tr h="4269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700" u="none" strike="noStrike" dirty="0">
                        <a:effectLst/>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700" u="none" strike="noStrike" dirty="0">
                          <a:effectLst/>
                        </a:rPr>
                        <a:t>*Participating in IBEW National Family Plan; Modesto's initial rate is as of 1/11</a:t>
                      </a:r>
                      <a:endParaRPr lang="en-US" sz="700" b="0" i="0" u="none" strike="noStrike" dirty="0">
                        <a:solidFill>
                          <a:srgbClr val="000000"/>
                        </a:solidFill>
                        <a:effectLst/>
                        <a:latin typeface="Calibri" panose="020F0502020204030204" pitchFamily="34" charset="0"/>
                      </a:endParaRPr>
                    </a:p>
                    <a:p>
                      <a:pPr algn="l" fontAlgn="b"/>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dirty="0">
                        <a:solidFill>
                          <a:srgbClr val="000000"/>
                        </a:solidFill>
                        <a:effectLst/>
                        <a:latin typeface="Calibri" panose="020F0502020204030204" pitchFamily="34" charset="0"/>
                      </a:endParaRPr>
                    </a:p>
                  </a:txBody>
                  <a:tcPr marL="5439" marR="5439" marT="5439"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439" marR="5439" marT="5439" marB="0" anchor="b"/>
                </a:tc>
                <a:extLst>
                  <a:ext uri="{0D108BD9-81ED-4DB2-BD59-A6C34878D82A}">
                    <a16:rowId xmlns:a16="http://schemas.microsoft.com/office/drawing/2014/main" val="984064584"/>
                  </a:ext>
                </a:extLst>
              </a:tr>
              <a:tr h="134693">
                <a:tc gridSpan="5">
                  <a:txBody>
                    <a:bodyPr/>
                    <a:lstStyle/>
                    <a:p>
                      <a:pPr algn="l" fontAlgn="b"/>
                      <a:endParaRPr lang="en-US" sz="700" b="0" i="0" u="none" strike="noStrike" dirty="0">
                        <a:solidFill>
                          <a:srgbClr val="000000"/>
                        </a:solidFill>
                        <a:effectLst/>
                        <a:latin typeface="Calibri" panose="020F0502020204030204" pitchFamily="34" charset="0"/>
                      </a:endParaRPr>
                    </a:p>
                  </a:txBody>
                  <a:tcPr marL="5439" marR="5439" marT="5439"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9975743"/>
                  </a:ext>
                </a:extLst>
              </a:tr>
            </a:tbl>
          </a:graphicData>
        </a:graphic>
      </p:graphicFrame>
    </p:spTree>
    <p:extLst>
      <p:ext uri="{BB962C8B-B14F-4D97-AF65-F5344CB8AC3E}">
        <p14:creationId xmlns:p14="http://schemas.microsoft.com/office/powerpoint/2010/main" val="415260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8B74F4-7AC6-4C30-B348-841CB349A58E}"/>
              </a:ext>
            </a:extLst>
          </p:cNvPr>
          <p:cNvSpPr txBox="1"/>
          <p:nvPr/>
        </p:nvSpPr>
        <p:spPr>
          <a:xfrm>
            <a:off x="885825" y="316143"/>
            <a:ext cx="9719491" cy="461665"/>
          </a:xfrm>
          <a:prstGeom prst="rect">
            <a:avLst/>
          </a:prstGeom>
          <a:noFill/>
        </p:spPr>
        <p:txBody>
          <a:bodyPr wrap="square" rtlCol="0">
            <a:spAutoFit/>
          </a:bodyPr>
          <a:lstStyle/>
          <a:p>
            <a:pPr defTabSz="685800"/>
            <a:r>
              <a:rPr lang="en-US" sz="2400" b="1" dirty="0">
                <a:solidFill>
                  <a:prstClr val="black"/>
                </a:solidFill>
                <a:latin typeface="Calibri" panose="020F0502020204030204"/>
              </a:rPr>
              <a:t>	Actual vs. Projected Growth in Claims </a:t>
            </a:r>
          </a:p>
        </p:txBody>
      </p:sp>
      <p:graphicFrame>
        <p:nvGraphicFramePr>
          <p:cNvPr id="6" name="Chart 5">
            <a:extLst>
              <a:ext uri="{FF2B5EF4-FFF2-40B4-BE49-F238E27FC236}">
                <a16:creationId xmlns:a16="http://schemas.microsoft.com/office/drawing/2014/main" id="{67756436-8A0B-4C4E-9E85-A03F76AB0F23}"/>
              </a:ext>
            </a:extLst>
          </p:cNvPr>
          <p:cNvGraphicFramePr>
            <a:graphicFrameLocks noGrp="1"/>
          </p:cNvGraphicFramePr>
          <p:nvPr/>
        </p:nvGraphicFramePr>
        <p:xfrm>
          <a:off x="311247" y="878158"/>
          <a:ext cx="8246962" cy="36819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01D229E-A7A6-49B2-9A9D-3BEF79E00210}"/>
              </a:ext>
            </a:extLst>
          </p:cNvPr>
          <p:cNvSpPr txBox="1"/>
          <p:nvPr/>
        </p:nvSpPr>
        <p:spPr>
          <a:xfrm>
            <a:off x="75271" y="4750420"/>
            <a:ext cx="8923763" cy="300082"/>
          </a:xfrm>
          <a:prstGeom prst="rect">
            <a:avLst/>
          </a:prstGeom>
          <a:noFill/>
        </p:spPr>
        <p:txBody>
          <a:bodyPr wrap="square" rtlCol="0">
            <a:spAutoFit/>
          </a:bodyPr>
          <a:lstStyle/>
          <a:p>
            <a:pPr defTabSz="685800"/>
            <a:r>
              <a:rPr lang="en-US" sz="1350" b="1" dirty="0">
                <a:solidFill>
                  <a:srgbClr val="ED7D31"/>
                </a:solidFill>
                <a:latin typeface="Calibri" panose="020F0502020204030204"/>
              </a:rPr>
              <a:t>Orange</a:t>
            </a:r>
            <a:r>
              <a:rPr lang="en-US" sz="1350" b="1" dirty="0">
                <a:solidFill>
                  <a:prstClr val="black"/>
                </a:solidFill>
                <a:latin typeface="Calibri" panose="020F0502020204030204"/>
              </a:rPr>
              <a:t> = 8% projected trend </a:t>
            </a:r>
            <a:r>
              <a:rPr lang="en-US" sz="1350" b="1" dirty="0">
                <a:solidFill>
                  <a:srgbClr val="FFC000"/>
                </a:solidFill>
                <a:latin typeface="Calibri" panose="020F0502020204030204"/>
              </a:rPr>
              <a:t>Yellow </a:t>
            </a:r>
            <a:r>
              <a:rPr lang="en-US" sz="1350" b="1" dirty="0">
                <a:solidFill>
                  <a:prstClr val="black"/>
                </a:solidFill>
                <a:latin typeface="Calibri" panose="020F0502020204030204"/>
              </a:rPr>
              <a:t>= 6% projected trend </a:t>
            </a:r>
            <a:r>
              <a:rPr lang="en-US" sz="1350" b="1" dirty="0">
                <a:solidFill>
                  <a:srgbClr val="4472C4">
                    <a:lumMod val="75000"/>
                  </a:srgbClr>
                </a:solidFill>
                <a:latin typeface="Calibri" panose="020F0502020204030204"/>
              </a:rPr>
              <a:t>Blue</a:t>
            </a:r>
            <a:r>
              <a:rPr lang="en-US" sz="1350" b="1" dirty="0">
                <a:solidFill>
                  <a:prstClr val="black"/>
                </a:solidFill>
                <a:latin typeface="Calibri" panose="020F0502020204030204"/>
              </a:rPr>
              <a:t> = claims per employee per quarter </a:t>
            </a:r>
            <a:r>
              <a:rPr lang="en-US" sz="1350" b="1" dirty="0">
                <a:solidFill>
                  <a:srgbClr val="C00000"/>
                </a:solidFill>
                <a:latin typeface="Calibri" panose="020F0502020204030204"/>
              </a:rPr>
              <a:t>Red</a:t>
            </a:r>
            <a:r>
              <a:rPr lang="en-US" sz="1350" b="1" dirty="0">
                <a:solidFill>
                  <a:prstClr val="black"/>
                </a:solidFill>
                <a:latin typeface="Calibri" panose="020F0502020204030204"/>
              </a:rPr>
              <a:t> </a:t>
            </a:r>
            <a:r>
              <a:rPr lang="en-US" sz="1350" b="1">
                <a:solidFill>
                  <a:prstClr val="black"/>
                </a:solidFill>
                <a:latin typeface="Calibri" panose="020F0502020204030204"/>
              </a:rPr>
              <a:t>= ~4% Actual </a:t>
            </a:r>
            <a:r>
              <a:rPr lang="en-US" sz="1350" b="1" dirty="0">
                <a:solidFill>
                  <a:prstClr val="black"/>
                </a:solidFill>
                <a:latin typeface="Calibri" panose="020F0502020204030204"/>
              </a:rPr>
              <a:t>Trend  </a:t>
            </a:r>
          </a:p>
        </p:txBody>
      </p:sp>
    </p:spTree>
    <p:extLst>
      <p:ext uri="{BB962C8B-B14F-4D97-AF65-F5344CB8AC3E}">
        <p14:creationId xmlns:p14="http://schemas.microsoft.com/office/powerpoint/2010/main" val="2819933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52D2-2D9F-437C-A1FA-4C1F61414BC2}"/>
              </a:ext>
            </a:extLst>
          </p:cNvPr>
          <p:cNvSpPr>
            <a:spLocks noGrp="1"/>
          </p:cNvSpPr>
          <p:nvPr>
            <p:ph type="title"/>
          </p:nvPr>
        </p:nvSpPr>
        <p:spPr>
          <a:xfrm>
            <a:off x="628650" y="273844"/>
            <a:ext cx="6882493" cy="994172"/>
          </a:xfrm>
        </p:spPr>
        <p:txBody>
          <a:bodyPr>
            <a:normAutofit/>
          </a:bodyPr>
          <a:lstStyle/>
          <a:p>
            <a:pPr algn="ctr"/>
            <a:r>
              <a:rPr lang="en-US" sz="2400" b="1" dirty="0">
                <a:latin typeface="+mn-lt"/>
                <a:cs typeface="Calibri" panose="020F0502020204030204" pitchFamily="34" charset="0"/>
              </a:rPr>
              <a:t>How we promote value for IBEW members</a:t>
            </a:r>
            <a:br>
              <a:rPr lang="en-US" sz="2400" b="1" dirty="0">
                <a:latin typeface="+mn-lt"/>
              </a:rPr>
            </a:br>
            <a:endParaRPr lang="en-US" sz="2400" b="1" dirty="0">
              <a:latin typeface="+mn-lt"/>
            </a:endParaRPr>
          </a:p>
        </p:txBody>
      </p:sp>
      <p:sp>
        <p:nvSpPr>
          <p:cNvPr id="3" name="Content Placeholder 2">
            <a:extLst>
              <a:ext uri="{FF2B5EF4-FFF2-40B4-BE49-F238E27FC236}">
                <a16:creationId xmlns:a16="http://schemas.microsoft.com/office/drawing/2014/main" id="{F52D58B0-72BA-4BEA-8572-9A90116035F2}"/>
              </a:ext>
            </a:extLst>
          </p:cNvPr>
          <p:cNvSpPr>
            <a:spLocks noGrp="1"/>
          </p:cNvSpPr>
          <p:nvPr>
            <p:ph idx="1"/>
          </p:nvPr>
        </p:nvSpPr>
        <p:spPr>
          <a:xfrm>
            <a:off x="0" y="1081357"/>
            <a:ext cx="4442792" cy="3719243"/>
          </a:xfrm>
        </p:spPr>
        <p:txBody>
          <a:bodyPr/>
          <a:lstStyle/>
          <a:p>
            <a:r>
              <a:rPr lang="en-US" dirty="0"/>
              <a:t>Identify providers who routinely achieve optimal medical outcomes at the most reasonable cost</a:t>
            </a:r>
          </a:p>
          <a:p>
            <a:endParaRPr lang="en-US" dirty="0"/>
          </a:p>
          <a:p>
            <a:r>
              <a:rPr lang="en-US" dirty="0"/>
              <a:t>Use narrow networks to reward these providers</a:t>
            </a:r>
          </a:p>
          <a:p>
            <a:endParaRPr lang="en-US" dirty="0"/>
          </a:p>
          <a:p>
            <a:r>
              <a:rPr lang="en-US" dirty="0"/>
              <a:t>Leverage incentives and education to influence members</a:t>
            </a:r>
          </a:p>
          <a:p>
            <a:endParaRPr lang="en-US" dirty="0"/>
          </a:p>
        </p:txBody>
      </p:sp>
      <p:pic>
        <p:nvPicPr>
          <p:cNvPr id="4" name="Picture 3">
            <a:extLst>
              <a:ext uri="{FF2B5EF4-FFF2-40B4-BE49-F238E27FC236}">
                <a16:creationId xmlns:a16="http://schemas.microsoft.com/office/drawing/2014/main" id="{D2EBFE5A-A3C1-42C9-851C-CF3256FF4F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1208" y="1081358"/>
            <a:ext cx="4217126" cy="3788298"/>
          </a:xfrm>
          <a:prstGeom prst="rect">
            <a:avLst/>
          </a:prstGeom>
        </p:spPr>
      </p:pic>
    </p:spTree>
    <p:extLst>
      <p:ext uri="{BB962C8B-B14F-4D97-AF65-F5344CB8AC3E}">
        <p14:creationId xmlns:p14="http://schemas.microsoft.com/office/powerpoint/2010/main" val="1408607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E10B21-538C-42A2-AC78-701C926DBC2B}"/>
              </a:ext>
            </a:extLst>
          </p:cNvPr>
          <p:cNvSpPr>
            <a:spLocks noGrp="1"/>
          </p:cNvSpPr>
          <p:nvPr>
            <p:ph type="body" sz="quarter" idx="10"/>
          </p:nvPr>
        </p:nvSpPr>
        <p:spPr>
          <a:xfrm>
            <a:off x="342900" y="1504950"/>
            <a:ext cx="6045200" cy="1258040"/>
          </a:xfrm>
        </p:spPr>
        <p:txBody>
          <a:bodyPr/>
          <a:lstStyle/>
          <a:p>
            <a:r>
              <a:rPr lang="en-US" dirty="0"/>
              <a:t>How Unions Are a Force </a:t>
            </a:r>
            <a:br>
              <a:rPr lang="en-US" dirty="0"/>
            </a:br>
            <a:r>
              <a:rPr lang="en-US" dirty="0"/>
              <a:t>for Change in Health Care</a:t>
            </a:r>
          </a:p>
        </p:txBody>
      </p:sp>
      <p:sp>
        <p:nvSpPr>
          <p:cNvPr id="3" name="Text Placeholder 1">
            <a:extLst>
              <a:ext uri="{FF2B5EF4-FFF2-40B4-BE49-F238E27FC236}">
                <a16:creationId xmlns:a16="http://schemas.microsoft.com/office/drawing/2014/main" id="{4A7FC960-C8B5-42AF-A5FD-26A06B97FFB9}"/>
              </a:ext>
            </a:extLst>
          </p:cNvPr>
          <p:cNvSpPr txBox="1">
            <a:spLocks/>
          </p:cNvSpPr>
          <p:nvPr/>
        </p:nvSpPr>
        <p:spPr>
          <a:xfrm>
            <a:off x="0" y="2745265"/>
            <a:ext cx="2504364" cy="349990"/>
          </a:xfrm>
          <a:prstGeom prst="rect">
            <a:avLst/>
          </a:prstGeom>
          <a:solidFill>
            <a:schemeClr val="accent4"/>
          </a:solidFill>
        </p:spPr>
        <p:txBody>
          <a:bodyPr vert="horz" wrap="none" lIns="365760" tIns="0" rIns="0" bIns="0" rtlCol="0" anchor="ctr" anchorCtr="0">
            <a:noAutofit/>
          </a:bodyPr>
          <a:lstStyle>
            <a:lvl1pPr marL="0" indent="0" algn="l" defTabSz="457200" rtl="0" eaLnBrk="1" latinLnBrk="0" hangingPunct="1">
              <a:lnSpc>
                <a:spcPct val="90000"/>
              </a:lnSpc>
              <a:spcBef>
                <a:spcPts val="300"/>
              </a:spcBef>
              <a:spcAft>
                <a:spcPts val="300"/>
              </a:spcAft>
              <a:buFont typeface="Arial"/>
              <a:buNone/>
              <a:defRPr sz="3800" kern="1200">
                <a:solidFill>
                  <a:schemeClr val="bg2"/>
                </a:solidFill>
                <a:latin typeface="+mn-lt"/>
                <a:ea typeface="+mn-ea"/>
                <a:cs typeface="+mn-cs"/>
              </a:defRPr>
            </a:lvl1pPr>
            <a:lvl2pPr marL="0" indent="0" algn="l" defTabSz="457200" rtl="0" eaLnBrk="1" latinLnBrk="0" hangingPunct="1">
              <a:spcBef>
                <a:spcPts val="300"/>
              </a:spcBef>
              <a:spcAft>
                <a:spcPts val="300"/>
              </a:spcAft>
              <a:buFont typeface="Arial" panose="020B0604020202020204" pitchFamily="34" charset="0"/>
              <a:buNone/>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300"/>
              </a:spcBef>
              <a:spcAft>
                <a:spcPts val="300"/>
              </a:spcAft>
              <a:buClrTx/>
              <a:buSzTx/>
              <a:buFont typeface="Arial"/>
              <a:buNone/>
              <a:tabLst/>
              <a:defRPr/>
            </a:pPr>
            <a:r>
              <a:rPr kumimoji="0" lang="en-US" sz="2200" b="1" i="0" u="none" strike="noStrike" kern="1200" cap="none" spc="0" normalizeH="0" baseline="0" noProof="0" dirty="0">
                <a:ln>
                  <a:noFill/>
                </a:ln>
                <a:solidFill>
                  <a:prstClr val="white"/>
                </a:solidFill>
                <a:effectLst/>
                <a:uLnTx/>
                <a:uFillTx/>
                <a:latin typeface="Georgia"/>
                <a:ea typeface="+mn-ea"/>
                <a:cs typeface="+mn-cs"/>
              </a:rPr>
              <a:t>An Overview</a:t>
            </a:r>
          </a:p>
        </p:txBody>
      </p:sp>
      <p:sp>
        <p:nvSpPr>
          <p:cNvPr id="4" name="Text Placeholder 1">
            <a:extLst>
              <a:ext uri="{FF2B5EF4-FFF2-40B4-BE49-F238E27FC236}">
                <a16:creationId xmlns:a16="http://schemas.microsoft.com/office/drawing/2014/main" id="{F460885F-B33B-4994-9282-4D0C1907FB70}"/>
              </a:ext>
            </a:extLst>
          </p:cNvPr>
          <p:cNvSpPr txBox="1">
            <a:spLocks/>
          </p:cNvSpPr>
          <p:nvPr/>
        </p:nvSpPr>
        <p:spPr>
          <a:xfrm>
            <a:off x="342900" y="3365500"/>
            <a:ext cx="4229100" cy="876300"/>
          </a:xfrm>
          <a:prstGeom prst="rect">
            <a:avLst/>
          </a:prstGeom>
        </p:spPr>
        <p:txBody>
          <a:bodyPr vert="horz" lIns="0" tIns="0" rIns="0" bIns="0" rtlCol="0" anchor="t" anchorCtr="0">
            <a:noAutofit/>
          </a:bodyPr>
          <a:lstStyle>
            <a:lvl1pPr marL="0" indent="0" algn="l" defTabSz="457200" rtl="0" eaLnBrk="1" latinLnBrk="0" hangingPunct="1">
              <a:lnSpc>
                <a:spcPct val="90000"/>
              </a:lnSpc>
              <a:spcBef>
                <a:spcPts val="300"/>
              </a:spcBef>
              <a:spcAft>
                <a:spcPts val="300"/>
              </a:spcAft>
              <a:buFont typeface="Arial"/>
              <a:buNone/>
              <a:defRPr sz="3800" kern="1200">
                <a:solidFill>
                  <a:schemeClr val="bg2"/>
                </a:solidFill>
                <a:latin typeface="+mn-lt"/>
                <a:ea typeface="+mn-ea"/>
                <a:cs typeface="+mn-cs"/>
              </a:defRPr>
            </a:lvl1pPr>
            <a:lvl2pPr marL="0" indent="0" algn="l" defTabSz="457200" rtl="0" eaLnBrk="1" latinLnBrk="0" hangingPunct="1">
              <a:spcBef>
                <a:spcPts val="300"/>
              </a:spcBef>
              <a:spcAft>
                <a:spcPts val="300"/>
              </a:spcAft>
              <a:buFont typeface="Arial" panose="020B0604020202020204" pitchFamily="34" charset="0"/>
              <a:buNone/>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5000"/>
              </a:lnSpc>
              <a:spcBef>
                <a:spcPts val="300"/>
              </a:spcBef>
              <a:spcAft>
                <a:spcPts val="30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Georgia"/>
                <a:ea typeface="+mn-ea"/>
                <a:cs typeface="+mn-cs"/>
              </a:rPr>
              <a:t>Presented by Mark Blum</a:t>
            </a:r>
          </a:p>
          <a:p>
            <a:pPr marL="0" marR="0" lvl="0" indent="0" algn="l" defTabSz="457200" rtl="0" eaLnBrk="1" fontAlgn="auto" latinLnBrk="0" hangingPunct="1">
              <a:lnSpc>
                <a:spcPct val="85000"/>
              </a:lnSpc>
              <a:spcBef>
                <a:spcPts val="300"/>
              </a:spcBef>
              <a:spcAft>
                <a:spcPts val="300"/>
              </a:spcAft>
              <a:buClrTx/>
              <a:buSzTx/>
              <a:buFont typeface="Arial"/>
              <a:buNone/>
              <a:tabLst/>
              <a:defRPr/>
            </a:pPr>
            <a:r>
              <a:rPr kumimoji="0" lang="en-US" sz="1600" b="0" i="0" u="none" strike="noStrike" kern="1200" cap="none" spc="0" normalizeH="0" baseline="0" noProof="0" dirty="0">
                <a:ln>
                  <a:noFill/>
                </a:ln>
                <a:solidFill>
                  <a:srgbClr val="FFFFFF"/>
                </a:solidFill>
                <a:effectLst/>
                <a:uLnTx/>
                <a:uFillTx/>
                <a:latin typeface="Georgia"/>
                <a:ea typeface="+mn-ea"/>
                <a:cs typeface="+mn-cs"/>
              </a:rPr>
              <a:t>Executive Director, America’s Agenda</a:t>
            </a:r>
          </a:p>
        </p:txBody>
      </p:sp>
      <p:sp>
        <p:nvSpPr>
          <p:cNvPr id="8" name="Text Placeholder 1">
            <a:extLst>
              <a:ext uri="{FF2B5EF4-FFF2-40B4-BE49-F238E27FC236}">
                <a16:creationId xmlns:a16="http://schemas.microsoft.com/office/drawing/2014/main" id="{E9A3B0D5-3DC7-4AC5-9F4A-56C1934D32DB}"/>
              </a:ext>
            </a:extLst>
          </p:cNvPr>
          <p:cNvSpPr txBox="1">
            <a:spLocks/>
          </p:cNvSpPr>
          <p:nvPr/>
        </p:nvSpPr>
        <p:spPr>
          <a:xfrm>
            <a:off x="336550" y="4521200"/>
            <a:ext cx="4229100" cy="419100"/>
          </a:xfrm>
          <a:prstGeom prst="rect">
            <a:avLst/>
          </a:prstGeom>
        </p:spPr>
        <p:txBody>
          <a:bodyPr vert="horz" lIns="0" tIns="0" rIns="0" bIns="0" rtlCol="0" anchor="t" anchorCtr="0">
            <a:noAutofit/>
          </a:bodyPr>
          <a:lstStyle>
            <a:lvl1pPr marL="0" indent="0" algn="l" defTabSz="457200" rtl="0" eaLnBrk="1" latinLnBrk="0" hangingPunct="1">
              <a:lnSpc>
                <a:spcPct val="90000"/>
              </a:lnSpc>
              <a:spcBef>
                <a:spcPts val="300"/>
              </a:spcBef>
              <a:spcAft>
                <a:spcPts val="300"/>
              </a:spcAft>
              <a:buFont typeface="Arial"/>
              <a:buNone/>
              <a:defRPr sz="3800" kern="1200">
                <a:solidFill>
                  <a:schemeClr val="bg2"/>
                </a:solidFill>
                <a:latin typeface="+mn-lt"/>
                <a:ea typeface="+mn-ea"/>
                <a:cs typeface="+mn-cs"/>
              </a:defRPr>
            </a:lvl1pPr>
            <a:lvl2pPr marL="0" indent="0" algn="l" defTabSz="457200" rtl="0" eaLnBrk="1" latinLnBrk="0" hangingPunct="1">
              <a:spcBef>
                <a:spcPts val="300"/>
              </a:spcBef>
              <a:spcAft>
                <a:spcPts val="300"/>
              </a:spcAft>
              <a:buFont typeface="Arial" panose="020B0604020202020204" pitchFamily="34" charset="0"/>
              <a:buNone/>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0000"/>
              </a:lnSpc>
              <a:spcBef>
                <a:spcPts val="300"/>
              </a:spcBef>
              <a:spcAft>
                <a:spcPts val="300"/>
              </a:spcAft>
              <a:buClrTx/>
              <a:buSzTx/>
              <a:buFont typeface="Arial"/>
              <a:buNone/>
              <a:tabLst/>
              <a:defRPr/>
            </a:pPr>
            <a:r>
              <a:rPr kumimoji="0" lang="en-US" sz="1200" b="0" i="0" u="none" strike="noStrike" kern="1200" cap="none" spc="0" normalizeH="0" baseline="0" noProof="0" dirty="0">
                <a:ln>
                  <a:noFill/>
                </a:ln>
                <a:solidFill>
                  <a:srgbClr val="0084D9"/>
                </a:solidFill>
                <a:effectLst/>
                <a:uLnTx/>
                <a:uFillTx/>
                <a:latin typeface="Georgia"/>
                <a:ea typeface="+mn-ea"/>
                <a:cs typeface="+mn-cs"/>
              </a:rPr>
              <a:t>Commonwealth Fund Webinar</a:t>
            </a:r>
          </a:p>
          <a:p>
            <a:pPr marL="0" marR="0" lvl="0" indent="0" algn="l" defTabSz="457200" rtl="0" eaLnBrk="1" fontAlgn="auto" latinLnBrk="0" hangingPunct="1">
              <a:lnSpc>
                <a:spcPct val="80000"/>
              </a:lnSpc>
              <a:spcBef>
                <a:spcPts val="300"/>
              </a:spcBef>
              <a:spcAft>
                <a:spcPts val="300"/>
              </a:spcAft>
              <a:buClrTx/>
              <a:buSzTx/>
              <a:buFont typeface="Arial"/>
              <a:buNone/>
              <a:tabLst/>
              <a:defRPr/>
            </a:pPr>
            <a:r>
              <a:rPr kumimoji="0" lang="en-US" sz="1200" b="0" i="0" u="none" strike="noStrike" kern="1200" cap="none" spc="0" normalizeH="0" baseline="0" noProof="0" dirty="0">
                <a:ln>
                  <a:noFill/>
                </a:ln>
                <a:solidFill>
                  <a:srgbClr val="0084D9"/>
                </a:solidFill>
                <a:effectLst/>
                <a:uLnTx/>
                <a:uFillTx/>
                <a:latin typeface="Georgia"/>
                <a:ea typeface="+mn-ea"/>
                <a:cs typeface="+mn-cs"/>
              </a:rPr>
              <a:t>July 2019</a:t>
            </a:r>
          </a:p>
        </p:txBody>
      </p:sp>
      <p:pic>
        <p:nvPicPr>
          <p:cNvPr id="9" name="Graphic 8">
            <a:extLst>
              <a:ext uri="{FF2B5EF4-FFF2-40B4-BE49-F238E27FC236}">
                <a16:creationId xmlns:a16="http://schemas.microsoft.com/office/drawing/2014/main" id="{496BA33E-B8C7-4F29-924D-772BAED9B2C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901" y="644160"/>
            <a:ext cx="3086100" cy="464280"/>
          </a:xfrm>
          <a:prstGeom prst="rect">
            <a:avLst/>
          </a:prstGeom>
        </p:spPr>
      </p:pic>
      <p:pic>
        <p:nvPicPr>
          <p:cNvPr id="10" name="Picture 9" descr="A close up of a logo&#10;&#10;Description automatically generated">
            <a:extLst>
              <a:ext uri="{FF2B5EF4-FFF2-40B4-BE49-F238E27FC236}">
                <a16:creationId xmlns:a16="http://schemas.microsoft.com/office/drawing/2014/main" id="{7AA45009-A22E-43A8-97DC-36979BA43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6000" y="4514850"/>
            <a:ext cx="1422400" cy="408204"/>
          </a:xfrm>
          <a:prstGeom prst="rect">
            <a:avLst/>
          </a:prstGeom>
        </p:spPr>
      </p:pic>
    </p:spTree>
    <p:extLst>
      <p:ext uri="{BB962C8B-B14F-4D97-AF65-F5344CB8AC3E}">
        <p14:creationId xmlns:p14="http://schemas.microsoft.com/office/powerpoint/2010/main" val="3113430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34BD32-C86F-4B35-B748-588F34481A16}"/>
              </a:ext>
            </a:extLst>
          </p:cNvPr>
          <p:cNvSpPr txBox="1"/>
          <p:nvPr/>
        </p:nvSpPr>
        <p:spPr>
          <a:xfrm>
            <a:off x="2609570" y="216518"/>
            <a:ext cx="10195109" cy="461665"/>
          </a:xfrm>
          <a:prstGeom prst="rect">
            <a:avLst/>
          </a:prstGeom>
          <a:noFill/>
        </p:spPr>
        <p:txBody>
          <a:bodyPr wrap="square" rtlCol="0">
            <a:spAutoFit/>
          </a:bodyPr>
          <a:lstStyle/>
          <a:p>
            <a:pPr defTabSz="685800"/>
            <a:r>
              <a:rPr lang="en-US" sz="2400" b="1" dirty="0">
                <a:solidFill>
                  <a:prstClr val="black"/>
                </a:solidFill>
                <a:latin typeface="Calibri" panose="020F0502020204030204"/>
              </a:rPr>
              <a:t>Network Plan Design</a:t>
            </a:r>
          </a:p>
        </p:txBody>
      </p:sp>
      <p:sp>
        <p:nvSpPr>
          <p:cNvPr id="4" name="TextBox 3">
            <a:extLst>
              <a:ext uri="{FF2B5EF4-FFF2-40B4-BE49-F238E27FC236}">
                <a16:creationId xmlns:a16="http://schemas.microsoft.com/office/drawing/2014/main" id="{27D62B27-AA79-4985-B802-67AF85F4FBEE}"/>
              </a:ext>
            </a:extLst>
          </p:cNvPr>
          <p:cNvSpPr txBox="1"/>
          <p:nvPr/>
        </p:nvSpPr>
        <p:spPr>
          <a:xfrm>
            <a:off x="401306" y="655099"/>
            <a:ext cx="8125882" cy="4639732"/>
          </a:xfrm>
          <a:prstGeom prst="rect">
            <a:avLst/>
          </a:prstGeom>
          <a:noFill/>
        </p:spPr>
        <p:txBody>
          <a:bodyPr wrap="square" rtlCol="0">
            <a:spAutoFit/>
          </a:bodyPr>
          <a:lstStyle/>
          <a:p>
            <a:pPr defTabSz="685800"/>
            <a:r>
              <a:rPr lang="en-US" sz="1500" dirty="0">
                <a:solidFill>
                  <a:prstClr val="black"/>
                </a:solidFill>
                <a:latin typeface="Calibri" panose="020F0502020204030204"/>
              </a:rPr>
              <a:t>Nearly all IBEW’s 7,000 members &amp; dependents opted into Preferred Provider Organization (PPO); clinicians selected based on quality &amp; cost data</a:t>
            </a:r>
          </a:p>
          <a:p>
            <a:pPr defTabSz="685800"/>
            <a:endParaRPr lang="en-US" sz="1500" dirty="0">
              <a:solidFill>
                <a:prstClr val="black"/>
              </a:solidFill>
              <a:latin typeface="Calibri" panose="020F0502020204030204"/>
            </a:endParaRPr>
          </a:p>
          <a:p>
            <a:pPr defTabSz="685800"/>
            <a:r>
              <a:rPr lang="en-US" sz="1500" dirty="0">
                <a:solidFill>
                  <a:prstClr val="black"/>
                </a:solidFill>
                <a:latin typeface="Calibri" panose="020F0502020204030204"/>
              </a:rPr>
              <a:t>Premium: $899 per family per month (includes medical, dental, vision, life insurance) </a:t>
            </a:r>
          </a:p>
          <a:p>
            <a:pPr defTabSz="685800"/>
            <a:endParaRPr lang="en-US" sz="1500" dirty="0">
              <a:solidFill>
                <a:prstClr val="black"/>
              </a:solidFill>
              <a:latin typeface="Calibri" panose="020F0502020204030204"/>
            </a:endParaRPr>
          </a:p>
          <a:p>
            <a:pPr defTabSz="685800"/>
            <a:r>
              <a:rPr lang="en-US" sz="1500" dirty="0">
                <a:solidFill>
                  <a:prstClr val="black"/>
                </a:solidFill>
                <a:latin typeface="Calibri" panose="020F0502020204030204"/>
              </a:rPr>
              <a:t>Office visit co-pays steer members to higher-value clinicians:</a:t>
            </a:r>
          </a:p>
          <a:p>
            <a:pPr marL="214313" indent="-214313" defTabSz="685800">
              <a:buFont typeface="Arial" panose="020B0604020202020204" pitchFamily="34" charset="0"/>
              <a:buChar char="•"/>
            </a:pPr>
            <a:r>
              <a:rPr lang="en-US" sz="1500" dirty="0">
                <a:solidFill>
                  <a:prstClr val="black"/>
                </a:solidFill>
                <a:latin typeface="Calibri" panose="020F0502020204030204"/>
              </a:rPr>
              <a:t>$10 – physicians from preferred health system</a:t>
            </a:r>
          </a:p>
          <a:p>
            <a:pPr marL="214313" indent="-214313" defTabSz="685800">
              <a:buFont typeface="Arial" panose="020B0604020202020204" pitchFamily="34" charset="0"/>
              <a:buChar char="•"/>
            </a:pPr>
            <a:r>
              <a:rPr lang="en-US" sz="1500" dirty="0">
                <a:solidFill>
                  <a:prstClr val="black"/>
                </a:solidFill>
                <a:latin typeface="Calibri" panose="020F0502020204030204"/>
              </a:rPr>
              <a:t>$30 – for all other PPO physicians in San Diego County</a:t>
            </a:r>
          </a:p>
          <a:p>
            <a:pPr marL="214313" indent="-214313" defTabSz="685800">
              <a:buFont typeface="Arial" panose="020B0604020202020204" pitchFamily="34" charset="0"/>
              <a:buChar char="•"/>
            </a:pPr>
            <a:r>
              <a:rPr lang="en-US" sz="1500" dirty="0">
                <a:solidFill>
                  <a:prstClr val="black"/>
                </a:solidFill>
                <a:latin typeface="Calibri" panose="020F0502020204030204"/>
              </a:rPr>
              <a:t>$15 – for all PPO physicians outside San Diego County</a:t>
            </a:r>
          </a:p>
          <a:p>
            <a:pPr defTabSz="685800"/>
            <a:endParaRPr lang="en-US" sz="1500" dirty="0">
              <a:solidFill>
                <a:prstClr val="black"/>
              </a:solidFill>
              <a:latin typeface="Calibri" panose="020F0502020204030204"/>
            </a:endParaRPr>
          </a:p>
          <a:p>
            <a:pPr defTabSz="685800"/>
            <a:r>
              <a:rPr lang="en-US" sz="1500" dirty="0">
                <a:solidFill>
                  <a:prstClr val="black"/>
                </a:solidFill>
                <a:latin typeface="Calibri" panose="020F0502020204030204"/>
              </a:rPr>
              <a:t>Reduced copayments for special programs:</a:t>
            </a:r>
          </a:p>
          <a:p>
            <a:pPr marL="214313" indent="-214313" defTabSz="685800">
              <a:buFont typeface="Arial" panose="020B0604020202020204" pitchFamily="34" charset="0"/>
              <a:buChar char="•"/>
            </a:pPr>
            <a:r>
              <a:rPr lang="en-US" sz="1500" dirty="0">
                <a:solidFill>
                  <a:prstClr val="black"/>
                </a:solidFill>
                <a:latin typeface="Calibri" panose="020F0502020204030204"/>
              </a:rPr>
              <a:t>$10 – for all CVS Minute Clinics visits</a:t>
            </a:r>
          </a:p>
          <a:p>
            <a:pPr marL="214313" indent="-214313" defTabSz="685800">
              <a:buFont typeface="Arial" panose="020B0604020202020204" pitchFamily="34" charset="0"/>
              <a:buChar char="•"/>
            </a:pPr>
            <a:r>
              <a:rPr lang="en-US" sz="1500" dirty="0">
                <a:solidFill>
                  <a:prstClr val="black"/>
                </a:solidFill>
                <a:latin typeface="Calibri" panose="020F0502020204030204"/>
              </a:rPr>
              <a:t>$10 – for Anthem Online office visits</a:t>
            </a:r>
          </a:p>
          <a:p>
            <a:pPr marL="214313" indent="-214313" defTabSz="685800">
              <a:buFont typeface="Arial" panose="020B0604020202020204" pitchFamily="34" charset="0"/>
              <a:buChar char="•"/>
            </a:pPr>
            <a:r>
              <a:rPr lang="en-US" sz="1500" dirty="0">
                <a:solidFill>
                  <a:prstClr val="black"/>
                </a:solidFill>
                <a:latin typeface="Calibri" panose="020F0502020204030204"/>
              </a:rPr>
              <a:t>$5 – for Heal In-Home physician visits</a:t>
            </a:r>
          </a:p>
          <a:p>
            <a:pPr marL="214313" indent="-214313" defTabSz="685800">
              <a:buFont typeface="Arial" panose="020B0604020202020204" pitchFamily="34" charset="0"/>
              <a:buChar char="•"/>
            </a:pPr>
            <a:endParaRPr lang="en-US" sz="1500" dirty="0">
              <a:solidFill>
                <a:prstClr val="black"/>
              </a:solidFill>
              <a:latin typeface="Calibri" panose="020F0502020204030204"/>
            </a:endParaRPr>
          </a:p>
          <a:p>
            <a:pPr algn="ctr" defTabSz="685800"/>
            <a:r>
              <a:rPr lang="en-US" sz="2100" b="1" dirty="0">
                <a:solidFill>
                  <a:prstClr val="black"/>
                </a:solidFill>
                <a:latin typeface="Calibri" panose="020F0502020204030204"/>
              </a:rPr>
              <a:t>Tiered benefit design led to a 40% increase in utilization of PPO physicians within 6 months.</a:t>
            </a:r>
          </a:p>
          <a:p>
            <a:pPr marL="214313" indent="-214313" defTabSz="685800">
              <a:buFont typeface="Arial" panose="020B0604020202020204" pitchFamily="34" charset="0"/>
              <a:buChar char="•"/>
            </a:pPr>
            <a:endParaRPr lang="en-US" sz="150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357130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D45-1E9A-4E1A-AE10-4F8232ED859B}"/>
              </a:ext>
            </a:extLst>
          </p:cNvPr>
          <p:cNvSpPr>
            <a:spLocks noGrp="1"/>
          </p:cNvSpPr>
          <p:nvPr>
            <p:ph type="title"/>
          </p:nvPr>
        </p:nvSpPr>
        <p:spPr>
          <a:xfrm>
            <a:off x="1641021" y="396309"/>
            <a:ext cx="7886700" cy="994172"/>
          </a:xfrm>
        </p:spPr>
        <p:txBody>
          <a:bodyPr>
            <a:normAutofit/>
          </a:bodyPr>
          <a:lstStyle/>
          <a:p>
            <a:r>
              <a:rPr lang="en-US" sz="2400" b="1" dirty="0">
                <a:latin typeface="+mn-lt"/>
              </a:rPr>
              <a:t>Cost Containment Programs &amp; Incentives</a:t>
            </a:r>
          </a:p>
        </p:txBody>
      </p:sp>
      <p:sp>
        <p:nvSpPr>
          <p:cNvPr id="3" name="Content Placeholder 2">
            <a:extLst>
              <a:ext uri="{FF2B5EF4-FFF2-40B4-BE49-F238E27FC236}">
                <a16:creationId xmlns:a16="http://schemas.microsoft.com/office/drawing/2014/main" id="{7A55C292-FCEC-4BCF-B14A-58FF4581A8F4}"/>
              </a:ext>
            </a:extLst>
          </p:cNvPr>
          <p:cNvSpPr>
            <a:spLocks noGrp="1"/>
          </p:cNvSpPr>
          <p:nvPr>
            <p:ph idx="1"/>
          </p:nvPr>
        </p:nvSpPr>
        <p:spPr>
          <a:xfrm>
            <a:off x="628650" y="1070150"/>
            <a:ext cx="7886700" cy="3799507"/>
          </a:xfrm>
        </p:spPr>
        <p:txBody>
          <a:bodyPr>
            <a:normAutofit/>
          </a:bodyPr>
          <a:lstStyle/>
          <a:p>
            <a:endParaRPr lang="en-US" sz="1950" dirty="0"/>
          </a:p>
          <a:p>
            <a:pPr marL="0" indent="0">
              <a:buNone/>
            </a:pPr>
            <a:r>
              <a:rPr lang="en-US" sz="1950" b="1" dirty="0"/>
              <a:t>Encouraging prevention and evidence-based care</a:t>
            </a:r>
          </a:p>
          <a:p>
            <a:pPr lvl="1"/>
            <a:r>
              <a:rPr lang="en-US" sz="1650" dirty="0"/>
              <a:t>Free access to a 24/7 nurse line &amp; employee assistance program </a:t>
            </a:r>
          </a:p>
          <a:p>
            <a:pPr lvl="1"/>
            <a:r>
              <a:rPr lang="en-US" sz="1650" dirty="0"/>
              <a:t>Physicals obtained from preferred providers covered at 100%</a:t>
            </a:r>
          </a:p>
          <a:p>
            <a:pPr lvl="1"/>
            <a:r>
              <a:rPr lang="en-US" sz="1650" dirty="0"/>
              <a:t>Basic PPO dental services covered at 100%, 90% for all others</a:t>
            </a:r>
          </a:p>
          <a:p>
            <a:pPr lvl="1"/>
            <a:r>
              <a:rPr lang="en-US" sz="1650" dirty="0"/>
              <a:t>“Best Doctors” treatment review &amp; recommendations</a:t>
            </a:r>
          </a:p>
          <a:p>
            <a:pPr marL="0" indent="0">
              <a:buNone/>
            </a:pPr>
            <a:r>
              <a:rPr lang="en-US" sz="1950" b="1" dirty="0"/>
              <a:t>Using transparent pharmacy benefit manager (PBM)</a:t>
            </a:r>
          </a:p>
          <a:p>
            <a:pPr marL="0" indent="0">
              <a:buNone/>
            </a:pPr>
            <a:r>
              <a:rPr lang="en-US" sz="1950" b="1" dirty="0"/>
              <a:t>Leveraging alternate payment models </a:t>
            </a:r>
          </a:p>
          <a:p>
            <a:pPr lvl="1"/>
            <a:r>
              <a:rPr lang="en-US" sz="1650" dirty="0"/>
              <a:t>No cost sharing for members who use surgery centers that accept bundled payment </a:t>
            </a:r>
          </a:p>
          <a:p>
            <a:pPr marL="0" indent="0">
              <a:buNone/>
            </a:pPr>
            <a:r>
              <a:rPr lang="en-US" sz="1950" b="1" dirty="0"/>
              <a:t>Reviewing claims  </a:t>
            </a:r>
          </a:p>
          <a:p>
            <a:pPr lvl="1"/>
            <a:r>
              <a:rPr lang="en-US" sz="1650" dirty="0"/>
              <a:t>Screening of claims for fraud, waste, and abuse reduced total claim costs by 2%-2.5% per year</a:t>
            </a:r>
            <a:endParaRPr lang="en-US" sz="1950" dirty="0"/>
          </a:p>
          <a:p>
            <a:endParaRPr lang="en-US" dirty="0"/>
          </a:p>
        </p:txBody>
      </p:sp>
    </p:spTree>
    <p:extLst>
      <p:ext uri="{BB962C8B-B14F-4D97-AF65-F5344CB8AC3E}">
        <p14:creationId xmlns:p14="http://schemas.microsoft.com/office/powerpoint/2010/main" val="2195135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F3F6-F0D3-4DF6-B48D-C8FEEBB5D095}"/>
              </a:ext>
            </a:extLst>
          </p:cNvPr>
          <p:cNvSpPr>
            <a:spLocks noGrp="1"/>
          </p:cNvSpPr>
          <p:nvPr>
            <p:ph type="title"/>
          </p:nvPr>
        </p:nvSpPr>
        <p:spPr>
          <a:xfrm>
            <a:off x="2441121" y="412637"/>
            <a:ext cx="7886700" cy="751879"/>
          </a:xfrm>
        </p:spPr>
        <p:txBody>
          <a:bodyPr>
            <a:normAutofit/>
          </a:bodyPr>
          <a:lstStyle/>
          <a:p>
            <a:r>
              <a:rPr lang="en-US" sz="2400" b="1" dirty="0">
                <a:latin typeface="+mn-lt"/>
              </a:rPr>
              <a:t>Example: Best Doctors</a:t>
            </a:r>
            <a:br>
              <a:rPr lang="en-US" sz="2400" b="1" dirty="0">
                <a:latin typeface="+mn-lt"/>
              </a:rPr>
            </a:br>
            <a:endParaRPr lang="en-US" sz="2400" b="1" dirty="0">
              <a:latin typeface="+mn-lt"/>
            </a:endParaRPr>
          </a:p>
        </p:txBody>
      </p:sp>
      <p:sp>
        <p:nvSpPr>
          <p:cNvPr id="3" name="Content Placeholder 2">
            <a:extLst>
              <a:ext uri="{FF2B5EF4-FFF2-40B4-BE49-F238E27FC236}">
                <a16:creationId xmlns:a16="http://schemas.microsoft.com/office/drawing/2014/main" id="{B14CF535-8F5E-4BD6-9103-865AD53995CD}"/>
              </a:ext>
            </a:extLst>
          </p:cNvPr>
          <p:cNvSpPr>
            <a:spLocks noGrp="1"/>
          </p:cNvSpPr>
          <p:nvPr>
            <p:ph idx="1"/>
          </p:nvPr>
        </p:nvSpPr>
        <p:spPr>
          <a:xfrm>
            <a:off x="0" y="1073669"/>
            <a:ext cx="5394402" cy="3901591"/>
          </a:xfrm>
        </p:spPr>
        <p:txBody>
          <a:bodyPr>
            <a:normAutofit fontScale="70000" lnSpcReduction="20000"/>
          </a:bodyPr>
          <a:lstStyle/>
          <a:p>
            <a:pPr marL="0" indent="0">
              <a:buNone/>
            </a:pPr>
            <a:r>
              <a:rPr lang="en-US" b="1" dirty="0"/>
              <a:t>Basic services offered to members:</a:t>
            </a:r>
          </a:p>
          <a:p>
            <a:pPr lvl="1">
              <a:spcAft>
                <a:spcPts val="375"/>
              </a:spcAft>
            </a:pPr>
            <a:r>
              <a:rPr lang="en-US" sz="2100" dirty="0"/>
              <a:t>Validation of diagnoses and recommended treatment plans </a:t>
            </a:r>
          </a:p>
          <a:p>
            <a:pPr lvl="1">
              <a:spcAft>
                <a:spcPts val="375"/>
              </a:spcAft>
            </a:pPr>
            <a:r>
              <a:rPr lang="en-US" sz="2100" dirty="0"/>
              <a:t>Referrals to highly certified expert specialists </a:t>
            </a:r>
          </a:p>
          <a:p>
            <a:pPr lvl="1">
              <a:spcAft>
                <a:spcPts val="375"/>
              </a:spcAft>
            </a:pPr>
            <a:r>
              <a:rPr lang="en-US" sz="2100" dirty="0"/>
              <a:t>Answers to health care-related questions</a:t>
            </a:r>
          </a:p>
          <a:p>
            <a:pPr marL="0" indent="0">
              <a:buNone/>
            </a:pPr>
            <a:endParaRPr lang="en-US" b="1" dirty="0"/>
          </a:p>
          <a:p>
            <a:pPr marL="0" indent="0">
              <a:buNone/>
            </a:pPr>
            <a:r>
              <a:rPr lang="en-US" b="1" dirty="0"/>
              <a:t>Best Doctors’ experience</a:t>
            </a:r>
            <a:r>
              <a:rPr lang="en-US" dirty="0"/>
              <a:t>: </a:t>
            </a:r>
          </a:p>
          <a:p>
            <a:pPr marL="514350">
              <a:spcBef>
                <a:spcPts val="375"/>
              </a:spcBef>
              <a:spcAft>
                <a:spcPts val="375"/>
              </a:spcAft>
            </a:pPr>
            <a:r>
              <a:rPr lang="en-US" dirty="0"/>
              <a:t>38 percent of recommended surgeries are unnecessary</a:t>
            </a:r>
          </a:p>
          <a:p>
            <a:pPr marL="514350">
              <a:spcBef>
                <a:spcPts val="375"/>
              </a:spcBef>
              <a:spcAft>
                <a:spcPts val="375"/>
              </a:spcAft>
            </a:pPr>
            <a:r>
              <a:rPr lang="en-US" dirty="0"/>
              <a:t>45 percent of diagnoses and 79 percent of treatment plans are modified or changed after review</a:t>
            </a:r>
          </a:p>
          <a:p>
            <a:endParaRPr lang="en-US" dirty="0"/>
          </a:p>
          <a:p>
            <a:pPr marL="0" indent="0">
              <a:buNone/>
            </a:pPr>
            <a:r>
              <a:rPr lang="en-US" b="1" dirty="0"/>
              <a:t>Incentives for completing a Best Doctors “Inter-Consultation”</a:t>
            </a:r>
          </a:p>
          <a:p>
            <a:pPr lvl="1">
              <a:spcAft>
                <a:spcPts val="375"/>
              </a:spcAft>
            </a:pPr>
            <a:r>
              <a:rPr lang="en-US" sz="2100" dirty="0"/>
              <a:t>Waiving or refund of the $250 calendar-year deductible</a:t>
            </a:r>
          </a:p>
          <a:p>
            <a:pPr lvl="1">
              <a:spcAft>
                <a:spcPts val="375"/>
              </a:spcAft>
            </a:pPr>
            <a:r>
              <a:rPr lang="en-US" sz="2100" dirty="0"/>
              <a:t>100% coverage for charges relating to specified elective surgeries if completed prior to the procedure</a:t>
            </a:r>
          </a:p>
          <a:p>
            <a:pPr lvl="1">
              <a:spcAft>
                <a:spcPts val="375"/>
              </a:spcAft>
            </a:pPr>
            <a:r>
              <a:rPr lang="en-US" sz="2100" dirty="0"/>
              <a:t>No requirement to follow findings</a:t>
            </a:r>
          </a:p>
          <a:p>
            <a:endParaRPr lang="en-US" dirty="0"/>
          </a:p>
        </p:txBody>
      </p:sp>
      <p:pic>
        <p:nvPicPr>
          <p:cNvPr id="4" name="Picture 3">
            <a:extLst>
              <a:ext uri="{FF2B5EF4-FFF2-40B4-BE49-F238E27FC236}">
                <a16:creationId xmlns:a16="http://schemas.microsoft.com/office/drawing/2014/main" id="{E151DB6A-F1C8-4969-A9D0-2113791CEE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8044" y="1339004"/>
            <a:ext cx="3846675" cy="3391860"/>
          </a:xfrm>
          <a:prstGeom prst="rect">
            <a:avLst/>
          </a:prstGeom>
        </p:spPr>
      </p:pic>
    </p:spTree>
    <p:extLst>
      <p:ext uri="{BB962C8B-B14F-4D97-AF65-F5344CB8AC3E}">
        <p14:creationId xmlns:p14="http://schemas.microsoft.com/office/powerpoint/2010/main" val="3415252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CA24-F46B-43C2-8AAA-CA88D4799376}"/>
              </a:ext>
            </a:extLst>
          </p:cNvPr>
          <p:cNvSpPr>
            <a:spLocks noGrp="1"/>
          </p:cNvSpPr>
          <p:nvPr>
            <p:ph type="title"/>
          </p:nvPr>
        </p:nvSpPr>
        <p:spPr/>
        <p:txBody>
          <a:bodyPr>
            <a:normAutofit fontScale="90000"/>
          </a:bodyPr>
          <a:lstStyle/>
          <a:p>
            <a:r>
              <a:rPr lang="en-US" sz="2700" b="1" i="1" dirty="0">
                <a:latin typeface="+mn-lt"/>
              </a:rPr>
              <a:t>What must plan sponsors be willing to do to achieve effective cost containment?</a:t>
            </a:r>
            <a:br>
              <a:rPr lang="en-US" dirty="0"/>
            </a:br>
            <a:endParaRPr lang="en-US" dirty="0"/>
          </a:p>
        </p:txBody>
      </p:sp>
      <p:sp>
        <p:nvSpPr>
          <p:cNvPr id="3" name="Content Placeholder 2">
            <a:extLst>
              <a:ext uri="{FF2B5EF4-FFF2-40B4-BE49-F238E27FC236}">
                <a16:creationId xmlns:a16="http://schemas.microsoft.com/office/drawing/2014/main" id="{2CC330D1-3FBB-44E9-9302-5E983E730C06}"/>
              </a:ext>
            </a:extLst>
          </p:cNvPr>
          <p:cNvSpPr>
            <a:spLocks noGrp="1"/>
          </p:cNvSpPr>
          <p:nvPr>
            <p:ph idx="1"/>
          </p:nvPr>
        </p:nvSpPr>
        <p:spPr>
          <a:xfrm>
            <a:off x="407504" y="989027"/>
            <a:ext cx="5622192" cy="3761878"/>
          </a:xfrm>
        </p:spPr>
        <p:txBody>
          <a:bodyPr>
            <a:normAutofit/>
          </a:bodyPr>
          <a:lstStyle/>
          <a:p>
            <a:pPr marL="0" indent="0">
              <a:buNone/>
            </a:pPr>
            <a:endParaRPr lang="en-US" sz="2400" dirty="0"/>
          </a:p>
          <a:p>
            <a:r>
              <a:rPr lang="en-US" sz="1800" dirty="0"/>
              <a:t>Be proactive in making plan design changes to influence both participant and provider behavior</a:t>
            </a:r>
          </a:p>
          <a:p>
            <a:pPr marL="0" indent="0">
              <a:buNone/>
            </a:pPr>
            <a:endParaRPr lang="en-US" sz="1800" strike="sngStrike" dirty="0"/>
          </a:p>
          <a:p>
            <a:r>
              <a:rPr lang="en-US" sz="1800" dirty="0"/>
              <a:t>Invest in cost-containment programs</a:t>
            </a:r>
          </a:p>
          <a:p>
            <a:pPr marL="0" indent="0">
              <a:buNone/>
            </a:pPr>
            <a:endParaRPr lang="en-US" sz="1800" strike="sngStrike" dirty="0"/>
          </a:p>
          <a:p>
            <a:r>
              <a:rPr lang="en-US" sz="1800" dirty="0"/>
              <a:t> Implement incentives to assist participants in making better health care decisions</a:t>
            </a:r>
          </a:p>
          <a:p>
            <a:endParaRPr lang="en-US" sz="1800" dirty="0"/>
          </a:p>
          <a:p>
            <a:r>
              <a:rPr lang="en-US" sz="1800" dirty="0"/>
              <a:t>Promote any and all programs that reduce costs before shifting costs to members</a:t>
            </a:r>
          </a:p>
          <a:p>
            <a:endParaRPr lang="en-US" sz="2400" dirty="0"/>
          </a:p>
          <a:p>
            <a:endParaRPr lang="en-US" sz="2400" dirty="0"/>
          </a:p>
        </p:txBody>
      </p:sp>
      <p:pic>
        <p:nvPicPr>
          <p:cNvPr id="4" name="Picture 3">
            <a:extLst>
              <a:ext uri="{FF2B5EF4-FFF2-40B4-BE49-F238E27FC236}">
                <a16:creationId xmlns:a16="http://schemas.microsoft.com/office/drawing/2014/main" id="{5AF268EB-32B4-4228-A296-6B10FF36BE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4689" y="2324596"/>
            <a:ext cx="3399311" cy="2622251"/>
          </a:xfrm>
          <a:prstGeom prst="rect">
            <a:avLst/>
          </a:prstGeom>
        </p:spPr>
      </p:pic>
    </p:spTree>
    <p:extLst>
      <p:ext uri="{BB962C8B-B14F-4D97-AF65-F5344CB8AC3E}">
        <p14:creationId xmlns:p14="http://schemas.microsoft.com/office/powerpoint/2010/main" val="2240459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80C1D-BA0A-4F9A-889E-55716609632E}"/>
              </a:ext>
            </a:extLst>
          </p:cNvPr>
          <p:cNvSpPr>
            <a:spLocks noGrp="1"/>
          </p:cNvSpPr>
          <p:nvPr>
            <p:ph type="ctrTitle"/>
          </p:nvPr>
        </p:nvSpPr>
        <p:spPr/>
        <p:txBody>
          <a:bodyPr>
            <a:normAutofit/>
          </a:bodyPr>
          <a:lstStyle/>
          <a:p>
            <a:r>
              <a:rPr lang="en-US" sz="3200" dirty="0"/>
              <a:t>Questions? Comments?</a:t>
            </a:r>
          </a:p>
        </p:txBody>
      </p:sp>
      <p:sp>
        <p:nvSpPr>
          <p:cNvPr id="4" name="Text Placeholder 3">
            <a:extLst>
              <a:ext uri="{FF2B5EF4-FFF2-40B4-BE49-F238E27FC236}">
                <a16:creationId xmlns:a16="http://schemas.microsoft.com/office/drawing/2014/main" id="{FE0DE15E-D895-48A0-8A6B-9E0052C415F2}"/>
              </a:ext>
            </a:extLst>
          </p:cNvPr>
          <p:cNvSpPr>
            <a:spLocks noGrp="1"/>
          </p:cNvSpPr>
          <p:nvPr>
            <p:ph type="body" sz="quarter" idx="18"/>
          </p:nvPr>
        </p:nvSpPr>
        <p:spPr/>
        <p:txBody>
          <a:bodyPr>
            <a:normAutofit/>
          </a:bodyPr>
          <a:lstStyle/>
          <a:p>
            <a:pPr marL="0" indent="0">
              <a:buNone/>
            </a:pPr>
            <a:r>
              <a:rPr lang="en-US" sz="2000" dirty="0"/>
              <a:t>Please submit them via the “chat” function on your webinar screen.</a:t>
            </a:r>
          </a:p>
          <a:p>
            <a:endParaRPr lang="en-US" sz="2000" dirty="0"/>
          </a:p>
          <a:p>
            <a:pPr marL="0" indent="0">
              <a:buNone/>
            </a:pPr>
            <a:r>
              <a:rPr lang="en-US" sz="2000" dirty="0"/>
              <a:t>And don’t forget to sign up at </a:t>
            </a:r>
            <a:r>
              <a:rPr lang="en-US" sz="2000" dirty="0">
                <a:hlinkClick r:id="rId2">
                  <a:extLst>
                    <a:ext uri="{A12FA001-AC4F-418D-AE19-62706E023703}">
                      <ahyp:hlinkClr xmlns:ahyp="http://schemas.microsoft.com/office/drawing/2018/hyperlinkcolor" val="tx"/>
                    </a:ext>
                  </a:extLst>
                </a:hlinkClick>
              </a:rPr>
              <a:t>Commonwealthfund.org</a:t>
            </a:r>
            <a:r>
              <a:rPr lang="en-US" sz="2000" dirty="0"/>
              <a:t> to receive future issues of </a:t>
            </a:r>
            <a:r>
              <a:rPr lang="en-US" sz="2000" i="1" dirty="0"/>
              <a:t>Transforming Care </a:t>
            </a:r>
            <a:r>
              <a:rPr lang="en-US" sz="2000" dirty="0"/>
              <a:t>in your inbox.</a:t>
            </a:r>
          </a:p>
        </p:txBody>
      </p:sp>
    </p:spTree>
    <p:extLst>
      <p:ext uri="{BB962C8B-B14F-4D97-AF65-F5344CB8AC3E}">
        <p14:creationId xmlns:p14="http://schemas.microsoft.com/office/powerpoint/2010/main" val="417213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0F15D0-C833-44FF-AC07-1ED4E745000E}"/>
              </a:ext>
            </a:extLst>
          </p:cNvPr>
          <p:cNvSpPr>
            <a:spLocks noGrp="1"/>
          </p:cNvSpPr>
          <p:nvPr>
            <p:ph type="body" sz="quarter" idx="10"/>
          </p:nvPr>
        </p:nvSpPr>
        <p:spPr/>
        <p:txBody>
          <a:bodyPr/>
          <a:lstStyle/>
          <a:p>
            <a:r>
              <a:rPr lang="en-US" dirty="0"/>
              <a:t>Why are unions a force </a:t>
            </a:r>
            <a:br>
              <a:rPr lang="en-US" dirty="0"/>
            </a:br>
            <a:r>
              <a:rPr lang="en-US" dirty="0"/>
              <a:t>for </a:t>
            </a:r>
            <a:r>
              <a:rPr lang="en-US" dirty="0">
                <a:solidFill>
                  <a:schemeClr val="tx2"/>
                </a:solidFill>
              </a:rPr>
              <a:t>health care change</a:t>
            </a:r>
            <a:r>
              <a:rPr lang="en-US" dirty="0"/>
              <a:t>? </a:t>
            </a:r>
          </a:p>
        </p:txBody>
      </p:sp>
    </p:spTree>
    <p:extLst>
      <p:ext uri="{BB962C8B-B14F-4D97-AF65-F5344CB8AC3E}">
        <p14:creationId xmlns:p14="http://schemas.microsoft.com/office/powerpoint/2010/main" val="35057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CE3D88E7-7767-4E98-B822-3926A7BA7184}"/>
              </a:ext>
            </a:extLst>
          </p:cNvPr>
          <p:cNvSpPr/>
          <p:nvPr/>
        </p:nvSpPr>
        <p:spPr>
          <a:xfrm>
            <a:off x="342900" y="876300"/>
            <a:ext cx="2692400" cy="1695450"/>
          </a:xfrm>
          <a:prstGeom prst="round2SameRect">
            <a:avLst>
              <a:gd name="adj1" fmla="val 25731"/>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Top Corners Rounded 15">
            <a:extLst>
              <a:ext uri="{FF2B5EF4-FFF2-40B4-BE49-F238E27FC236}">
                <a16:creationId xmlns:a16="http://schemas.microsoft.com/office/drawing/2014/main" id="{AA8320E1-7C42-4AF3-9719-D3775A026BFB}"/>
              </a:ext>
            </a:extLst>
          </p:cNvPr>
          <p:cNvSpPr/>
          <p:nvPr/>
        </p:nvSpPr>
        <p:spPr>
          <a:xfrm>
            <a:off x="3219450" y="876300"/>
            <a:ext cx="2692400" cy="1695450"/>
          </a:xfrm>
          <a:prstGeom prst="round2SameRect">
            <a:avLst>
              <a:gd name="adj1" fmla="val 25731"/>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Top Corners Rounded 16">
            <a:extLst>
              <a:ext uri="{FF2B5EF4-FFF2-40B4-BE49-F238E27FC236}">
                <a16:creationId xmlns:a16="http://schemas.microsoft.com/office/drawing/2014/main" id="{7600853C-C9D3-4C91-920B-B2A4DF0637A7}"/>
              </a:ext>
            </a:extLst>
          </p:cNvPr>
          <p:cNvSpPr/>
          <p:nvPr/>
        </p:nvSpPr>
        <p:spPr>
          <a:xfrm>
            <a:off x="6096000" y="876300"/>
            <a:ext cx="2692400" cy="1695450"/>
          </a:xfrm>
          <a:prstGeom prst="round2SameRect">
            <a:avLst>
              <a:gd name="adj1" fmla="val 25731"/>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Title 2">
            <a:extLst>
              <a:ext uri="{FF2B5EF4-FFF2-40B4-BE49-F238E27FC236}">
                <a16:creationId xmlns:a16="http://schemas.microsoft.com/office/drawing/2014/main" id="{9B66E815-2387-4488-A182-7502141239F2}"/>
              </a:ext>
            </a:extLst>
          </p:cNvPr>
          <p:cNvSpPr>
            <a:spLocks noGrp="1"/>
          </p:cNvSpPr>
          <p:nvPr>
            <p:ph type="title"/>
          </p:nvPr>
        </p:nvSpPr>
        <p:spPr/>
        <p:txBody>
          <a:bodyPr/>
          <a:lstStyle/>
          <a:p>
            <a:r>
              <a:rPr lang="en-US" dirty="0"/>
              <a:t>Health cost growth outstrips wage growth…</a:t>
            </a:r>
          </a:p>
        </p:txBody>
      </p:sp>
      <p:sp>
        <p:nvSpPr>
          <p:cNvPr id="4" name="Content Placeholder 3">
            <a:extLst>
              <a:ext uri="{FF2B5EF4-FFF2-40B4-BE49-F238E27FC236}">
                <a16:creationId xmlns:a16="http://schemas.microsoft.com/office/drawing/2014/main" id="{ECAA1D1A-2271-4968-B26E-C24C008A8782}"/>
              </a:ext>
            </a:extLst>
          </p:cNvPr>
          <p:cNvSpPr>
            <a:spLocks noGrp="1"/>
          </p:cNvSpPr>
          <p:nvPr>
            <p:ph sz="quarter" idx="10"/>
          </p:nvPr>
        </p:nvSpPr>
        <p:spPr>
          <a:xfrm>
            <a:off x="355600" y="1516086"/>
            <a:ext cx="2679700" cy="1055664"/>
          </a:xfrm>
        </p:spPr>
        <p:txBody>
          <a:bodyPr/>
          <a:lstStyle/>
          <a:p>
            <a:pPr algn="ctr"/>
            <a:r>
              <a:rPr lang="en-US" dirty="0">
                <a:solidFill>
                  <a:schemeClr val="bg2"/>
                </a:solidFill>
              </a:rPr>
              <a:t>Healthcare premiums </a:t>
            </a:r>
            <a:br>
              <a:rPr lang="en-US" dirty="0">
                <a:solidFill>
                  <a:schemeClr val="bg2"/>
                </a:solidFill>
              </a:rPr>
            </a:br>
            <a:r>
              <a:rPr lang="en-US" dirty="0">
                <a:solidFill>
                  <a:schemeClr val="bg2"/>
                </a:solidFill>
              </a:rPr>
              <a:t>grew approx.</a:t>
            </a:r>
          </a:p>
          <a:p>
            <a:pPr algn="ctr"/>
            <a:r>
              <a:rPr lang="en-US" sz="1800" b="1" dirty="0">
                <a:solidFill>
                  <a:schemeClr val="accent4"/>
                </a:solidFill>
              </a:rPr>
              <a:t>4x faster than wages </a:t>
            </a:r>
          </a:p>
          <a:p>
            <a:endParaRPr lang="en-US" dirty="0">
              <a:solidFill>
                <a:schemeClr val="bg2"/>
              </a:solidFill>
            </a:endParaRPr>
          </a:p>
        </p:txBody>
      </p:sp>
      <p:sp>
        <p:nvSpPr>
          <p:cNvPr id="9" name="Footer Placeholder 8">
            <a:extLst>
              <a:ext uri="{FF2B5EF4-FFF2-40B4-BE49-F238E27FC236}">
                <a16:creationId xmlns:a16="http://schemas.microsoft.com/office/drawing/2014/main" id="{2D01D9EC-2D6B-4FA5-BEC7-3ABA421A6AF6}"/>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Georgia"/>
                <a:ea typeface="+mn-ea"/>
                <a:cs typeface="+mn-cs"/>
              </a:rPr>
              <a:t>America’s Agenda – Why are unions a force for health care change?</a:t>
            </a:r>
          </a:p>
        </p:txBody>
      </p:sp>
      <p:sp>
        <p:nvSpPr>
          <p:cNvPr id="18" name="Content Placeholder 3">
            <a:extLst>
              <a:ext uri="{FF2B5EF4-FFF2-40B4-BE49-F238E27FC236}">
                <a16:creationId xmlns:a16="http://schemas.microsoft.com/office/drawing/2014/main" id="{A73E2F9F-CB5A-4AB7-9782-739EE21C2721}"/>
              </a:ext>
            </a:extLst>
          </p:cNvPr>
          <p:cNvSpPr txBox="1">
            <a:spLocks/>
          </p:cNvSpPr>
          <p:nvPr/>
        </p:nvSpPr>
        <p:spPr>
          <a:xfrm>
            <a:off x="752662" y="979231"/>
            <a:ext cx="1872877" cy="347919"/>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700" b="1" i="0" u="none" strike="noStrike" kern="1200" cap="none" spc="0" normalizeH="0" baseline="0" noProof="0" dirty="0">
                <a:ln>
                  <a:noFill/>
                </a:ln>
                <a:solidFill>
                  <a:srgbClr val="FFFFFF"/>
                </a:solidFill>
                <a:effectLst/>
                <a:uLnTx/>
                <a:uFillTx/>
                <a:latin typeface="Georgia"/>
                <a:ea typeface="+mn-ea"/>
                <a:cs typeface="+mn-cs"/>
              </a:rPr>
              <a:t>1999-2015</a:t>
            </a:r>
          </a:p>
        </p:txBody>
      </p:sp>
      <p:sp>
        <p:nvSpPr>
          <p:cNvPr id="19" name="Content Placeholder 3">
            <a:extLst>
              <a:ext uri="{FF2B5EF4-FFF2-40B4-BE49-F238E27FC236}">
                <a16:creationId xmlns:a16="http://schemas.microsoft.com/office/drawing/2014/main" id="{110BAA27-3671-4608-B26C-0D8C1AC066EE}"/>
              </a:ext>
            </a:extLst>
          </p:cNvPr>
          <p:cNvSpPr txBox="1">
            <a:spLocks/>
          </p:cNvSpPr>
          <p:nvPr/>
        </p:nvSpPr>
        <p:spPr>
          <a:xfrm>
            <a:off x="3629212" y="979231"/>
            <a:ext cx="1872877" cy="347919"/>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700" b="1" i="0" u="none" strike="noStrike" kern="1200" cap="none" spc="0" normalizeH="0" baseline="0" noProof="0" dirty="0">
                <a:ln>
                  <a:noFill/>
                </a:ln>
                <a:solidFill>
                  <a:srgbClr val="FFFFFF"/>
                </a:solidFill>
                <a:effectLst/>
                <a:uLnTx/>
                <a:uFillTx/>
                <a:latin typeface="Georgia"/>
                <a:ea typeface="+mn-ea"/>
                <a:cs typeface="+mn-cs"/>
              </a:rPr>
              <a:t>2016-2018</a:t>
            </a:r>
          </a:p>
        </p:txBody>
      </p:sp>
      <p:sp>
        <p:nvSpPr>
          <p:cNvPr id="20" name="Content Placeholder 3">
            <a:extLst>
              <a:ext uri="{FF2B5EF4-FFF2-40B4-BE49-F238E27FC236}">
                <a16:creationId xmlns:a16="http://schemas.microsoft.com/office/drawing/2014/main" id="{A88EF179-422E-4092-B54F-0CD4E70A800E}"/>
              </a:ext>
            </a:extLst>
          </p:cNvPr>
          <p:cNvSpPr txBox="1">
            <a:spLocks/>
          </p:cNvSpPr>
          <p:nvPr/>
        </p:nvSpPr>
        <p:spPr>
          <a:xfrm>
            <a:off x="6505762" y="979231"/>
            <a:ext cx="1872877" cy="347919"/>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700" b="1" i="0" u="none" strike="noStrike" kern="1200" cap="none" spc="0" normalizeH="0" baseline="0" noProof="0" dirty="0">
                <a:ln>
                  <a:noFill/>
                </a:ln>
                <a:solidFill>
                  <a:srgbClr val="FFFFFF"/>
                </a:solidFill>
                <a:effectLst/>
                <a:uLnTx/>
                <a:uFillTx/>
                <a:latin typeface="Georgia"/>
                <a:ea typeface="+mn-ea"/>
                <a:cs typeface="+mn-cs"/>
              </a:rPr>
              <a:t>2009-2018</a:t>
            </a:r>
          </a:p>
        </p:txBody>
      </p:sp>
      <p:sp>
        <p:nvSpPr>
          <p:cNvPr id="21" name="Content Placeholder 3">
            <a:extLst>
              <a:ext uri="{FF2B5EF4-FFF2-40B4-BE49-F238E27FC236}">
                <a16:creationId xmlns:a16="http://schemas.microsoft.com/office/drawing/2014/main" id="{EBB0778E-00C6-415E-9967-D0135DA3CA05}"/>
              </a:ext>
            </a:extLst>
          </p:cNvPr>
          <p:cNvSpPr txBox="1">
            <a:spLocks/>
          </p:cNvSpPr>
          <p:nvPr/>
        </p:nvSpPr>
        <p:spPr>
          <a:xfrm>
            <a:off x="3242234" y="1516086"/>
            <a:ext cx="2669616" cy="1055664"/>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700" b="0" i="0" u="none" strike="noStrike" kern="1200" cap="none" spc="0" normalizeH="0" baseline="0" noProof="0" dirty="0">
                <a:ln>
                  <a:noFill/>
                </a:ln>
                <a:solidFill>
                  <a:srgbClr val="FFFFFF"/>
                </a:solidFill>
                <a:effectLst/>
                <a:uLnTx/>
                <a:uFillTx/>
                <a:latin typeface="Georgia"/>
                <a:ea typeface="+mn-ea"/>
                <a:cs typeface="+mn-cs"/>
              </a:rPr>
              <a:t>Healthcare premiums </a:t>
            </a:r>
            <a:br>
              <a:rPr kumimoji="0" lang="en-US" sz="1700" b="0" i="0" u="none" strike="noStrike" kern="1200" cap="none" spc="0" normalizeH="0" baseline="0" noProof="0" dirty="0">
                <a:ln>
                  <a:noFill/>
                </a:ln>
                <a:solidFill>
                  <a:srgbClr val="FFFFFF"/>
                </a:solidFill>
                <a:effectLst/>
                <a:uLnTx/>
                <a:uFillTx/>
                <a:latin typeface="Georgia"/>
                <a:ea typeface="+mn-ea"/>
                <a:cs typeface="+mn-cs"/>
              </a:rPr>
            </a:br>
            <a:r>
              <a:rPr kumimoji="0" lang="en-US" sz="1700" b="0" i="0" u="none" strike="noStrike" kern="1200" cap="none" spc="0" normalizeH="0" baseline="0" noProof="0" dirty="0">
                <a:ln>
                  <a:noFill/>
                </a:ln>
                <a:solidFill>
                  <a:srgbClr val="FFFFFF"/>
                </a:solidFill>
                <a:effectLst/>
                <a:uLnTx/>
                <a:uFillTx/>
                <a:latin typeface="Georgia"/>
                <a:ea typeface="+mn-ea"/>
                <a:cs typeface="+mn-cs"/>
              </a:rPr>
              <a:t>grew approx.</a:t>
            </a:r>
          </a:p>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800" b="1" i="0" u="none" strike="noStrike" kern="1200" cap="none" spc="0" normalizeH="0" baseline="0" noProof="0" dirty="0">
                <a:ln>
                  <a:noFill/>
                </a:ln>
                <a:solidFill>
                  <a:srgbClr val="0D103D"/>
                </a:solidFill>
                <a:effectLst/>
                <a:uLnTx/>
                <a:uFillTx/>
                <a:latin typeface="Georgia"/>
                <a:ea typeface="+mn-ea"/>
                <a:cs typeface="+mn-cs"/>
              </a:rPr>
              <a:t>2x faster than wages </a:t>
            </a: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700" b="0" i="0" u="none" strike="noStrike" kern="1200" cap="none" spc="0" normalizeH="0" baseline="0" noProof="0" dirty="0">
              <a:ln>
                <a:noFill/>
              </a:ln>
              <a:solidFill>
                <a:srgbClr val="FFFFFF"/>
              </a:solidFill>
              <a:effectLst/>
              <a:uLnTx/>
              <a:uFillTx/>
              <a:latin typeface="Georgia"/>
              <a:ea typeface="+mn-ea"/>
              <a:cs typeface="+mn-cs"/>
            </a:endParaRPr>
          </a:p>
        </p:txBody>
      </p:sp>
      <p:sp>
        <p:nvSpPr>
          <p:cNvPr id="22" name="Content Placeholder 3">
            <a:extLst>
              <a:ext uri="{FF2B5EF4-FFF2-40B4-BE49-F238E27FC236}">
                <a16:creationId xmlns:a16="http://schemas.microsoft.com/office/drawing/2014/main" id="{DEE71031-4311-4FEA-8979-6A62D0C2723D}"/>
              </a:ext>
            </a:extLst>
          </p:cNvPr>
          <p:cNvSpPr txBox="1">
            <a:spLocks/>
          </p:cNvSpPr>
          <p:nvPr/>
        </p:nvSpPr>
        <p:spPr>
          <a:xfrm>
            <a:off x="6096000" y="1516086"/>
            <a:ext cx="2692400" cy="1055664"/>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700" b="0" i="0" u="none" strike="noStrike" kern="1200" cap="none" spc="0" normalizeH="0" baseline="0" noProof="0" dirty="0">
                <a:ln>
                  <a:noFill/>
                </a:ln>
                <a:solidFill>
                  <a:srgbClr val="FFFFFF"/>
                </a:solidFill>
                <a:effectLst/>
                <a:uLnTx/>
                <a:uFillTx/>
                <a:latin typeface="Georgia"/>
                <a:ea typeface="+mn-ea"/>
                <a:cs typeface="+mn-cs"/>
              </a:rPr>
              <a:t>Workers’ Deductible Spending Increased</a:t>
            </a:r>
          </a:p>
          <a:p>
            <a:pPr marL="0" marR="0" lvl="0" indent="0" algn="ctr" defTabSz="457200" rtl="0" eaLnBrk="1" fontAlgn="auto" latinLnBrk="0" hangingPunct="1">
              <a:lnSpc>
                <a:spcPct val="100000"/>
              </a:lnSpc>
              <a:spcBef>
                <a:spcPts val="300"/>
              </a:spcBef>
              <a:spcAft>
                <a:spcPts val="300"/>
              </a:spcAft>
              <a:buClrTx/>
              <a:buSzTx/>
              <a:buFont typeface="Arial"/>
              <a:buNone/>
              <a:tabLst/>
              <a:defRPr/>
            </a:pPr>
            <a:r>
              <a:rPr kumimoji="0" lang="en-US" sz="1800" b="1" i="0" u="none" strike="noStrike" kern="1200" cap="none" spc="0" normalizeH="0" baseline="0" noProof="0" dirty="0">
                <a:ln>
                  <a:noFill/>
                </a:ln>
                <a:solidFill>
                  <a:srgbClr val="0D103D"/>
                </a:solidFill>
                <a:effectLst/>
                <a:uLnTx/>
                <a:uFillTx/>
                <a:latin typeface="Georgia"/>
                <a:ea typeface="+mn-ea"/>
                <a:cs typeface="+mn-cs"/>
              </a:rPr>
              <a:t>8x faster than wages </a:t>
            </a:r>
          </a:p>
          <a:p>
            <a:pPr marL="0" marR="0" lvl="0" indent="0" algn="ctr" defTabSz="457200" rtl="0" eaLnBrk="1" fontAlgn="auto" latinLnBrk="0" hangingPunct="1">
              <a:lnSpc>
                <a:spcPct val="100000"/>
              </a:lnSpc>
              <a:spcBef>
                <a:spcPts val="300"/>
              </a:spcBef>
              <a:spcAft>
                <a:spcPts val="300"/>
              </a:spcAft>
              <a:buClrTx/>
              <a:buSzTx/>
              <a:buFont typeface="Arial"/>
              <a:buNone/>
              <a:tabLst/>
              <a:defRPr/>
            </a:pPr>
            <a:endParaRPr kumimoji="0" lang="en-US" sz="1700" b="0" i="0" u="none" strike="noStrike" kern="1200" cap="none" spc="0" normalizeH="0" baseline="0" noProof="0" dirty="0">
              <a:ln>
                <a:noFill/>
              </a:ln>
              <a:solidFill>
                <a:srgbClr val="FFFFFF"/>
              </a:solidFill>
              <a:effectLst/>
              <a:uLnTx/>
              <a:uFillTx/>
              <a:latin typeface="Georgia"/>
              <a:ea typeface="+mn-ea"/>
              <a:cs typeface="+mn-cs"/>
            </a:endParaRPr>
          </a:p>
        </p:txBody>
      </p:sp>
      <p:sp>
        <p:nvSpPr>
          <p:cNvPr id="23" name="Rectangle 22">
            <a:extLst>
              <a:ext uri="{FF2B5EF4-FFF2-40B4-BE49-F238E27FC236}">
                <a16:creationId xmlns:a16="http://schemas.microsoft.com/office/drawing/2014/main" id="{79C86A02-73E8-4A20-9F6F-5DE23EE09704}"/>
              </a:ext>
            </a:extLst>
          </p:cNvPr>
          <p:cNvSpPr/>
          <p:nvPr/>
        </p:nvSpPr>
        <p:spPr>
          <a:xfrm>
            <a:off x="349250" y="2626069"/>
            <a:ext cx="8439150" cy="276999"/>
          </a:xfrm>
          <a:prstGeom prst="rect">
            <a:avLst/>
          </a:prstGeom>
        </p:spPr>
        <p:txBody>
          <a:bodyPr wrap="square" l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0D103D"/>
                </a:solidFill>
                <a:effectLst/>
                <a:uLnTx/>
                <a:uFillTx/>
                <a:latin typeface="Georgia"/>
                <a:ea typeface="+mn-ea"/>
                <a:cs typeface="+mn-cs"/>
              </a:rPr>
              <a:t>Sources</a:t>
            </a:r>
            <a:r>
              <a:rPr kumimoji="0" lang="en-US" sz="600" b="0" i="0" u="none" strike="noStrike" kern="1200" cap="none" spc="0" normalizeH="0" baseline="0" noProof="0" dirty="0">
                <a:ln>
                  <a:noFill/>
                </a:ln>
                <a:solidFill>
                  <a:srgbClr val="0D103D"/>
                </a:solidFill>
                <a:effectLst/>
                <a:uLnTx/>
                <a:uFillTx/>
                <a:latin typeface="Georgia"/>
                <a:ea typeface="+mn-ea"/>
                <a:cs typeface="+mn-cs"/>
              </a:rPr>
              <a:t>:  Kaiser/HRET Surveys of Employer-Sponsored Health Benefits, Bureau of Labor Statistics, Consumer Price Index, U.S. City Average of Annual Inflation (April to April), 1999-2015 and Current; Bureau of Labor Statistics, Seasonally Adjusted Data from the Current Employment Statistics Survey, 1999-2015 and Current (April to April). </a:t>
            </a:r>
          </a:p>
        </p:txBody>
      </p:sp>
      <p:sp>
        <p:nvSpPr>
          <p:cNvPr id="24" name="Content Placeholder 3">
            <a:extLst>
              <a:ext uri="{FF2B5EF4-FFF2-40B4-BE49-F238E27FC236}">
                <a16:creationId xmlns:a16="http://schemas.microsoft.com/office/drawing/2014/main" id="{6FFBAD10-1CD7-433E-928D-119DEA7D96E0}"/>
              </a:ext>
            </a:extLst>
          </p:cNvPr>
          <p:cNvSpPr txBox="1">
            <a:spLocks/>
          </p:cNvSpPr>
          <p:nvPr/>
        </p:nvSpPr>
        <p:spPr>
          <a:xfrm>
            <a:off x="349250" y="3184240"/>
            <a:ext cx="1947550" cy="792419"/>
          </a:xfrm>
          <a:prstGeom prst="rect">
            <a:avLst/>
          </a:prstGeom>
        </p:spPr>
        <p:txBody>
          <a:bodyPr vert="horz" lIns="0" tIns="0" rIns="0" bIns="0" rtlCol="0">
            <a:noAutofit/>
          </a:bodyPr>
          <a:lstStyle>
            <a:lvl1pPr marL="0" indent="0" algn="l" defTabSz="457200" rtl="0" eaLnBrk="1" latinLnBrk="0" hangingPunct="1">
              <a:spcBef>
                <a:spcPts val="300"/>
              </a:spcBef>
              <a:spcAft>
                <a:spcPts val="300"/>
              </a:spcAft>
              <a:buFont typeface="Arial"/>
              <a:buNone/>
              <a:defRPr sz="1700" kern="1200">
                <a:solidFill>
                  <a:schemeClr val="accent1"/>
                </a:solidFill>
                <a:latin typeface="+mn-lt"/>
                <a:ea typeface="+mn-ea"/>
                <a:cs typeface="+mn-cs"/>
              </a:defRPr>
            </a:lvl1pPr>
            <a:lvl2pPr marL="182880" indent="-182880" algn="l" defTabSz="457200" rtl="0" eaLnBrk="1" latinLnBrk="0" hangingPunct="1">
              <a:spcBef>
                <a:spcPts val="300"/>
              </a:spcBef>
              <a:spcAft>
                <a:spcPts val="300"/>
              </a:spcAft>
              <a:buFont typeface="Arial" panose="020B0604020202020204" pitchFamily="34" charset="0"/>
              <a:buChar char="•"/>
              <a:defRPr sz="1500" kern="1200">
                <a:solidFill>
                  <a:schemeClr val="accent4"/>
                </a:solidFill>
                <a:latin typeface="+mn-lt"/>
                <a:ea typeface="+mn-ea"/>
                <a:cs typeface="+mn-cs"/>
              </a:defRPr>
            </a:lvl2pPr>
            <a:lvl3pPr marL="365760" indent="-182880" algn="l" defTabSz="457200" rtl="0" eaLnBrk="1" latinLnBrk="0" hangingPunct="1">
              <a:spcBef>
                <a:spcPts val="300"/>
              </a:spcBef>
              <a:spcAft>
                <a:spcPts val="300"/>
              </a:spcAft>
              <a:buFont typeface="Arial"/>
              <a:buChar char="•"/>
              <a:defRPr sz="1300" kern="1200">
                <a:solidFill>
                  <a:schemeClr val="accent2"/>
                </a:solidFill>
                <a:latin typeface="+mn-lt"/>
                <a:ea typeface="+mn-ea"/>
                <a:cs typeface="+mn-cs"/>
              </a:defRPr>
            </a:lvl3pPr>
            <a:lvl4pPr marL="548640" indent="-182880" algn="l" defTabSz="457200" rtl="0" eaLnBrk="1" latinLnBrk="0" hangingPunct="1">
              <a:spcBef>
                <a:spcPts val="300"/>
              </a:spcBef>
              <a:spcAft>
                <a:spcPts val="300"/>
              </a:spcAft>
              <a:buFont typeface="Arial" panose="020B0604020202020204" pitchFamily="34" charset="0"/>
              <a:buChar char="•"/>
              <a:defRPr sz="1100" kern="1200">
                <a:solidFill>
                  <a:schemeClr val="accent5"/>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300"/>
              </a:spcBef>
              <a:spcAft>
                <a:spcPts val="300"/>
              </a:spcAft>
              <a:buClrTx/>
              <a:buSzTx/>
              <a:buFont typeface="Arial"/>
              <a:buNone/>
              <a:tabLst/>
              <a:defRPr/>
            </a:pPr>
            <a:r>
              <a:rPr kumimoji="0" lang="en-US" sz="1700" b="1" i="0" u="none" strike="noStrike" kern="1200" cap="none" spc="0" normalizeH="0" baseline="0" noProof="0" dirty="0">
                <a:ln>
                  <a:noFill/>
                </a:ln>
                <a:solidFill>
                  <a:srgbClr val="0D103D"/>
                </a:solidFill>
                <a:effectLst/>
                <a:uLnTx/>
                <a:uFillTx/>
                <a:latin typeface="Georgia"/>
                <a:ea typeface="+mn-ea"/>
                <a:cs typeface="+mn-cs"/>
              </a:rPr>
              <a:t>Rising health cost correlates directly with…</a:t>
            </a:r>
          </a:p>
          <a:p>
            <a:pPr marL="0" marR="0" lvl="0" indent="0" algn="l" defTabSz="457200" rtl="0" eaLnBrk="1" fontAlgn="auto" latinLnBrk="0" hangingPunct="1">
              <a:lnSpc>
                <a:spcPct val="100000"/>
              </a:lnSpc>
              <a:spcBef>
                <a:spcPts val="300"/>
              </a:spcBef>
              <a:spcAft>
                <a:spcPts val="300"/>
              </a:spcAft>
              <a:buClrTx/>
              <a:buSzTx/>
              <a:buFont typeface="Arial"/>
              <a:buNone/>
              <a:tabLst/>
              <a:defRPr/>
            </a:pPr>
            <a:endParaRPr kumimoji="0" lang="en-US" sz="1700" b="0" i="0" u="none" strike="noStrike" kern="1200" cap="none" spc="0" normalizeH="0" baseline="0" noProof="0" dirty="0">
              <a:ln>
                <a:noFill/>
              </a:ln>
              <a:solidFill>
                <a:srgbClr val="0D103D"/>
              </a:solidFill>
              <a:effectLst/>
              <a:uLnTx/>
              <a:uFillTx/>
              <a:latin typeface="Georgia"/>
              <a:ea typeface="+mn-ea"/>
              <a:cs typeface="+mn-cs"/>
            </a:endParaRPr>
          </a:p>
        </p:txBody>
      </p:sp>
      <p:sp>
        <p:nvSpPr>
          <p:cNvPr id="8" name="Rectangle 7">
            <a:extLst>
              <a:ext uri="{FF2B5EF4-FFF2-40B4-BE49-F238E27FC236}">
                <a16:creationId xmlns:a16="http://schemas.microsoft.com/office/drawing/2014/main" id="{F59A9882-5F18-4560-A05C-0D31F6454EC8}"/>
              </a:ext>
            </a:extLst>
          </p:cNvPr>
          <p:cNvSpPr/>
          <p:nvPr/>
        </p:nvSpPr>
        <p:spPr>
          <a:xfrm>
            <a:off x="2762918" y="3184240"/>
            <a:ext cx="1317598" cy="751164"/>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Declining </a:t>
            </a:r>
            <a:br>
              <a:rPr kumimoji="0" lang="en-US" sz="1500" b="0" i="0" u="none" strike="noStrike" kern="1200" cap="none" spc="0" normalizeH="0" baseline="0" noProof="0" dirty="0">
                <a:ln>
                  <a:noFill/>
                </a:ln>
                <a:solidFill>
                  <a:srgbClr val="0084D9"/>
                </a:solidFill>
                <a:effectLst/>
                <a:uLnTx/>
                <a:uFillTx/>
                <a:latin typeface="Georgia"/>
                <a:ea typeface="+mn-ea"/>
                <a:cs typeface="+mn-cs"/>
              </a:rPr>
            </a:br>
            <a:r>
              <a:rPr kumimoji="0" lang="en-US" sz="1500" b="0" i="0" u="none" strike="noStrike" kern="1200" cap="none" spc="0" normalizeH="0" baseline="0" noProof="0" dirty="0">
                <a:ln>
                  <a:noFill/>
                </a:ln>
                <a:solidFill>
                  <a:srgbClr val="0084D9"/>
                </a:solidFill>
                <a:effectLst/>
                <a:uLnTx/>
                <a:uFillTx/>
                <a:latin typeface="Georgia"/>
                <a:ea typeface="+mn-ea"/>
                <a:cs typeface="+mn-cs"/>
              </a:rPr>
              <a:t>rate of real wage growth</a:t>
            </a:r>
          </a:p>
        </p:txBody>
      </p:sp>
      <p:sp>
        <p:nvSpPr>
          <p:cNvPr id="25" name="Rectangle 24">
            <a:extLst>
              <a:ext uri="{FF2B5EF4-FFF2-40B4-BE49-F238E27FC236}">
                <a16:creationId xmlns:a16="http://schemas.microsoft.com/office/drawing/2014/main" id="{C8F77A3E-8BB2-4C14-A5D1-4B81C7923217}"/>
              </a:ext>
            </a:extLst>
          </p:cNvPr>
          <p:cNvSpPr/>
          <p:nvPr/>
        </p:nvSpPr>
        <p:spPr>
          <a:xfrm>
            <a:off x="4569922" y="3184240"/>
            <a:ext cx="2023200" cy="751164"/>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Declining US </a:t>
            </a:r>
            <a:br>
              <a:rPr kumimoji="0" lang="en-US" sz="1500" b="0" i="0" u="none" strike="noStrike" kern="1200" cap="none" spc="0" normalizeH="0" baseline="0" noProof="0" dirty="0">
                <a:ln>
                  <a:noFill/>
                </a:ln>
                <a:solidFill>
                  <a:srgbClr val="0084D9"/>
                </a:solidFill>
                <a:effectLst/>
                <a:uLnTx/>
                <a:uFillTx/>
                <a:latin typeface="Georgia"/>
                <a:ea typeface="+mn-ea"/>
                <a:cs typeface="+mn-cs"/>
              </a:rPr>
            </a:br>
            <a:r>
              <a:rPr kumimoji="0" lang="en-US" sz="1500" b="0" i="0" u="none" strike="noStrike" kern="1200" cap="none" spc="0" normalizeH="0" baseline="0" noProof="0" dirty="0">
                <a:ln>
                  <a:noFill/>
                </a:ln>
                <a:solidFill>
                  <a:srgbClr val="0084D9"/>
                </a:solidFill>
                <a:effectLst/>
                <a:uLnTx/>
                <a:uFillTx/>
                <a:latin typeface="Georgia"/>
                <a:ea typeface="+mn-ea"/>
                <a:cs typeface="+mn-cs"/>
              </a:rPr>
              <a:t>employer retirement contributions</a:t>
            </a:r>
          </a:p>
        </p:txBody>
      </p:sp>
      <p:sp>
        <p:nvSpPr>
          <p:cNvPr id="26" name="Rectangle 25">
            <a:extLst>
              <a:ext uri="{FF2B5EF4-FFF2-40B4-BE49-F238E27FC236}">
                <a16:creationId xmlns:a16="http://schemas.microsoft.com/office/drawing/2014/main" id="{201D7248-1BA6-41E2-89E6-C39DF5935E20}"/>
              </a:ext>
            </a:extLst>
          </p:cNvPr>
          <p:cNvSpPr/>
          <p:nvPr/>
        </p:nvSpPr>
        <p:spPr>
          <a:xfrm>
            <a:off x="7034400" y="3184240"/>
            <a:ext cx="1900800" cy="751164"/>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84D9"/>
                </a:solidFill>
                <a:effectLst/>
                <a:uLnTx/>
                <a:uFillTx/>
                <a:latin typeface="Georgia"/>
                <a:ea typeface="+mn-ea"/>
                <a:cs typeface="+mn-cs"/>
              </a:rPr>
              <a:t>Disproportionate </a:t>
            </a:r>
            <a:br>
              <a:rPr kumimoji="0" lang="en-US" sz="1500" b="0" i="0" u="none" strike="noStrike" kern="1200" cap="none" spc="0" normalizeH="0" baseline="0" noProof="0" dirty="0">
                <a:ln>
                  <a:noFill/>
                </a:ln>
                <a:solidFill>
                  <a:srgbClr val="0084D9"/>
                </a:solidFill>
                <a:effectLst/>
                <a:uLnTx/>
                <a:uFillTx/>
                <a:latin typeface="Georgia"/>
                <a:ea typeface="+mn-ea"/>
                <a:cs typeface="+mn-cs"/>
              </a:rPr>
            </a:br>
            <a:r>
              <a:rPr kumimoji="0" lang="en-US" sz="1500" b="0" i="0" u="none" strike="noStrike" kern="1200" cap="none" spc="0" normalizeH="0" baseline="0" noProof="0" dirty="0">
                <a:ln>
                  <a:noFill/>
                </a:ln>
                <a:solidFill>
                  <a:srgbClr val="0084D9"/>
                </a:solidFill>
                <a:effectLst/>
                <a:uLnTx/>
                <a:uFillTx/>
                <a:latin typeface="Georgia"/>
                <a:ea typeface="+mn-ea"/>
                <a:cs typeface="+mn-cs"/>
              </a:rPr>
              <a:t>cost burden on lower income workers</a:t>
            </a:r>
          </a:p>
        </p:txBody>
      </p:sp>
      <p:sp>
        <p:nvSpPr>
          <p:cNvPr id="27" name="Rectangle 26">
            <a:extLst>
              <a:ext uri="{FF2B5EF4-FFF2-40B4-BE49-F238E27FC236}">
                <a16:creationId xmlns:a16="http://schemas.microsoft.com/office/drawing/2014/main" id="{B74FF46B-A8E9-4CD6-8930-B63F7489A469}"/>
              </a:ext>
            </a:extLst>
          </p:cNvPr>
          <p:cNvSpPr/>
          <p:nvPr/>
        </p:nvSpPr>
        <p:spPr>
          <a:xfrm>
            <a:off x="342901" y="4173957"/>
            <a:ext cx="6770700" cy="184666"/>
          </a:xfrm>
          <a:prstGeom prst="rect">
            <a:avLst/>
          </a:prstGeom>
        </p:spPr>
        <p:txBody>
          <a:bodyPr wrap="square" l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333333"/>
                </a:solidFill>
                <a:effectLst/>
                <a:uLnTx/>
                <a:uFillTx/>
                <a:latin typeface="Georgia"/>
                <a:ea typeface="+mn-ea"/>
                <a:cs typeface="+mn-cs"/>
              </a:rPr>
              <a:t> Source</a:t>
            </a:r>
            <a:r>
              <a:rPr kumimoji="0" lang="en-US" sz="600" b="0" i="0" u="none" strike="noStrike" kern="1200" cap="none" spc="0" normalizeH="0" baseline="0" noProof="0" dirty="0">
                <a:ln>
                  <a:noFill/>
                </a:ln>
                <a:solidFill>
                  <a:srgbClr val="333333"/>
                </a:solidFill>
                <a:effectLst/>
                <a:uLnTx/>
                <a:uFillTx/>
                <a:latin typeface="Georgia"/>
                <a:ea typeface="+mn-ea"/>
                <a:cs typeface="+mn-cs"/>
              </a:rPr>
              <a:t>:  </a:t>
            </a:r>
            <a:r>
              <a:rPr kumimoji="0" lang="en-US" sz="600" b="0" i="0" u="none" strike="noStrike" kern="1200" cap="none" spc="0" normalizeH="0" baseline="0" noProof="0" dirty="0">
                <a:ln>
                  <a:noFill/>
                </a:ln>
                <a:solidFill>
                  <a:srgbClr val="333333"/>
                </a:solidFill>
                <a:effectLst/>
                <a:uLnTx/>
                <a:uFillTx/>
                <a:latin typeface="Georgia"/>
                <a:ea typeface="+mn-ea"/>
                <a:cs typeface="+mn-cs"/>
                <a:hlinkClick r:id="rId2"/>
              </a:rPr>
              <a:t>Health Care USA: A Cancer on the American Dream</a:t>
            </a:r>
            <a:r>
              <a:rPr kumimoji="0" lang="en-US" sz="600" b="0" i="1" u="none" strike="noStrike" kern="1200" cap="none" spc="0" normalizeH="0" baseline="0" noProof="0" dirty="0">
                <a:ln>
                  <a:noFill/>
                </a:ln>
                <a:solidFill>
                  <a:srgbClr val="333333"/>
                </a:solidFill>
                <a:effectLst/>
                <a:uLnTx/>
                <a:uFillTx/>
                <a:latin typeface="Georgia"/>
                <a:ea typeface="+mn-ea"/>
                <a:cs typeface="+mn-cs"/>
                <a:hlinkClick r:id="rId2"/>
              </a:rPr>
              <a:t>, Sylvester Schieber and Steven A. Nyce, </a:t>
            </a:r>
            <a:r>
              <a:rPr kumimoji="0" lang="en-US" sz="600" b="0" i="1" u="none" strike="noStrike" kern="1200" cap="none" spc="0" normalizeH="0" baseline="0" noProof="0" dirty="0">
                <a:ln>
                  <a:noFill/>
                </a:ln>
                <a:solidFill>
                  <a:srgbClr val="333333"/>
                </a:solidFill>
                <a:effectLst/>
                <a:uLnTx/>
                <a:uFillTx/>
                <a:latin typeface="Georgia"/>
                <a:ea typeface="+mn-ea"/>
                <a:cs typeface="+mn-cs"/>
              </a:rPr>
              <a:t>Council for Affordable Health Coverage and Willis Towers Watson, Sept. 2018.  </a:t>
            </a:r>
            <a:endParaRPr kumimoji="0" lang="en-US" sz="600" b="0" i="0" u="none" strike="noStrike" kern="1200" cap="none" spc="0" normalizeH="0" baseline="0" noProof="0" dirty="0">
              <a:ln>
                <a:noFill/>
              </a:ln>
              <a:solidFill>
                <a:srgbClr val="333333"/>
              </a:solidFill>
              <a:effectLst/>
              <a:uLnTx/>
              <a:uFillTx/>
              <a:latin typeface="Georgia"/>
              <a:ea typeface="+mn-ea"/>
              <a:cs typeface="+mn-cs"/>
            </a:endParaRPr>
          </a:p>
        </p:txBody>
      </p:sp>
      <p:grpSp>
        <p:nvGrpSpPr>
          <p:cNvPr id="29" name="Graphic 27">
            <a:extLst>
              <a:ext uri="{FF2B5EF4-FFF2-40B4-BE49-F238E27FC236}">
                <a16:creationId xmlns:a16="http://schemas.microsoft.com/office/drawing/2014/main" id="{F0D6A52E-3905-470C-8225-D2E079086AEB}"/>
              </a:ext>
            </a:extLst>
          </p:cNvPr>
          <p:cNvGrpSpPr/>
          <p:nvPr/>
        </p:nvGrpSpPr>
        <p:grpSpPr>
          <a:xfrm>
            <a:off x="2228124" y="3280240"/>
            <a:ext cx="367699" cy="367699"/>
            <a:chOff x="2905125" y="904875"/>
            <a:chExt cx="3333750" cy="3333750"/>
          </a:xfrm>
          <a:solidFill>
            <a:schemeClr val="accent4"/>
          </a:solidFill>
        </p:grpSpPr>
        <p:sp>
          <p:nvSpPr>
            <p:cNvPr id="30" name="Freeform: Shape 29">
              <a:extLst>
                <a:ext uri="{FF2B5EF4-FFF2-40B4-BE49-F238E27FC236}">
                  <a16:creationId xmlns:a16="http://schemas.microsoft.com/office/drawing/2014/main" id="{916E1E95-439E-4BB9-8833-CDF1393321ED}"/>
                </a:ext>
              </a:extLst>
            </p:cNvPr>
            <p:cNvSpPr/>
            <p:nvPr/>
          </p:nvSpPr>
          <p:spPr>
            <a:xfrm>
              <a:off x="2905125" y="904875"/>
              <a:ext cx="3333750" cy="3333750"/>
            </a:xfrm>
            <a:custGeom>
              <a:avLst/>
              <a:gdLst>
                <a:gd name="connsiteX0" fmla="*/ 381000 w 3333750"/>
                <a:gd name="connsiteY0" fmla="*/ 2952750 h 3333750"/>
                <a:gd name="connsiteX1" fmla="*/ 381000 w 3333750"/>
                <a:gd name="connsiteY1" fmla="*/ 0 h 3333750"/>
                <a:gd name="connsiteX2" fmla="*/ 0 w 3333750"/>
                <a:gd name="connsiteY2" fmla="*/ 0 h 3333750"/>
                <a:gd name="connsiteX3" fmla="*/ 0 w 3333750"/>
                <a:gd name="connsiteY3" fmla="*/ 3333750 h 3333750"/>
                <a:gd name="connsiteX4" fmla="*/ 3333750 w 3333750"/>
                <a:gd name="connsiteY4" fmla="*/ 3333750 h 3333750"/>
                <a:gd name="connsiteX5" fmla="*/ 3333750 w 3333750"/>
                <a:gd name="connsiteY5" fmla="*/ 2952750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750" h="3333750">
                  <a:moveTo>
                    <a:pt x="381000" y="2952750"/>
                  </a:moveTo>
                  <a:lnTo>
                    <a:pt x="381000" y="0"/>
                  </a:lnTo>
                  <a:lnTo>
                    <a:pt x="0" y="0"/>
                  </a:lnTo>
                  <a:lnTo>
                    <a:pt x="0" y="3333750"/>
                  </a:lnTo>
                  <a:lnTo>
                    <a:pt x="3333750" y="3333750"/>
                  </a:lnTo>
                  <a:lnTo>
                    <a:pt x="3333750" y="2952750"/>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1" name="Freeform: Shape 30">
              <a:extLst>
                <a:ext uri="{FF2B5EF4-FFF2-40B4-BE49-F238E27FC236}">
                  <a16:creationId xmlns:a16="http://schemas.microsoft.com/office/drawing/2014/main" id="{8D7C2072-5834-4A69-B590-1B3B5A807DBC}"/>
                </a:ext>
              </a:extLst>
            </p:cNvPr>
            <p:cNvSpPr/>
            <p:nvPr/>
          </p:nvSpPr>
          <p:spPr>
            <a:xfrm>
              <a:off x="3526603" y="1611906"/>
              <a:ext cx="2371725" cy="1819275"/>
            </a:xfrm>
            <a:custGeom>
              <a:avLst/>
              <a:gdLst>
                <a:gd name="connsiteX0" fmla="*/ 1390507 w 2371725"/>
                <a:gd name="connsiteY0" fmla="*/ 676266 h 1819275"/>
                <a:gd name="connsiteX1" fmla="*/ 1893560 w 2371725"/>
                <a:gd name="connsiteY1" fmla="*/ 1396156 h 1819275"/>
                <a:gd name="connsiteX2" fmla="*/ 1719520 w 2371725"/>
                <a:gd name="connsiteY2" fmla="*/ 1517771 h 1819275"/>
                <a:gd name="connsiteX3" fmla="*/ 2380260 w 2371725"/>
                <a:gd name="connsiteY3" fmla="*/ 1826638 h 1819275"/>
                <a:gd name="connsiteX4" fmla="*/ 2317442 w 2371725"/>
                <a:gd name="connsiteY4" fmla="*/ 1099947 h 1819275"/>
                <a:gd name="connsiteX5" fmla="*/ 2143401 w 2371725"/>
                <a:gd name="connsiteY5" fmla="*/ 1221562 h 1819275"/>
                <a:gd name="connsiteX6" fmla="*/ 1479776 w 2371725"/>
                <a:gd name="connsiteY6" fmla="*/ 271872 h 1819275"/>
                <a:gd name="connsiteX7" fmla="*/ 769325 w 2371725"/>
                <a:gd name="connsiteY7" fmla="*/ 684695 h 1819275"/>
                <a:gd name="connsiteX8" fmla="*/ 241373 w 2371725"/>
                <a:gd name="connsiteY8" fmla="*/ 0 h 1819275"/>
                <a:gd name="connsiteX9" fmla="*/ 0 w 2371725"/>
                <a:gd name="connsiteY9" fmla="*/ 186138 h 1819275"/>
                <a:gd name="connsiteX10" fmla="*/ 691248 w 2371725"/>
                <a:gd name="connsiteY10" fmla="*/ 108259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1725" h="1819275">
                  <a:moveTo>
                    <a:pt x="1390507" y="676266"/>
                  </a:moveTo>
                  <a:lnTo>
                    <a:pt x="1893560" y="1396156"/>
                  </a:lnTo>
                  <a:lnTo>
                    <a:pt x="1719520" y="1517771"/>
                  </a:lnTo>
                  <a:lnTo>
                    <a:pt x="2380260" y="1826638"/>
                  </a:lnTo>
                  <a:lnTo>
                    <a:pt x="2317442" y="1099947"/>
                  </a:lnTo>
                  <a:lnTo>
                    <a:pt x="2143401" y="1221562"/>
                  </a:lnTo>
                  <a:lnTo>
                    <a:pt x="1479776" y="271872"/>
                  </a:lnTo>
                  <a:lnTo>
                    <a:pt x="769325" y="684695"/>
                  </a:lnTo>
                  <a:lnTo>
                    <a:pt x="241373" y="0"/>
                  </a:lnTo>
                  <a:lnTo>
                    <a:pt x="0" y="186138"/>
                  </a:lnTo>
                  <a:lnTo>
                    <a:pt x="691248" y="1082592"/>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grpSp>
        <p:nvGrpSpPr>
          <p:cNvPr id="34" name="Graphic 32">
            <a:extLst>
              <a:ext uri="{FF2B5EF4-FFF2-40B4-BE49-F238E27FC236}">
                <a16:creationId xmlns:a16="http://schemas.microsoft.com/office/drawing/2014/main" id="{B15EE472-AF10-4128-A151-3CAA9147E578}"/>
              </a:ext>
            </a:extLst>
          </p:cNvPr>
          <p:cNvGrpSpPr/>
          <p:nvPr/>
        </p:nvGrpSpPr>
        <p:grpSpPr>
          <a:xfrm>
            <a:off x="4042397" y="3243474"/>
            <a:ext cx="443700" cy="443700"/>
            <a:chOff x="2000250" y="0"/>
            <a:chExt cx="5143500" cy="5143500"/>
          </a:xfrm>
          <a:solidFill>
            <a:schemeClr val="accent4"/>
          </a:solidFill>
        </p:grpSpPr>
        <p:sp>
          <p:nvSpPr>
            <p:cNvPr id="35" name="Freeform: Shape 34">
              <a:extLst>
                <a:ext uri="{FF2B5EF4-FFF2-40B4-BE49-F238E27FC236}">
                  <a16:creationId xmlns:a16="http://schemas.microsoft.com/office/drawing/2014/main" id="{CA218377-8D20-46A2-A4B8-E33285A94766}"/>
                </a:ext>
              </a:extLst>
            </p:cNvPr>
            <p:cNvSpPr/>
            <p:nvPr/>
          </p:nvSpPr>
          <p:spPr>
            <a:xfrm>
              <a:off x="2000250" y="0"/>
              <a:ext cx="904131" cy="1908721"/>
            </a:xfrm>
            <a:custGeom>
              <a:avLst/>
              <a:gdLst>
                <a:gd name="connsiteX0" fmla="*/ 452065 w 904130"/>
                <a:gd name="connsiteY0" fmla="*/ 803672 h 1908720"/>
                <a:gd name="connsiteX1" fmla="*/ 301377 w 904130"/>
                <a:gd name="connsiteY1" fmla="*/ 652983 h 1908720"/>
                <a:gd name="connsiteX2" fmla="*/ 452065 w 904130"/>
                <a:gd name="connsiteY2" fmla="*/ 502295 h 1908720"/>
                <a:gd name="connsiteX3" fmla="*/ 753442 w 904130"/>
                <a:gd name="connsiteY3" fmla="*/ 502295 h 1908720"/>
                <a:gd name="connsiteX4" fmla="*/ 904131 w 904130"/>
                <a:gd name="connsiteY4" fmla="*/ 351606 h 1908720"/>
                <a:gd name="connsiteX5" fmla="*/ 753442 w 904130"/>
                <a:gd name="connsiteY5" fmla="*/ 200918 h 1908720"/>
                <a:gd name="connsiteX6" fmla="*/ 602754 w 904130"/>
                <a:gd name="connsiteY6" fmla="*/ 200918 h 1908720"/>
                <a:gd name="connsiteX7" fmla="*/ 602754 w 904130"/>
                <a:gd name="connsiteY7" fmla="*/ 150688 h 1908720"/>
                <a:gd name="connsiteX8" fmla="*/ 452065 w 904130"/>
                <a:gd name="connsiteY8" fmla="*/ 0 h 1908720"/>
                <a:gd name="connsiteX9" fmla="*/ 301377 w 904130"/>
                <a:gd name="connsiteY9" fmla="*/ 150688 h 1908720"/>
                <a:gd name="connsiteX10" fmla="*/ 301377 w 904130"/>
                <a:gd name="connsiteY10" fmla="*/ 226818 h 1908720"/>
                <a:gd name="connsiteX11" fmla="*/ 0 w 904130"/>
                <a:gd name="connsiteY11" fmla="*/ 652983 h 1908720"/>
                <a:gd name="connsiteX12" fmla="*/ 452065 w 904130"/>
                <a:gd name="connsiteY12" fmla="*/ 1105049 h 1908720"/>
                <a:gd name="connsiteX13" fmla="*/ 602754 w 904130"/>
                <a:gd name="connsiteY13" fmla="*/ 1255737 h 1908720"/>
                <a:gd name="connsiteX14" fmla="*/ 452065 w 904130"/>
                <a:gd name="connsiteY14" fmla="*/ 1406426 h 1908720"/>
                <a:gd name="connsiteX15" fmla="*/ 150688 w 904130"/>
                <a:gd name="connsiteY15" fmla="*/ 1406426 h 1908720"/>
                <a:gd name="connsiteX16" fmla="*/ 0 w 904130"/>
                <a:gd name="connsiteY16" fmla="*/ 1557114 h 1908720"/>
                <a:gd name="connsiteX17" fmla="*/ 150688 w 904130"/>
                <a:gd name="connsiteY17" fmla="*/ 1707803 h 1908720"/>
                <a:gd name="connsiteX18" fmla="*/ 301377 w 904130"/>
                <a:gd name="connsiteY18" fmla="*/ 1707803 h 1908720"/>
                <a:gd name="connsiteX19" fmla="*/ 301377 w 904130"/>
                <a:gd name="connsiteY19" fmla="*/ 1758032 h 1908720"/>
                <a:gd name="connsiteX20" fmla="*/ 452065 w 904130"/>
                <a:gd name="connsiteY20" fmla="*/ 1908721 h 1908720"/>
                <a:gd name="connsiteX21" fmla="*/ 602754 w 904130"/>
                <a:gd name="connsiteY21" fmla="*/ 1758032 h 1908720"/>
                <a:gd name="connsiteX22" fmla="*/ 602754 w 904130"/>
                <a:gd name="connsiteY22" fmla="*/ 1681903 h 1908720"/>
                <a:gd name="connsiteX23" fmla="*/ 904131 w 904130"/>
                <a:gd name="connsiteY23" fmla="*/ 1255737 h 1908720"/>
                <a:gd name="connsiteX24" fmla="*/ 452065 w 904130"/>
                <a:gd name="connsiteY24" fmla="*/ 803672 h 190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4130" h="1908720">
                  <a:moveTo>
                    <a:pt x="452065" y="803672"/>
                  </a:moveTo>
                  <a:cubicBezTo>
                    <a:pt x="368991" y="803672"/>
                    <a:pt x="301377" y="736058"/>
                    <a:pt x="301377" y="652983"/>
                  </a:cubicBezTo>
                  <a:cubicBezTo>
                    <a:pt x="301377" y="569909"/>
                    <a:pt x="368991" y="502295"/>
                    <a:pt x="452065" y="502295"/>
                  </a:cubicBezTo>
                  <a:lnTo>
                    <a:pt x="753442" y="502295"/>
                  </a:lnTo>
                  <a:cubicBezTo>
                    <a:pt x="836674" y="502295"/>
                    <a:pt x="904131" y="434838"/>
                    <a:pt x="904131" y="351606"/>
                  </a:cubicBezTo>
                  <a:cubicBezTo>
                    <a:pt x="904131" y="268375"/>
                    <a:pt x="836674" y="200918"/>
                    <a:pt x="753442" y="200918"/>
                  </a:cubicBezTo>
                  <a:lnTo>
                    <a:pt x="602754" y="200918"/>
                  </a:lnTo>
                  <a:lnTo>
                    <a:pt x="602754" y="150688"/>
                  </a:lnTo>
                  <a:cubicBezTo>
                    <a:pt x="602754" y="67457"/>
                    <a:pt x="535297" y="0"/>
                    <a:pt x="452065" y="0"/>
                  </a:cubicBezTo>
                  <a:cubicBezTo>
                    <a:pt x="368834" y="0"/>
                    <a:pt x="301377" y="67457"/>
                    <a:pt x="301377" y="150688"/>
                  </a:cubicBezTo>
                  <a:lnTo>
                    <a:pt x="301377" y="226818"/>
                  </a:lnTo>
                  <a:cubicBezTo>
                    <a:pt x="125966" y="289055"/>
                    <a:pt x="0" y="456539"/>
                    <a:pt x="0" y="652983"/>
                  </a:cubicBezTo>
                  <a:cubicBezTo>
                    <a:pt x="0" y="902247"/>
                    <a:pt x="202802" y="1105049"/>
                    <a:pt x="452065" y="1105049"/>
                  </a:cubicBezTo>
                  <a:cubicBezTo>
                    <a:pt x="535140" y="1105049"/>
                    <a:pt x="602754" y="1172662"/>
                    <a:pt x="602754" y="1255737"/>
                  </a:cubicBezTo>
                  <a:cubicBezTo>
                    <a:pt x="602754" y="1338812"/>
                    <a:pt x="535140" y="1406426"/>
                    <a:pt x="452065" y="1406426"/>
                  </a:cubicBezTo>
                  <a:lnTo>
                    <a:pt x="150688" y="1406426"/>
                  </a:lnTo>
                  <a:cubicBezTo>
                    <a:pt x="67457" y="1406426"/>
                    <a:pt x="0" y="1473882"/>
                    <a:pt x="0" y="1557114"/>
                  </a:cubicBezTo>
                  <a:cubicBezTo>
                    <a:pt x="0" y="1640346"/>
                    <a:pt x="67457" y="1707803"/>
                    <a:pt x="150688" y="1707803"/>
                  </a:cubicBezTo>
                  <a:lnTo>
                    <a:pt x="301377" y="1707803"/>
                  </a:lnTo>
                  <a:lnTo>
                    <a:pt x="301377" y="1758032"/>
                  </a:lnTo>
                  <a:cubicBezTo>
                    <a:pt x="301377" y="1841264"/>
                    <a:pt x="368834" y="1908721"/>
                    <a:pt x="452065" y="1908721"/>
                  </a:cubicBezTo>
                  <a:cubicBezTo>
                    <a:pt x="535297" y="1908721"/>
                    <a:pt x="602754" y="1841264"/>
                    <a:pt x="602754" y="1758032"/>
                  </a:cubicBezTo>
                  <a:lnTo>
                    <a:pt x="602754" y="1681903"/>
                  </a:lnTo>
                  <a:cubicBezTo>
                    <a:pt x="778165" y="1619666"/>
                    <a:pt x="904131" y="1452182"/>
                    <a:pt x="904131" y="1255737"/>
                  </a:cubicBezTo>
                  <a:cubicBezTo>
                    <a:pt x="904131" y="1006473"/>
                    <a:pt x="701329" y="803672"/>
                    <a:pt x="452065" y="803672"/>
                  </a:cubicBezTo>
                  <a:close/>
                </a:path>
              </a:pathLst>
            </a:custGeom>
            <a:grpFill/>
            <a:ln w="100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6" name="Freeform: Shape 35">
              <a:extLst>
                <a:ext uri="{FF2B5EF4-FFF2-40B4-BE49-F238E27FC236}">
                  <a16:creationId xmlns:a16="http://schemas.microsoft.com/office/drawing/2014/main" id="{2CF59097-80C9-422A-8018-1F3BE2347116}"/>
                </a:ext>
              </a:extLst>
            </p:cNvPr>
            <p:cNvSpPr/>
            <p:nvPr/>
          </p:nvSpPr>
          <p:spPr>
            <a:xfrm>
              <a:off x="3413386" y="3033861"/>
              <a:ext cx="904131" cy="2109639"/>
            </a:xfrm>
            <a:custGeom>
              <a:avLst/>
              <a:gdLst>
                <a:gd name="connsiteX0" fmla="*/ 753442 w 904130"/>
                <a:gd name="connsiteY0" fmla="*/ 0 h 2109638"/>
                <a:gd name="connsiteX1" fmla="*/ 150688 w 904130"/>
                <a:gd name="connsiteY1" fmla="*/ 0 h 2109638"/>
                <a:gd name="connsiteX2" fmla="*/ 0 w 904130"/>
                <a:gd name="connsiteY2" fmla="*/ 150688 h 2109638"/>
                <a:gd name="connsiteX3" fmla="*/ 0 w 904130"/>
                <a:gd name="connsiteY3" fmla="*/ 1958950 h 2109638"/>
                <a:gd name="connsiteX4" fmla="*/ 150688 w 904130"/>
                <a:gd name="connsiteY4" fmla="*/ 2109639 h 2109638"/>
                <a:gd name="connsiteX5" fmla="*/ 753442 w 904130"/>
                <a:gd name="connsiteY5" fmla="*/ 2109639 h 2109638"/>
                <a:gd name="connsiteX6" fmla="*/ 904131 w 904130"/>
                <a:gd name="connsiteY6" fmla="*/ 1958950 h 2109638"/>
                <a:gd name="connsiteX7" fmla="*/ 904131 w 904130"/>
                <a:gd name="connsiteY7" fmla="*/ 150688 h 2109638"/>
                <a:gd name="connsiteX8" fmla="*/ 753442 w 904130"/>
                <a:gd name="connsiteY8" fmla="*/ 0 h 210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130" h="2109638">
                  <a:moveTo>
                    <a:pt x="753442" y="0"/>
                  </a:moveTo>
                  <a:lnTo>
                    <a:pt x="150688" y="0"/>
                  </a:lnTo>
                  <a:cubicBezTo>
                    <a:pt x="67457" y="0"/>
                    <a:pt x="0" y="67457"/>
                    <a:pt x="0" y="150688"/>
                  </a:cubicBezTo>
                  <a:lnTo>
                    <a:pt x="0" y="1958950"/>
                  </a:lnTo>
                  <a:cubicBezTo>
                    <a:pt x="0" y="2042182"/>
                    <a:pt x="67457" y="2109639"/>
                    <a:pt x="150688" y="2109639"/>
                  </a:cubicBezTo>
                  <a:lnTo>
                    <a:pt x="753442" y="2109639"/>
                  </a:lnTo>
                  <a:cubicBezTo>
                    <a:pt x="836635" y="2109639"/>
                    <a:pt x="904131" y="2042182"/>
                    <a:pt x="904131" y="1958950"/>
                  </a:cubicBezTo>
                  <a:lnTo>
                    <a:pt x="904131" y="150688"/>
                  </a:lnTo>
                  <a:cubicBezTo>
                    <a:pt x="904131" y="67457"/>
                    <a:pt x="836635" y="0"/>
                    <a:pt x="753442" y="0"/>
                  </a:cubicBezTo>
                  <a:close/>
                </a:path>
              </a:pathLst>
            </a:custGeom>
            <a:grpFill/>
            <a:ln w="100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7" name="Freeform: Shape 36">
              <a:extLst>
                <a:ext uri="{FF2B5EF4-FFF2-40B4-BE49-F238E27FC236}">
                  <a16:creationId xmlns:a16="http://schemas.microsoft.com/office/drawing/2014/main" id="{5F2E8594-D714-48C7-A768-93605192C90F}"/>
                </a:ext>
              </a:extLst>
            </p:cNvPr>
            <p:cNvSpPr/>
            <p:nvPr/>
          </p:nvSpPr>
          <p:spPr>
            <a:xfrm>
              <a:off x="4826483" y="3636615"/>
              <a:ext cx="904131" cy="1506885"/>
            </a:xfrm>
            <a:custGeom>
              <a:avLst/>
              <a:gdLst>
                <a:gd name="connsiteX0" fmla="*/ 753442 w 904130"/>
                <a:gd name="connsiteY0" fmla="*/ 0 h 1506884"/>
                <a:gd name="connsiteX1" fmla="*/ 150688 w 904130"/>
                <a:gd name="connsiteY1" fmla="*/ 0 h 1506884"/>
                <a:gd name="connsiteX2" fmla="*/ 0 w 904130"/>
                <a:gd name="connsiteY2" fmla="*/ 150688 h 1506884"/>
                <a:gd name="connsiteX3" fmla="*/ 0 w 904130"/>
                <a:gd name="connsiteY3" fmla="*/ 1356196 h 1506884"/>
                <a:gd name="connsiteX4" fmla="*/ 150688 w 904130"/>
                <a:gd name="connsiteY4" fmla="*/ 1506885 h 1506884"/>
                <a:gd name="connsiteX5" fmla="*/ 753442 w 904130"/>
                <a:gd name="connsiteY5" fmla="*/ 1506885 h 1506884"/>
                <a:gd name="connsiteX6" fmla="*/ 904131 w 904130"/>
                <a:gd name="connsiteY6" fmla="*/ 1356196 h 1506884"/>
                <a:gd name="connsiteX7" fmla="*/ 904131 w 904130"/>
                <a:gd name="connsiteY7" fmla="*/ 150688 h 1506884"/>
                <a:gd name="connsiteX8" fmla="*/ 753442 w 904130"/>
                <a:gd name="connsiteY8" fmla="*/ 0 h 150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130" h="1506884">
                  <a:moveTo>
                    <a:pt x="753442" y="0"/>
                  </a:moveTo>
                  <a:lnTo>
                    <a:pt x="150688" y="0"/>
                  </a:lnTo>
                  <a:cubicBezTo>
                    <a:pt x="67496" y="0"/>
                    <a:pt x="0" y="67457"/>
                    <a:pt x="0" y="150688"/>
                  </a:cubicBezTo>
                  <a:lnTo>
                    <a:pt x="0" y="1356196"/>
                  </a:lnTo>
                  <a:cubicBezTo>
                    <a:pt x="0" y="1439428"/>
                    <a:pt x="67496" y="1506885"/>
                    <a:pt x="150688" y="1506885"/>
                  </a:cubicBezTo>
                  <a:lnTo>
                    <a:pt x="753442" y="1506885"/>
                  </a:lnTo>
                  <a:cubicBezTo>
                    <a:pt x="836674" y="1506885"/>
                    <a:pt x="904131" y="1439428"/>
                    <a:pt x="904131" y="1356196"/>
                  </a:cubicBezTo>
                  <a:lnTo>
                    <a:pt x="904131" y="150688"/>
                  </a:lnTo>
                  <a:cubicBezTo>
                    <a:pt x="904131" y="67457"/>
                    <a:pt x="836674" y="0"/>
                    <a:pt x="753442" y="0"/>
                  </a:cubicBezTo>
                  <a:close/>
                </a:path>
              </a:pathLst>
            </a:custGeom>
            <a:grpFill/>
            <a:ln w="100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8" name="Freeform: Shape 37">
              <a:extLst>
                <a:ext uri="{FF2B5EF4-FFF2-40B4-BE49-F238E27FC236}">
                  <a16:creationId xmlns:a16="http://schemas.microsoft.com/office/drawing/2014/main" id="{AA099B9E-6594-43FC-A6BE-3520BEF9CCC2}"/>
                </a:ext>
              </a:extLst>
            </p:cNvPr>
            <p:cNvSpPr/>
            <p:nvPr/>
          </p:nvSpPr>
          <p:spPr>
            <a:xfrm>
              <a:off x="6239619" y="4239369"/>
              <a:ext cx="904131" cy="904131"/>
            </a:xfrm>
            <a:custGeom>
              <a:avLst/>
              <a:gdLst>
                <a:gd name="connsiteX0" fmla="*/ 753442 w 904130"/>
                <a:gd name="connsiteY0" fmla="*/ 0 h 904130"/>
                <a:gd name="connsiteX1" fmla="*/ 150688 w 904130"/>
                <a:gd name="connsiteY1" fmla="*/ 0 h 904130"/>
                <a:gd name="connsiteX2" fmla="*/ 0 w 904130"/>
                <a:gd name="connsiteY2" fmla="*/ 150688 h 904130"/>
                <a:gd name="connsiteX3" fmla="*/ 0 w 904130"/>
                <a:gd name="connsiteY3" fmla="*/ 753442 h 904130"/>
                <a:gd name="connsiteX4" fmla="*/ 150688 w 904130"/>
                <a:gd name="connsiteY4" fmla="*/ 904131 h 904130"/>
                <a:gd name="connsiteX5" fmla="*/ 753442 w 904130"/>
                <a:gd name="connsiteY5" fmla="*/ 904131 h 904130"/>
                <a:gd name="connsiteX6" fmla="*/ 904131 w 904130"/>
                <a:gd name="connsiteY6" fmla="*/ 753442 h 904130"/>
                <a:gd name="connsiteX7" fmla="*/ 904131 w 904130"/>
                <a:gd name="connsiteY7" fmla="*/ 150688 h 904130"/>
                <a:gd name="connsiteX8" fmla="*/ 753442 w 904130"/>
                <a:gd name="connsiteY8" fmla="*/ 0 h 9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130" h="904130">
                  <a:moveTo>
                    <a:pt x="753442" y="0"/>
                  </a:moveTo>
                  <a:lnTo>
                    <a:pt x="150688" y="0"/>
                  </a:lnTo>
                  <a:cubicBezTo>
                    <a:pt x="67457" y="0"/>
                    <a:pt x="0" y="67457"/>
                    <a:pt x="0" y="150688"/>
                  </a:cubicBezTo>
                  <a:lnTo>
                    <a:pt x="0" y="753442"/>
                  </a:lnTo>
                  <a:cubicBezTo>
                    <a:pt x="0" y="836674"/>
                    <a:pt x="67457" y="904131"/>
                    <a:pt x="150688" y="904131"/>
                  </a:cubicBezTo>
                  <a:lnTo>
                    <a:pt x="753442" y="904131"/>
                  </a:lnTo>
                  <a:cubicBezTo>
                    <a:pt x="836674" y="904131"/>
                    <a:pt x="904131" y="836674"/>
                    <a:pt x="904131" y="753442"/>
                  </a:cubicBezTo>
                  <a:lnTo>
                    <a:pt x="904131" y="150688"/>
                  </a:lnTo>
                  <a:cubicBezTo>
                    <a:pt x="904131" y="67457"/>
                    <a:pt x="836674" y="0"/>
                    <a:pt x="753442" y="0"/>
                  </a:cubicBezTo>
                  <a:close/>
                </a:path>
              </a:pathLst>
            </a:custGeom>
            <a:grpFill/>
            <a:ln w="100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9" name="Freeform: Shape 38">
              <a:extLst>
                <a:ext uri="{FF2B5EF4-FFF2-40B4-BE49-F238E27FC236}">
                  <a16:creationId xmlns:a16="http://schemas.microsoft.com/office/drawing/2014/main" id="{AA572927-FD22-4473-AEF3-B34DAAACD536}"/>
                </a:ext>
              </a:extLst>
            </p:cNvPr>
            <p:cNvSpPr/>
            <p:nvPr/>
          </p:nvSpPr>
          <p:spPr>
            <a:xfrm>
              <a:off x="2000250" y="2210098"/>
              <a:ext cx="904131" cy="2933402"/>
            </a:xfrm>
            <a:custGeom>
              <a:avLst/>
              <a:gdLst>
                <a:gd name="connsiteX0" fmla="*/ 753442 w 904130"/>
                <a:gd name="connsiteY0" fmla="*/ 0 h 2933402"/>
                <a:gd name="connsiteX1" fmla="*/ 150688 w 904130"/>
                <a:gd name="connsiteY1" fmla="*/ 0 h 2933402"/>
                <a:gd name="connsiteX2" fmla="*/ 0 w 904130"/>
                <a:gd name="connsiteY2" fmla="*/ 150688 h 2933402"/>
                <a:gd name="connsiteX3" fmla="*/ 0 w 904130"/>
                <a:gd name="connsiteY3" fmla="*/ 2782714 h 2933402"/>
                <a:gd name="connsiteX4" fmla="*/ 150688 w 904130"/>
                <a:gd name="connsiteY4" fmla="*/ 2933402 h 2933402"/>
                <a:gd name="connsiteX5" fmla="*/ 753442 w 904130"/>
                <a:gd name="connsiteY5" fmla="*/ 2933402 h 2933402"/>
                <a:gd name="connsiteX6" fmla="*/ 904131 w 904130"/>
                <a:gd name="connsiteY6" fmla="*/ 2782714 h 2933402"/>
                <a:gd name="connsiteX7" fmla="*/ 904131 w 904130"/>
                <a:gd name="connsiteY7" fmla="*/ 150688 h 2933402"/>
                <a:gd name="connsiteX8" fmla="*/ 753442 w 904130"/>
                <a:gd name="connsiteY8" fmla="*/ 0 h 293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130" h="2933402">
                  <a:moveTo>
                    <a:pt x="753442" y="0"/>
                  </a:moveTo>
                  <a:lnTo>
                    <a:pt x="150688" y="0"/>
                  </a:lnTo>
                  <a:cubicBezTo>
                    <a:pt x="67457" y="0"/>
                    <a:pt x="0" y="67457"/>
                    <a:pt x="0" y="150688"/>
                  </a:cubicBezTo>
                  <a:lnTo>
                    <a:pt x="0" y="2782714"/>
                  </a:lnTo>
                  <a:cubicBezTo>
                    <a:pt x="0" y="2865946"/>
                    <a:pt x="67457" y="2933402"/>
                    <a:pt x="150688" y="2933402"/>
                  </a:cubicBezTo>
                  <a:lnTo>
                    <a:pt x="753442" y="2933402"/>
                  </a:lnTo>
                  <a:cubicBezTo>
                    <a:pt x="836674" y="2933402"/>
                    <a:pt x="904131" y="2865946"/>
                    <a:pt x="904131" y="2782714"/>
                  </a:cubicBezTo>
                  <a:lnTo>
                    <a:pt x="904131" y="150688"/>
                  </a:lnTo>
                  <a:cubicBezTo>
                    <a:pt x="904131" y="67457"/>
                    <a:pt x="836674" y="0"/>
                    <a:pt x="753442" y="0"/>
                  </a:cubicBezTo>
                  <a:close/>
                </a:path>
              </a:pathLst>
            </a:custGeom>
            <a:grpFill/>
            <a:ln w="100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0" name="Freeform: Shape 39">
              <a:extLst>
                <a:ext uri="{FF2B5EF4-FFF2-40B4-BE49-F238E27FC236}">
                  <a16:creationId xmlns:a16="http://schemas.microsoft.com/office/drawing/2014/main" id="{62788052-FE0F-48B5-8AB4-07194BD26F80}"/>
                </a:ext>
              </a:extLst>
            </p:cNvPr>
            <p:cNvSpPr/>
            <p:nvPr/>
          </p:nvSpPr>
          <p:spPr>
            <a:xfrm>
              <a:off x="3728145" y="602754"/>
              <a:ext cx="3114229" cy="2511475"/>
            </a:xfrm>
            <a:custGeom>
              <a:avLst/>
              <a:gdLst>
                <a:gd name="connsiteX0" fmla="*/ 2380368 w 3114228"/>
                <a:gd name="connsiteY0" fmla="*/ 2510062 h 2511474"/>
                <a:gd name="connsiteX1" fmla="*/ 2388687 w 3114228"/>
                <a:gd name="connsiteY1" fmla="*/ 2508767 h 2511474"/>
                <a:gd name="connsiteX2" fmla="*/ 2395084 w 3114228"/>
                <a:gd name="connsiteY2" fmla="*/ 2507394 h 2511474"/>
                <a:gd name="connsiteX3" fmla="*/ 2402147 w 3114228"/>
                <a:gd name="connsiteY3" fmla="*/ 2505588 h 2511474"/>
                <a:gd name="connsiteX4" fmla="*/ 2408700 w 3114228"/>
                <a:gd name="connsiteY4" fmla="*/ 2503548 h 2511474"/>
                <a:gd name="connsiteX5" fmla="*/ 2415332 w 3114228"/>
                <a:gd name="connsiteY5" fmla="*/ 2501115 h 2511474"/>
                <a:gd name="connsiteX6" fmla="*/ 2421650 w 3114228"/>
                <a:gd name="connsiteY6" fmla="*/ 2498564 h 2511474"/>
                <a:gd name="connsiteX7" fmla="*/ 2428204 w 3114228"/>
                <a:gd name="connsiteY7" fmla="*/ 2495386 h 2511474"/>
                <a:gd name="connsiteX8" fmla="*/ 2434011 w 3114228"/>
                <a:gd name="connsiteY8" fmla="*/ 2492403 h 2511474"/>
                <a:gd name="connsiteX9" fmla="*/ 2440722 w 3114228"/>
                <a:gd name="connsiteY9" fmla="*/ 2488361 h 2511474"/>
                <a:gd name="connsiteX10" fmla="*/ 2445823 w 3114228"/>
                <a:gd name="connsiteY10" fmla="*/ 2485143 h 2511474"/>
                <a:gd name="connsiteX11" fmla="*/ 2452926 w 3114228"/>
                <a:gd name="connsiteY11" fmla="*/ 2479807 h 2511474"/>
                <a:gd name="connsiteX12" fmla="*/ 2456968 w 3114228"/>
                <a:gd name="connsiteY12" fmla="*/ 2476746 h 2511474"/>
                <a:gd name="connsiteX13" fmla="*/ 2457243 w 3114228"/>
                <a:gd name="connsiteY13" fmla="*/ 2476550 h 2511474"/>
                <a:gd name="connsiteX14" fmla="*/ 3059996 w 3114228"/>
                <a:gd name="connsiteY14" fmla="*/ 1974255 h 2511474"/>
                <a:gd name="connsiteX15" fmla="*/ 3079303 w 3114228"/>
                <a:gd name="connsiteY15" fmla="*/ 1761996 h 2511474"/>
                <a:gd name="connsiteX16" fmla="*/ 2867084 w 3114228"/>
                <a:gd name="connsiteY16" fmla="*/ 1742728 h 2511474"/>
                <a:gd name="connsiteX17" fmla="*/ 2491932 w 3114228"/>
                <a:gd name="connsiteY17" fmla="*/ 2055328 h 2511474"/>
                <a:gd name="connsiteX18" fmla="*/ 1820387 w 3114228"/>
                <a:gd name="connsiteY18" fmla="*/ 691048 h 2511474"/>
                <a:gd name="connsiteX19" fmla="*/ 150688 w 3114228"/>
                <a:gd name="connsiteY19" fmla="*/ 0 h 2511474"/>
                <a:gd name="connsiteX20" fmla="*/ 0 w 3114228"/>
                <a:gd name="connsiteY20" fmla="*/ 150688 h 2511474"/>
                <a:gd name="connsiteX21" fmla="*/ 150688 w 3114228"/>
                <a:gd name="connsiteY21" fmla="*/ 301377 h 2511474"/>
                <a:gd name="connsiteX22" fmla="*/ 1607265 w 3114228"/>
                <a:gd name="connsiteY22" fmla="*/ 904209 h 2511474"/>
                <a:gd name="connsiteX23" fmla="*/ 2187220 w 3114228"/>
                <a:gd name="connsiteY23" fmla="*/ 2051639 h 2511474"/>
                <a:gd name="connsiteX24" fmla="*/ 1745161 w 3114228"/>
                <a:gd name="connsiteY24" fmla="*/ 1735900 h 2511474"/>
                <a:gd name="connsiteX25" fmla="*/ 1534943 w 3114228"/>
                <a:gd name="connsiteY25" fmla="*/ 1770904 h 2511474"/>
                <a:gd name="connsiteX26" fmla="*/ 1569986 w 3114228"/>
                <a:gd name="connsiteY26" fmla="*/ 1981122 h 2511474"/>
                <a:gd name="connsiteX27" fmla="*/ 2273199 w 3114228"/>
                <a:gd name="connsiteY27" fmla="*/ 2483417 h 2511474"/>
                <a:gd name="connsiteX28" fmla="*/ 2274964 w 3114228"/>
                <a:gd name="connsiteY28" fmla="*/ 2484594 h 2511474"/>
                <a:gd name="connsiteX29" fmla="*/ 2279477 w 3114228"/>
                <a:gd name="connsiteY29" fmla="*/ 2487537 h 2511474"/>
                <a:gd name="connsiteX30" fmla="*/ 2286305 w 3114228"/>
                <a:gd name="connsiteY30" fmla="*/ 2491697 h 2511474"/>
                <a:gd name="connsiteX31" fmla="*/ 2291328 w 3114228"/>
                <a:gd name="connsiteY31" fmla="*/ 2494444 h 2511474"/>
                <a:gd name="connsiteX32" fmla="*/ 2298588 w 3114228"/>
                <a:gd name="connsiteY32" fmla="*/ 2497936 h 2511474"/>
                <a:gd name="connsiteX33" fmla="*/ 2303454 w 3114228"/>
                <a:gd name="connsiteY33" fmla="*/ 2500134 h 2511474"/>
                <a:gd name="connsiteX34" fmla="*/ 2315384 w 3114228"/>
                <a:gd name="connsiteY34" fmla="*/ 2504490 h 2511474"/>
                <a:gd name="connsiteX35" fmla="*/ 2319072 w 3114228"/>
                <a:gd name="connsiteY35" fmla="*/ 2505510 h 2511474"/>
                <a:gd name="connsiteX36" fmla="*/ 2328490 w 3114228"/>
                <a:gd name="connsiteY36" fmla="*/ 2507943 h 2511474"/>
                <a:gd name="connsiteX37" fmla="*/ 2333435 w 3114228"/>
                <a:gd name="connsiteY37" fmla="*/ 2508885 h 2511474"/>
                <a:gd name="connsiteX38" fmla="*/ 2342539 w 3114228"/>
                <a:gd name="connsiteY38" fmla="*/ 2510297 h 2511474"/>
                <a:gd name="connsiteX39" fmla="*/ 2347052 w 3114228"/>
                <a:gd name="connsiteY39" fmla="*/ 2510808 h 2511474"/>
                <a:gd name="connsiteX40" fmla="*/ 2360747 w 3114228"/>
                <a:gd name="connsiteY40" fmla="*/ 2511475 h 2511474"/>
                <a:gd name="connsiteX41" fmla="*/ 2360786 w 3114228"/>
                <a:gd name="connsiteY41" fmla="*/ 2511475 h 2511474"/>
                <a:gd name="connsiteX42" fmla="*/ 2360865 w 3114228"/>
                <a:gd name="connsiteY42" fmla="*/ 2511475 h 2511474"/>
                <a:gd name="connsiteX43" fmla="*/ 2374913 w 3114228"/>
                <a:gd name="connsiteY43" fmla="*/ 2510768 h 2511474"/>
                <a:gd name="connsiteX44" fmla="*/ 2380368 w 3114228"/>
                <a:gd name="connsiteY44" fmla="*/ 2510062 h 251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4228" h="2511474">
                  <a:moveTo>
                    <a:pt x="2380368" y="2510062"/>
                  </a:moveTo>
                  <a:cubicBezTo>
                    <a:pt x="2383154" y="2509709"/>
                    <a:pt x="2385940" y="2509316"/>
                    <a:pt x="2388687" y="2508767"/>
                  </a:cubicBezTo>
                  <a:cubicBezTo>
                    <a:pt x="2390845" y="2508375"/>
                    <a:pt x="2392965" y="2507904"/>
                    <a:pt x="2395084" y="2507394"/>
                  </a:cubicBezTo>
                  <a:cubicBezTo>
                    <a:pt x="2397438" y="2506844"/>
                    <a:pt x="2399832" y="2506256"/>
                    <a:pt x="2402147" y="2505588"/>
                  </a:cubicBezTo>
                  <a:cubicBezTo>
                    <a:pt x="2404345" y="2504961"/>
                    <a:pt x="2406542" y="2504293"/>
                    <a:pt x="2408700" y="2503548"/>
                  </a:cubicBezTo>
                  <a:cubicBezTo>
                    <a:pt x="2410937" y="2502802"/>
                    <a:pt x="2413135" y="2501978"/>
                    <a:pt x="2415332" y="2501115"/>
                  </a:cubicBezTo>
                  <a:cubicBezTo>
                    <a:pt x="2417451" y="2500291"/>
                    <a:pt x="2419570" y="2499467"/>
                    <a:pt x="2421650" y="2498564"/>
                  </a:cubicBezTo>
                  <a:cubicBezTo>
                    <a:pt x="2423848" y="2497583"/>
                    <a:pt x="2426045" y="2496484"/>
                    <a:pt x="2428204" y="2495386"/>
                  </a:cubicBezTo>
                  <a:cubicBezTo>
                    <a:pt x="2430166" y="2494405"/>
                    <a:pt x="2432128" y="2493463"/>
                    <a:pt x="2434011" y="2492403"/>
                  </a:cubicBezTo>
                  <a:cubicBezTo>
                    <a:pt x="2436287" y="2491147"/>
                    <a:pt x="2438485" y="2489735"/>
                    <a:pt x="2440722" y="2488361"/>
                  </a:cubicBezTo>
                  <a:cubicBezTo>
                    <a:pt x="2442409" y="2487302"/>
                    <a:pt x="2444175" y="2486282"/>
                    <a:pt x="2445823" y="2485143"/>
                  </a:cubicBezTo>
                  <a:cubicBezTo>
                    <a:pt x="2448256" y="2483456"/>
                    <a:pt x="2450571" y="2481612"/>
                    <a:pt x="2452926" y="2479807"/>
                  </a:cubicBezTo>
                  <a:cubicBezTo>
                    <a:pt x="2454260" y="2478786"/>
                    <a:pt x="2455673" y="2477845"/>
                    <a:pt x="2456968" y="2476746"/>
                  </a:cubicBezTo>
                  <a:cubicBezTo>
                    <a:pt x="2457046" y="2476667"/>
                    <a:pt x="2457164" y="2476628"/>
                    <a:pt x="2457243" y="2476550"/>
                  </a:cubicBezTo>
                  <a:lnTo>
                    <a:pt x="3059996" y="1974255"/>
                  </a:lnTo>
                  <a:cubicBezTo>
                    <a:pt x="3123921" y="1920964"/>
                    <a:pt x="3132594" y="1825960"/>
                    <a:pt x="3079303" y="1761996"/>
                  </a:cubicBezTo>
                  <a:cubicBezTo>
                    <a:pt x="3026013" y="1698071"/>
                    <a:pt x="2930969" y="1689438"/>
                    <a:pt x="2867084" y="1742728"/>
                  </a:cubicBezTo>
                  <a:lnTo>
                    <a:pt x="2491932" y="2055328"/>
                  </a:lnTo>
                  <a:cubicBezTo>
                    <a:pt x="2425888" y="1540083"/>
                    <a:pt x="2193302" y="1063963"/>
                    <a:pt x="1820387" y="691048"/>
                  </a:cubicBezTo>
                  <a:cubicBezTo>
                    <a:pt x="1374758" y="245418"/>
                    <a:pt x="781736" y="0"/>
                    <a:pt x="150688" y="0"/>
                  </a:cubicBezTo>
                  <a:cubicBezTo>
                    <a:pt x="67457" y="0"/>
                    <a:pt x="0" y="67457"/>
                    <a:pt x="0" y="150688"/>
                  </a:cubicBezTo>
                  <a:cubicBezTo>
                    <a:pt x="0" y="233920"/>
                    <a:pt x="67457" y="301377"/>
                    <a:pt x="150688" y="301377"/>
                  </a:cubicBezTo>
                  <a:cubicBezTo>
                    <a:pt x="701251" y="301377"/>
                    <a:pt x="1218575" y="515480"/>
                    <a:pt x="1607265" y="904209"/>
                  </a:cubicBezTo>
                  <a:cubicBezTo>
                    <a:pt x="1922259" y="1219164"/>
                    <a:pt x="2122510" y="1618528"/>
                    <a:pt x="2187220" y="2051639"/>
                  </a:cubicBezTo>
                  <a:lnTo>
                    <a:pt x="1745161" y="1735900"/>
                  </a:lnTo>
                  <a:cubicBezTo>
                    <a:pt x="1677469" y="1687515"/>
                    <a:pt x="1583328" y="1703212"/>
                    <a:pt x="1534943" y="1770904"/>
                  </a:cubicBezTo>
                  <a:cubicBezTo>
                    <a:pt x="1486597" y="1838635"/>
                    <a:pt x="1502254" y="1932737"/>
                    <a:pt x="1569986" y="1981122"/>
                  </a:cubicBezTo>
                  <a:lnTo>
                    <a:pt x="2273199" y="2483417"/>
                  </a:lnTo>
                  <a:cubicBezTo>
                    <a:pt x="2273787" y="2483809"/>
                    <a:pt x="2274376" y="2484162"/>
                    <a:pt x="2274964" y="2484594"/>
                  </a:cubicBezTo>
                  <a:cubicBezTo>
                    <a:pt x="2276456" y="2485614"/>
                    <a:pt x="2277986" y="2486556"/>
                    <a:pt x="2279477" y="2487537"/>
                  </a:cubicBezTo>
                  <a:cubicBezTo>
                    <a:pt x="2281753" y="2488989"/>
                    <a:pt x="2283990" y="2490402"/>
                    <a:pt x="2286305" y="2491697"/>
                  </a:cubicBezTo>
                  <a:cubicBezTo>
                    <a:pt x="2287953" y="2492639"/>
                    <a:pt x="2289602" y="2493541"/>
                    <a:pt x="2291328" y="2494444"/>
                  </a:cubicBezTo>
                  <a:cubicBezTo>
                    <a:pt x="2293722" y="2495700"/>
                    <a:pt x="2296155" y="2496838"/>
                    <a:pt x="2298588" y="2497936"/>
                  </a:cubicBezTo>
                  <a:cubicBezTo>
                    <a:pt x="2300236" y="2498682"/>
                    <a:pt x="2301806" y="2499467"/>
                    <a:pt x="2303454" y="2500134"/>
                  </a:cubicBezTo>
                  <a:cubicBezTo>
                    <a:pt x="2307378" y="2501743"/>
                    <a:pt x="2311381" y="2503234"/>
                    <a:pt x="2315384" y="2504490"/>
                  </a:cubicBezTo>
                  <a:cubicBezTo>
                    <a:pt x="2316600" y="2504882"/>
                    <a:pt x="2317856" y="2505157"/>
                    <a:pt x="2319072" y="2505510"/>
                  </a:cubicBezTo>
                  <a:cubicBezTo>
                    <a:pt x="2322212" y="2506413"/>
                    <a:pt x="2325351" y="2507237"/>
                    <a:pt x="2328490" y="2507943"/>
                  </a:cubicBezTo>
                  <a:cubicBezTo>
                    <a:pt x="2330138" y="2508296"/>
                    <a:pt x="2331787" y="2508610"/>
                    <a:pt x="2333435" y="2508885"/>
                  </a:cubicBezTo>
                  <a:cubicBezTo>
                    <a:pt x="2336456" y="2509473"/>
                    <a:pt x="2339517" y="2509905"/>
                    <a:pt x="2342539" y="2510297"/>
                  </a:cubicBezTo>
                  <a:cubicBezTo>
                    <a:pt x="2344069" y="2510454"/>
                    <a:pt x="2345521" y="2510651"/>
                    <a:pt x="2347052" y="2510808"/>
                  </a:cubicBezTo>
                  <a:cubicBezTo>
                    <a:pt x="2351604" y="2511200"/>
                    <a:pt x="2356195" y="2511475"/>
                    <a:pt x="2360747" y="2511475"/>
                  </a:cubicBezTo>
                  <a:lnTo>
                    <a:pt x="2360786" y="2511475"/>
                  </a:lnTo>
                  <a:lnTo>
                    <a:pt x="2360865" y="2511475"/>
                  </a:lnTo>
                  <a:cubicBezTo>
                    <a:pt x="2365574" y="2511475"/>
                    <a:pt x="2370244" y="2511200"/>
                    <a:pt x="2374913" y="2510768"/>
                  </a:cubicBezTo>
                  <a:cubicBezTo>
                    <a:pt x="2376758" y="2510572"/>
                    <a:pt x="2378563" y="2510297"/>
                    <a:pt x="2380368" y="2510062"/>
                  </a:cubicBezTo>
                  <a:close/>
                </a:path>
              </a:pathLst>
            </a:custGeom>
            <a:grpFill/>
            <a:ln w="100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grpSp>
        <p:nvGrpSpPr>
          <p:cNvPr id="53" name="Group 52">
            <a:extLst>
              <a:ext uri="{FF2B5EF4-FFF2-40B4-BE49-F238E27FC236}">
                <a16:creationId xmlns:a16="http://schemas.microsoft.com/office/drawing/2014/main" id="{AB7A8CB6-585B-4781-A923-B9596F46AF20}"/>
              </a:ext>
            </a:extLst>
          </p:cNvPr>
          <p:cNvGrpSpPr/>
          <p:nvPr/>
        </p:nvGrpSpPr>
        <p:grpSpPr>
          <a:xfrm>
            <a:off x="6457561" y="3243474"/>
            <a:ext cx="409744" cy="422962"/>
            <a:chOff x="5940732" y="2734782"/>
            <a:chExt cx="499984" cy="516112"/>
          </a:xfrm>
          <a:solidFill>
            <a:schemeClr val="accent4"/>
          </a:solidFill>
        </p:grpSpPr>
        <p:grpSp>
          <p:nvGrpSpPr>
            <p:cNvPr id="47" name="Graphic 45">
              <a:extLst>
                <a:ext uri="{FF2B5EF4-FFF2-40B4-BE49-F238E27FC236}">
                  <a16:creationId xmlns:a16="http://schemas.microsoft.com/office/drawing/2014/main" id="{8DD057F7-3212-46CE-89C3-987A3D59F213}"/>
                </a:ext>
              </a:extLst>
            </p:cNvPr>
            <p:cNvGrpSpPr/>
            <p:nvPr/>
          </p:nvGrpSpPr>
          <p:grpSpPr>
            <a:xfrm>
              <a:off x="6231786" y="3097529"/>
              <a:ext cx="115618" cy="115618"/>
              <a:chOff x="2228850" y="228600"/>
              <a:chExt cx="4686300" cy="4686300"/>
            </a:xfrm>
            <a:grpFill/>
          </p:grpSpPr>
          <p:sp>
            <p:nvSpPr>
              <p:cNvPr id="48" name="Freeform: Shape 47">
                <a:extLst>
                  <a:ext uri="{FF2B5EF4-FFF2-40B4-BE49-F238E27FC236}">
                    <a16:creationId xmlns:a16="http://schemas.microsoft.com/office/drawing/2014/main" id="{88E2CBAF-7001-4CE6-8776-901A51933113}"/>
                  </a:ext>
                </a:extLst>
              </p:cNvPr>
              <p:cNvSpPr/>
              <p:nvPr/>
            </p:nvSpPr>
            <p:spPr>
              <a:xfrm>
                <a:off x="3062288" y="228600"/>
                <a:ext cx="3019425" cy="4686300"/>
              </a:xfrm>
              <a:custGeom>
                <a:avLst/>
                <a:gdLst>
                  <a:gd name="connsiteX0" fmla="*/ 2695575 w 3019425"/>
                  <a:gd name="connsiteY0" fmla="*/ 2419350 h 4686300"/>
                  <a:gd name="connsiteX1" fmla="*/ 2066925 w 3019425"/>
                  <a:gd name="connsiteY1" fmla="*/ 2152650 h 4686300"/>
                  <a:gd name="connsiteX2" fmla="*/ 1847850 w 3019425"/>
                  <a:gd name="connsiteY2" fmla="*/ 2105025 h 4686300"/>
                  <a:gd name="connsiteX3" fmla="*/ 1847850 w 3019425"/>
                  <a:gd name="connsiteY3" fmla="*/ 1181100 h 4686300"/>
                  <a:gd name="connsiteX4" fmla="*/ 1866900 w 3019425"/>
                  <a:gd name="connsiteY4" fmla="*/ 1190625 h 4686300"/>
                  <a:gd name="connsiteX5" fmla="*/ 1876425 w 3019425"/>
                  <a:gd name="connsiteY5" fmla="*/ 1200150 h 4686300"/>
                  <a:gd name="connsiteX6" fmla="*/ 2171700 w 3019425"/>
                  <a:gd name="connsiteY6" fmla="*/ 1657350 h 4686300"/>
                  <a:gd name="connsiteX7" fmla="*/ 2905125 w 3019425"/>
                  <a:gd name="connsiteY7" fmla="*/ 1657350 h 4686300"/>
                  <a:gd name="connsiteX8" fmla="*/ 2476500 w 3019425"/>
                  <a:gd name="connsiteY8" fmla="*/ 781050 h 4686300"/>
                  <a:gd name="connsiteX9" fmla="*/ 1847850 w 3019425"/>
                  <a:gd name="connsiteY9" fmla="*/ 514350 h 4686300"/>
                  <a:gd name="connsiteX10" fmla="*/ 1847850 w 3019425"/>
                  <a:gd name="connsiteY10" fmla="*/ 0 h 4686300"/>
                  <a:gd name="connsiteX11" fmla="*/ 1171575 w 3019425"/>
                  <a:gd name="connsiteY11" fmla="*/ 0 h 4686300"/>
                  <a:gd name="connsiteX12" fmla="*/ 1171575 w 3019425"/>
                  <a:gd name="connsiteY12" fmla="*/ 495300 h 4686300"/>
                  <a:gd name="connsiteX13" fmla="*/ 419100 w 3019425"/>
                  <a:gd name="connsiteY13" fmla="*/ 800100 h 4686300"/>
                  <a:gd name="connsiteX14" fmla="*/ 57150 w 3019425"/>
                  <a:gd name="connsiteY14" fmla="*/ 1619250 h 4686300"/>
                  <a:gd name="connsiteX15" fmla="*/ 428625 w 3019425"/>
                  <a:gd name="connsiteY15" fmla="*/ 2409825 h 4686300"/>
                  <a:gd name="connsiteX16" fmla="*/ 1171575 w 3019425"/>
                  <a:gd name="connsiteY16" fmla="*/ 2676525 h 4686300"/>
                  <a:gd name="connsiteX17" fmla="*/ 1171575 w 3019425"/>
                  <a:gd name="connsiteY17" fmla="*/ 3667125 h 4686300"/>
                  <a:gd name="connsiteX18" fmla="*/ 866775 w 3019425"/>
                  <a:gd name="connsiteY18" fmla="*/ 3486150 h 4686300"/>
                  <a:gd name="connsiteX19" fmla="*/ 723900 w 3019425"/>
                  <a:gd name="connsiteY19" fmla="*/ 3124200 h 4686300"/>
                  <a:gd name="connsiteX20" fmla="*/ 0 w 3019425"/>
                  <a:gd name="connsiteY20" fmla="*/ 3124200 h 4686300"/>
                  <a:gd name="connsiteX21" fmla="*/ 409575 w 3019425"/>
                  <a:gd name="connsiteY21" fmla="*/ 4010025 h 4686300"/>
                  <a:gd name="connsiteX22" fmla="*/ 1171575 w 3019425"/>
                  <a:gd name="connsiteY22" fmla="*/ 4305300 h 4686300"/>
                  <a:gd name="connsiteX23" fmla="*/ 1171575 w 3019425"/>
                  <a:gd name="connsiteY23" fmla="*/ 4686300 h 4686300"/>
                  <a:gd name="connsiteX24" fmla="*/ 1847850 w 3019425"/>
                  <a:gd name="connsiteY24" fmla="*/ 4686300 h 4686300"/>
                  <a:gd name="connsiteX25" fmla="*/ 1847850 w 3019425"/>
                  <a:gd name="connsiteY25" fmla="*/ 4314825 h 4686300"/>
                  <a:gd name="connsiteX26" fmla="*/ 2638425 w 3019425"/>
                  <a:gd name="connsiteY26" fmla="*/ 4000500 h 4686300"/>
                  <a:gd name="connsiteX27" fmla="*/ 3019425 w 3019425"/>
                  <a:gd name="connsiteY27" fmla="*/ 3162300 h 4686300"/>
                  <a:gd name="connsiteX28" fmla="*/ 2695575 w 3019425"/>
                  <a:gd name="connsiteY28" fmla="*/ 2419350 h 4686300"/>
                  <a:gd name="connsiteX29" fmla="*/ 1171575 w 3019425"/>
                  <a:gd name="connsiteY29" fmla="*/ 1943100 h 4686300"/>
                  <a:gd name="connsiteX30" fmla="*/ 942975 w 3019425"/>
                  <a:gd name="connsiteY30" fmla="*/ 1857375 h 4686300"/>
                  <a:gd name="connsiteX31" fmla="*/ 762000 w 3019425"/>
                  <a:gd name="connsiteY31" fmla="*/ 1562100 h 4686300"/>
                  <a:gd name="connsiteX32" fmla="*/ 942975 w 3019425"/>
                  <a:gd name="connsiteY32" fmla="*/ 1228725 h 4686300"/>
                  <a:gd name="connsiteX33" fmla="*/ 1171575 w 3019425"/>
                  <a:gd name="connsiteY33" fmla="*/ 1133475 h 4686300"/>
                  <a:gd name="connsiteX34" fmla="*/ 1171575 w 3019425"/>
                  <a:gd name="connsiteY34" fmla="*/ 1943100 h 4686300"/>
                  <a:gd name="connsiteX35" fmla="*/ 1962150 w 3019425"/>
                  <a:gd name="connsiteY35" fmla="*/ 3648075 h 4686300"/>
                  <a:gd name="connsiteX36" fmla="*/ 1847850 w 3019425"/>
                  <a:gd name="connsiteY36" fmla="*/ 3676650 h 4686300"/>
                  <a:gd name="connsiteX37" fmla="*/ 1847850 w 3019425"/>
                  <a:gd name="connsiteY37" fmla="*/ 2828925 h 4686300"/>
                  <a:gd name="connsiteX38" fmla="*/ 2124075 w 3019425"/>
                  <a:gd name="connsiteY38" fmla="*/ 2943225 h 4686300"/>
                  <a:gd name="connsiteX39" fmla="*/ 2286000 w 3019425"/>
                  <a:gd name="connsiteY39" fmla="*/ 3228975 h 4686300"/>
                  <a:gd name="connsiteX40" fmla="*/ 1962150 w 3019425"/>
                  <a:gd name="connsiteY40" fmla="*/ 3648075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19425" h="4686300">
                    <a:moveTo>
                      <a:pt x="2695575" y="2419350"/>
                    </a:moveTo>
                    <a:cubicBezTo>
                      <a:pt x="2555872" y="2311403"/>
                      <a:pt x="2346322" y="2222497"/>
                      <a:pt x="2066925" y="2152650"/>
                    </a:cubicBezTo>
                    <a:lnTo>
                      <a:pt x="1847850" y="2105025"/>
                    </a:lnTo>
                    <a:lnTo>
                      <a:pt x="1847850" y="1181100"/>
                    </a:lnTo>
                    <a:cubicBezTo>
                      <a:pt x="1854203" y="1187453"/>
                      <a:pt x="1860547" y="1190625"/>
                      <a:pt x="1866900" y="1190625"/>
                    </a:cubicBezTo>
                    <a:cubicBezTo>
                      <a:pt x="1873253" y="1190625"/>
                      <a:pt x="1876425" y="1193797"/>
                      <a:pt x="1876425" y="1200150"/>
                    </a:cubicBezTo>
                    <a:cubicBezTo>
                      <a:pt x="2060582" y="1289047"/>
                      <a:pt x="2159013" y="1441447"/>
                      <a:pt x="2171700" y="1657350"/>
                    </a:cubicBezTo>
                    <a:lnTo>
                      <a:pt x="2905125" y="1657350"/>
                    </a:lnTo>
                    <a:cubicBezTo>
                      <a:pt x="2892428" y="1276350"/>
                      <a:pt x="2749553" y="984247"/>
                      <a:pt x="2476500" y="781050"/>
                    </a:cubicBezTo>
                    <a:cubicBezTo>
                      <a:pt x="2298697" y="647700"/>
                      <a:pt x="2089147" y="558803"/>
                      <a:pt x="1847850" y="514350"/>
                    </a:cubicBezTo>
                    <a:lnTo>
                      <a:pt x="1847850" y="0"/>
                    </a:lnTo>
                    <a:lnTo>
                      <a:pt x="1171575" y="0"/>
                    </a:lnTo>
                    <a:lnTo>
                      <a:pt x="1171575" y="495300"/>
                    </a:lnTo>
                    <a:cubicBezTo>
                      <a:pt x="854078" y="533400"/>
                      <a:pt x="603247" y="635003"/>
                      <a:pt x="419100" y="800100"/>
                    </a:cubicBezTo>
                    <a:cubicBezTo>
                      <a:pt x="177803" y="1016003"/>
                      <a:pt x="57150" y="1289056"/>
                      <a:pt x="57150" y="1619250"/>
                    </a:cubicBezTo>
                    <a:cubicBezTo>
                      <a:pt x="57150" y="1974847"/>
                      <a:pt x="180975" y="2238375"/>
                      <a:pt x="428625" y="2409825"/>
                    </a:cubicBezTo>
                    <a:cubicBezTo>
                      <a:pt x="561975" y="2505075"/>
                      <a:pt x="809625" y="2593972"/>
                      <a:pt x="1171575" y="2676525"/>
                    </a:cubicBezTo>
                    <a:lnTo>
                      <a:pt x="1171575" y="3667125"/>
                    </a:lnTo>
                    <a:cubicBezTo>
                      <a:pt x="1038225" y="3629025"/>
                      <a:pt x="936622" y="3568703"/>
                      <a:pt x="866775" y="3486150"/>
                    </a:cubicBezTo>
                    <a:cubicBezTo>
                      <a:pt x="790575" y="3397253"/>
                      <a:pt x="742950" y="3276600"/>
                      <a:pt x="723900" y="3124200"/>
                    </a:cubicBezTo>
                    <a:lnTo>
                      <a:pt x="0" y="3124200"/>
                    </a:lnTo>
                    <a:cubicBezTo>
                      <a:pt x="0" y="3498847"/>
                      <a:pt x="136522" y="3794122"/>
                      <a:pt x="409575" y="4010025"/>
                    </a:cubicBezTo>
                    <a:cubicBezTo>
                      <a:pt x="606428" y="4162425"/>
                      <a:pt x="860422" y="4260847"/>
                      <a:pt x="1171575" y="4305300"/>
                    </a:cubicBezTo>
                    <a:lnTo>
                      <a:pt x="1171575" y="4686300"/>
                    </a:lnTo>
                    <a:lnTo>
                      <a:pt x="1847850" y="4686300"/>
                    </a:lnTo>
                    <a:lnTo>
                      <a:pt x="1847850" y="4314825"/>
                    </a:lnTo>
                    <a:cubicBezTo>
                      <a:pt x="2178053" y="4270372"/>
                      <a:pt x="2441572" y="4165597"/>
                      <a:pt x="2638425" y="4000500"/>
                    </a:cubicBezTo>
                    <a:cubicBezTo>
                      <a:pt x="2892428" y="3778253"/>
                      <a:pt x="3019425" y="3498847"/>
                      <a:pt x="3019425" y="3162300"/>
                    </a:cubicBezTo>
                    <a:cubicBezTo>
                      <a:pt x="3019425" y="2838450"/>
                      <a:pt x="2911478" y="2590800"/>
                      <a:pt x="2695575" y="2419350"/>
                    </a:cubicBezTo>
                    <a:close/>
                    <a:moveTo>
                      <a:pt x="1171575" y="1943100"/>
                    </a:moveTo>
                    <a:cubicBezTo>
                      <a:pt x="1063628" y="1911353"/>
                      <a:pt x="987428" y="1882778"/>
                      <a:pt x="942975" y="1857375"/>
                    </a:cubicBezTo>
                    <a:cubicBezTo>
                      <a:pt x="822322" y="1793872"/>
                      <a:pt x="762000" y="1695450"/>
                      <a:pt x="762000" y="1562100"/>
                    </a:cubicBezTo>
                    <a:cubicBezTo>
                      <a:pt x="762000" y="1416053"/>
                      <a:pt x="822322" y="1304925"/>
                      <a:pt x="942975" y="1228725"/>
                    </a:cubicBezTo>
                    <a:cubicBezTo>
                      <a:pt x="1006478" y="1190625"/>
                      <a:pt x="1082678" y="1158878"/>
                      <a:pt x="1171575" y="1133475"/>
                    </a:cubicBezTo>
                    <a:lnTo>
                      <a:pt x="1171575" y="1943100"/>
                    </a:lnTo>
                    <a:close/>
                    <a:moveTo>
                      <a:pt x="1962150" y="3648075"/>
                    </a:moveTo>
                    <a:cubicBezTo>
                      <a:pt x="1930403" y="3660772"/>
                      <a:pt x="1892303" y="3670297"/>
                      <a:pt x="1847850" y="3676650"/>
                    </a:cubicBezTo>
                    <a:lnTo>
                      <a:pt x="1847850" y="2828925"/>
                    </a:lnTo>
                    <a:cubicBezTo>
                      <a:pt x="1968503" y="2867025"/>
                      <a:pt x="2060572" y="2905125"/>
                      <a:pt x="2124075" y="2943225"/>
                    </a:cubicBezTo>
                    <a:cubicBezTo>
                      <a:pt x="2232022" y="3013072"/>
                      <a:pt x="2286000" y="3108322"/>
                      <a:pt x="2286000" y="3228975"/>
                    </a:cubicBezTo>
                    <a:cubicBezTo>
                      <a:pt x="2286000" y="3432172"/>
                      <a:pt x="2178053" y="3571875"/>
                      <a:pt x="1962150" y="364807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sp>
          <p:nvSpPr>
            <p:cNvPr id="50" name="Graphic 48">
              <a:extLst>
                <a:ext uri="{FF2B5EF4-FFF2-40B4-BE49-F238E27FC236}">
                  <a16:creationId xmlns:a16="http://schemas.microsoft.com/office/drawing/2014/main" id="{23EEBDFD-7653-4C1E-B7AB-319F1A8B0BFF}"/>
                </a:ext>
              </a:extLst>
            </p:cNvPr>
            <p:cNvSpPr/>
            <p:nvPr/>
          </p:nvSpPr>
          <p:spPr>
            <a:xfrm>
              <a:off x="5940732" y="2734782"/>
              <a:ext cx="499984" cy="516112"/>
            </a:xfrm>
            <a:custGeom>
              <a:avLst/>
              <a:gdLst>
                <a:gd name="connsiteX0" fmla="*/ 1695568 w 4973623"/>
                <a:gd name="connsiteY0" fmla="*/ 5056769 h 5134062"/>
                <a:gd name="connsiteX1" fmla="*/ 2735216 w 4973623"/>
                <a:gd name="connsiteY1" fmla="*/ 3257582 h 5134062"/>
                <a:gd name="connsiteX2" fmla="*/ 2585063 w 4973623"/>
                <a:gd name="connsiteY2" fmla="*/ 3113186 h 5134062"/>
                <a:gd name="connsiteX3" fmla="*/ 1964163 w 4973623"/>
                <a:gd name="connsiteY3" fmla="*/ 3341293 h 5134062"/>
                <a:gd name="connsiteX4" fmla="*/ 1375067 w 4973623"/>
                <a:gd name="connsiteY4" fmla="*/ 3136214 h 5134062"/>
                <a:gd name="connsiteX5" fmla="*/ 1161399 w 4973623"/>
                <a:gd name="connsiteY5" fmla="*/ 3341293 h 5134062"/>
                <a:gd name="connsiteX6" fmla="*/ 742558 w 4973623"/>
                <a:gd name="connsiteY6" fmla="*/ 3341293 h 5134062"/>
                <a:gd name="connsiteX7" fmla="*/ 280492 w 4973623"/>
                <a:gd name="connsiteY7" fmla="*/ 3543447 h 5134062"/>
                <a:gd name="connsiteX8" fmla="*/ 20580 w 4973623"/>
                <a:gd name="connsiteY8" fmla="*/ 5056769 h 5134062"/>
                <a:gd name="connsiteX9" fmla="*/ 1695568 w 4973623"/>
                <a:gd name="connsiteY9" fmla="*/ 5056769 h 5134062"/>
                <a:gd name="connsiteX10" fmla="*/ 1695568 w 4973623"/>
                <a:gd name="connsiteY10" fmla="*/ 5056769 h 5134062"/>
                <a:gd name="connsiteX11" fmla="*/ 1094864 w 4973623"/>
                <a:gd name="connsiteY11" fmla="*/ 2287206 h 5134062"/>
                <a:gd name="connsiteX12" fmla="*/ 1369215 w 4973623"/>
                <a:gd name="connsiteY12" fmla="*/ 2893667 h 5134062"/>
                <a:gd name="connsiteX13" fmla="*/ 1467366 w 4973623"/>
                <a:gd name="connsiteY13" fmla="*/ 2983136 h 5134062"/>
                <a:gd name="connsiteX14" fmla="*/ 1606005 w 4973623"/>
                <a:gd name="connsiteY14" fmla="*/ 3072699 h 5134062"/>
                <a:gd name="connsiteX15" fmla="*/ 1966994 w 4973623"/>
                <a:gd name="connsiteY15" fmla="*/ 3162262 h 5134062"/>
                <a:gd name="connsiteX16" fmla="*/ 2327983 w 4973623"/>
                <a:gd name="connsiteY16" fmla="*/ 3072699 h 5134062"/>
                <a:gd name="connsiteX17" fmla="*/ 2466621 w 4973623"/>
                <a:gd name="connsiteY17" fmla="*/ 2983136 h 5134062"/>
                <a:gd name="connsiteX18" fmla="*/ 2564773 w 4973623"/>
                <a:gd name="connsiteY18" fmla="*/ 2893667 h 5134062"/>
                <a:gd name="connsiteX19" fmla="*/ 2836293 w 4973623"/>
                <a:gd name="connsiteY19" fmla="*/ 2290132 h 5134062"/>
                <a:gd name="connsiteX20" fmla="*/ 2844975 w 4973623"/>
                <a:gd name="connsiteY20" fmla="*/ 2290132 h 5134062"/>
                <a:gd name="connsiteX21" fmla="*/ 3119327 w 4973623"/>
                <a:gd name="connsiteY21" fmla="*/ 1975387 h 5134062"/>
                <a:gd name="connsiteX22" fmla="*/ 3003810 w 4973623"/>
                <a:gd name="connsiteY22" fmla="*/ 1718401 h 5134062"/>
                <a:gd name="connsiteX23" fmla="*/ 970665 w 4973623"/>
                <a:gd name="connsiteY23" fmla="*/ 1718401 h 5134062"/>
                <a:gd name="connsiteX24" fmla="*/ 855148 w 4973623"/>
                <a:gd name="connsiteY24" fmla="*/ 1975387 h 5134062"/>
                <a:gd name="connsiteX25" fmla="*/ 1094864 w 4973623"/>
                <a:gd name="connsiteY25" fmla="*/ 2287206 h 5134062"/>
                <a:gd name="connsiteX26" fmla="*/ 1539564 w 4973623"/>
                <a:gd name="connsiteY26" fmla="*/ 358063 h 5134062"/>
                <a:gd name="connsiteX27" fmla="*/ 912907 w 4973623"/>
                <a:gd name="connsiteY27" fmla="*/ 1114677 h 5134062"/>
                <a:gd name="connsiteX28" fmla="*/ 892710 w 4973623"/>
                <a:gd name="connsiteY28" fmla="*/ 1178192 h 5134062"/>
                <a:gd name="connsiteX29" fmla="*/ 728118 w 4973623"/>
                <a:gd name="connsiteY29" fmla="*/ 1178192 h 5134062"/>
                <a:gd name="connsiteX30" fmla="*/ 728118 w 4973623"/>
                <a:gd name="connsiteY30" fmla="*/ 1539181 h 5134062"/>
                <a:gd name="connsiteX31" fmla="*/ 907150 w 4973623"/>
                <a:gd name="connsiteY31" fmla="*/ 1539181 h 5134062"/>
                <a:gd name="connsiteX32" fmla="*/ 1161305 w 4973623"/>
                <a:gd name="connsiteY32" fmla="*/ 1539181 h 5134062"/>
                <a:gd name="connsiteX33" fmla="*/ 1268138 w 4973623"/>
                <a:gd name="connsiteY33" fmla="*/ 1539181 h 5134062"/>
                <a:gd name="connsiteX34" fmla="*/ 2660092 w 4973623"/>
                <a:gd name="connsiteY34" fmla="*/ 1539181 h 5134062"/>
                <a:gd name="connsiteX35" fmla="*/ 2764095 w 4973623"/>
                <a:gd name="connsiteY35" fmla="*/ 1539181 h 5134062"/>
                <a:gd name="connsiteX36" fmla="*/ 3159720 w 4973623"/>
                <a:gd name="connsiteY36" fmla="*/ 1539181 h 5134062"/>
                <a:gd name="connsiteX37" fmla="*/ 3159720 w 4973623"/>
                <a:gd name="connsiteY37" fmla="*/ 1521815 h 5134062"/>
                <a:gd name="connsiteX38" fmla="*/ 3159720 w 4973623"/>
                <a:gd name="connsiteY38" fmla="*/ 1178192 h 5134062"/>
                <a:gd name="connsiteX39" fmla="*/ 2997959 w 4973623"/>
                <a:gd name="connsiteY39" fmla="*/ 1178192 h 5134062"/>
                <a:gd name="connsiteX40" fmla="*/ 2977762 w 4973623"/>
                <a:gd name="connsiteY40" fmla="*/ 1114677 h 5134062"/>
                <a:gd name="connsiteX41" fmla="*/ 2351105 w 4973623"/>
                <a:gd name="connsiteY41" fmla="*/ 360894 h 5134062"/>
                <a:gd name="connsiteX42" fmla="*/ 2351105 w 4973623"/>
                <a:gd name="connsiteY42" fmla="*/ 1039553 h 5134062"/>
                <a:gd name="connsiteX43" fmla="*/ 2351105 w 4973623"/>
                <a:gd name="connsiteY43" fmla="*/ 1134873 h 5134062"/>
                <a:gd name="connsiteX44" fmla="*/ 2351105 w 4973623"/>
                <a:gd name="connsiteY44" fmla="*/ 1146387 h 5134062"/>
                <a:gd name="connsiteX45" fmla="*/ 2327983 w 4973623"/>
                <a:gd name="connsiteY45" fmla="*/ 1235950 h 5134062"/>
                <a:gd name="connsiteX46" fmla="*/ 2128755 w 4973623"/>
                <a:gd name="connsiteY46" fmla="*/ 1360149 h 5134062"/>
                <a:gd name="connsiteX47" fmla="*/ 2082510 w 4973623"/>
                <a:gd name="connsiteY47" fmla="*/ 1360149 h 5134062"/>
                <a:gd name="connsiteX48" fmla="*/ 1764840 w 4973623"/>
                <a:gd name="connsiteY48" fmla="*/ 1360149 h 5134062"/>
                <a:gd name="connsiteX49" fmla="*/ 1574200 w 4973623"/>
                <a:gd name="connsiteY49" fmla="*/ 1253315 h 5134062"/>
                <a:gd name="connsiteX50" fmla="*/ 1542395 w 4973623"/>
                <a:gd name="connsiteY50" fmla="*/ 1166678 h 5134062"/>
                <a:gd name="connsiteX51" fmla="*/ 1539470 w 4973623"/>
                <a:gd name="connsiteY51" fmla="*/ 1134873 h 5134062"/>
                <a:gd name="connsiteX52" fmla="*/ 1539470 w 4973623"/>
                <a:gd name="connsiteY52" fmla="*/ 1053993 h 5134062"/>
                <a:gd name="connsiteX53" fmla="*/ 1539564 w 4973623"/>
                <a:gd name="connsiteY53" fmla="*/ 358063 h 5134062"/>
                <a:gd name="connsiteX54" fmla="*/ 1539564 w 4973623"/>
                <a:gd name="connsiteY54" fmla="*/ 358063 h 5134062"/>
                <a:gd name="connsiteX55" fmla="*/ 1764840 w 4973623"/>
                <a:gd name="connsiteY55" fmla="*/ 1264924 h 5134062"/>
                <a:gd name="connsiteX56" fmla="*/ 2125829 w 4973623"/>
                <a:gd name="connsiteY56" fmla="*/ 1264924 h 5134062"/>
                <a:gd name="connsiteX57" fmla="*/ 2244271 w 4973623"/>
                <a:gd name="connsiteY57" fmla="*/ 1192726 h 5134062"/>
                <a:gd name="connsiteX58" fmla="*/ 2261636 w 4973623"/>
                <a:gd name="connsiteY58" fmla="*/ 1129211 h 5134062"/>
                <a:gd name="connsiteX59" fmla="*/ 2261636 w 4973623"/>
                <a:gd name="connsiteY59" fmla="*/ 1103257 h 5134062"/>
                <a:gd name="connsiteX60" fmla="*/ 2261636 w 4973623"/>
                <a:gd name="connsiteY60" fmla="*/ 996423 h 5134062"/>
                <a:gd name="connsiteX61" fmla="*/ 2261636 w 4973623"/>
                <a:gd name="connsiteY61" fmla="*/ 314744 h 5134062"/>
                <a:gd name="connsiteX62" fmla="*/ 2261636 w 4973623"/>
                <a:gd name="connsiteY62" fmla="*/ 216593 h 5134062"/>
                <a:gd name="connsiteX63" fmla="*/ 2261636 w 4973623"/>
                <a:gd name="connsiteY63" fmla="*/ 179032 h 5134062"/>
                <a:gd name="connsiteX64" fmla="*/ 2250122 w 4973623"/>
                <a:gd name="connsiteY64" fmla="*/ 115516 h 5134062"/>
                <a:gd name="connsiteX65" fmla="*/ 2082510 w 4973623"/>
                <a:gd name="connsiteY65" fmla="*/ 0 h 5134062"/>
                <a:gd name="connsiteX66" fmla="*/ 1764840 w 4973623"/>
                <a:gd name="connsiteY66" fmla="*/ 0 h 5134062"/>
                <a:gd name="connsiteX67" fmla="*/ 1631958 w 4973623"/>
                <a:gd name="connsiteY67" fmla="*/ 118442 h 5134062"/>
                <a:gd name="connsiteX68" fmla="*/ 1629033 w 4973623"/>
                <a:gd name="connsiteY68" fmla="*/ 135807 h 5134062"/>
                <a:gd name="connsiteX69" fmla="*/ 1629033 w 4973623"/>
                <a:gd name="connsiteY69" fmla="*/ 216688 h 5134062"/>
                <a:gd name="connsiteX70" fmla="*/ 1629033 w 4973623"/>
                <a:gd name="connsiteY70" fmla="*/ 314839 h 5134062"/>
                <a:gd name="connsiteX71" fmla="*/ 1629033 w 4973623"/>
                <a:gd name="connsiteY71" fmla="*/ 1007937 h 5134062"/>
                <a:gd name="connsiteX72" fmla="*/ 1629033 w 4973623"/>
                <a:gd name="connsiteY72" fmla="*/ 1117697 h 5134062"/>
                <a:gd name="connsiteX73" fmla="*/ 1629033 w 4973623"/>
                <a:gd name="connsiteY73" fmla="*/ 1129211 h 5134062"/>
                <a:gd name="connsiteX74" fmla="*/ 1652155 w 4973623"/>
                <a:gd name="connsiteY74" fmla="*/ 1207165 h 5134062"/>
                <a:gd name="connsiteX75" fmla="*/ 1764840 w 4973623"/>
                <a:gd name="connsiteY75" fmla="*/ 1264924 h 5134062"/>
                <a:gd name="connsiteX76" fmla="*/ 3454268 w 4973623"/>
                <a:gd name="connsiteY76" fmla="*/ 2483603 h 5134062"/>
                <a:gd name="connsiteX77" fmla="*/ 3373387 w 4973623"/>
                <a:gd name="connsiteY77" fmla="*/ 2529847 h 5134062"/>
                <a:gd name="connsiteX78" fmla="*/ 3009473 w 4973623"/>
                <a:gd name="connsiteY78" fmla="*/ 3162262 h 5134062"/>
                <a:gd name="connsiteX79" fmla="*/ 2957472 w 4973623"/>
                <a:gd name="connsiteY79" fmla="*/ 3251730 h 5134062"/>
                <a:gd name="connsiteX80" fmla="*/ 2905470 w 4973623"/>
                <a:gd name="connsiteY80" fmla="*/ 3341293 h 5134062"/>
                <a:gd name="connsiteX81" fmla="*/ 1943872 w 4973623"/>
                <a:gd name="connsiteY81" fmla="*/ 5007598 h 5134062"/>
                <a:gd name="connsiteX82" fmla="*/ 1932358 w 4973623"/>
                <a:gd name="connsiteY82" fmla="*/ 5053843 h 5134062"/>
                <a:gd name="connsiteX83" fmla="*/ 1943872 w 4973623"/>
                <a:gd name="connsiteY83" fmla="*/ 5097162 h 5134062"/>
                <a:gd name="connsiteX84" fmla="*/ 2024752 w 4973623"/>
                <a:gd name="connsiteY84" fmla="*/ 5143406 h 5134062"/>
                <a:gd name="connsiteX85" fmla="*/ 3953895 w 4973623"/>
                <a:gd name="connsiteY85" fmla="*/ 5143406 h 5134062"/>
                <a:gd name="connsiteX86" fmla="*/ 4043458 w 4973623"/>
                <a:gd name="connsiteY86" fmla="*/ 5143406 h 5134062"/>
                <a:gd name="connsiteX87" fmla="*/ 4889635 w 4973623"/>
                <a:gd name="connsiteY87" fmla="*/ 5143406 h 5134062"/>
                <a:gd name="connsiteX88" fmla="*/ 4889635 w 4973623"/>
                <a:gd name="connsiteY88" fmla="*/ 5143406 h 5134062"/>
                <a:gd name="connsiteX89" fmla="*/ 4982029 w 4973623"/>
                <a:gd name="connsiteY89" fmla="*/ 5051012 h 5134062"/>
                <a:gd name="connsiteX90" fmla="*/ 4961833 w 4973623"/>
                <a:gd name="connsiteY90" fmla="*/ 4993254 h 5134062"/>
                <a:gd name="connsiteX91" fmla="*/ 3535148 w 4973623"/>
                <a:gd name="connsiteY91" fmla="*/ 2529847 h 5134062"/>
                <a:gd name="connsiteX92" fmla="*/ 3454268 w 4973623"/>
                <a:gd name="connsiteY92" fmla="*/ 2483603 h 5134062"/>
                <a:gd name="connsiteX93" fmla="*/ 4054972 w 4973623"/>
                <a:gd name="connsiteY93" fmla="*/ 4967206 h 5134062"/>
                <a:gd name="connsiteX94" fmla="*/ 3965409 w 4973623"/>
                <a:gd name="connsiteY94" fmla="*/ 4967206 h 5134062"/>
                <a:gd name="connsiteX95" fmla="*/ 3875940 w 4973623"/>
                <a:gd name="connsiteY95" fmla="*/ 4967206 h 5134062"/>
                <a:gd name="connsiteX96" fmla="*/ 2183587 w 4973623"/>
                <a:gd name="connsiteY96" fmla="*/ 4967206 h 5134062"/>
                <a:gd name="connsiteX97" fmla="*/ 3122158 w 4973623"/>
                <a:gd name="connsiteY97" fmla="*/ 3344219 h 5134062"/>
                <a:gd name="connsiteX98" fmla="*/ 3174159 w 4973623"/>
                <a:gd name="connsiteY98" fmla="*/ 3254750 h 5134062"/>
                <a:gd name="connsiteX99" fmla="*/ 3226161 w 4973623"/>
                <a:gd name="connsiteY99" fmla="*/ 3165187 h 5134062"/>
                <a:gd name="connsiteX100" fmla="*/ 3460119 w 4973623"/>
                <a:gd name="connsiteY100" fmla="*/ 2763806 h 5134062"/>
                <a:gd name="connsiteX101" fmla="*/ 4733725 w 4973623"/>
                <a:gd name="connsiteY101" fmla="*/ 4967300 h 5134062"/>
                <a:gd name="connsiteX102" fmla="*/ 4054972 w 4973623"/>
                <a:gd name="connsiteY102" fmla="*/ 4967300 h 51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973623" h="5134062">
                  <a:moveTo>
                    <a:pt x="1695568" y="5056769"/>
                  </a:moveTo>
                  <a:lnTo>
                    <a:pt x="2735216" y="3257582"/>
                  </a:lnTo>
                  <a:lnTo>
                    <a:pt x="2585063" y="3113186"/>
                  </a:lnTo>
                  <a:cubicBezTo>
                    <a:pt x="2408863" y="3257582"/>
                    <a:pt x="2195196" y="3341293"/>
                    <a:pt x="1964163" y="3341293"/>
                  </a:cubicBezTo>
                  <a:cubicBezTo>
                    <a:pt x="1747569" y="3341293"/>
                    <a:pt x="1542490" y="3266170"/>
                    <a:pt x="1375067" y="3136214"/>
                  </a:cubicBezTo>
                  <a:lnTo>
                    <a:pt x="1161399" y="3341293"/>
                  </a:lnTo>
                  <a:lnTo>
                    <a:pt x="742558" y="3341293"/>
                  </a:lnTo>
                  <a:cubicBezTo>
                    <a:pt x="549086" y="3341293"/>
                    <a:pt x="398934" y="3407734"/>
                    <a:pt x="280492" y="3543447"/>
                  </a:cubicBezTo>
                  <a:cubicBezTo>
                    <a:pt x="-63226" y="3939072"/>
                    <a:pt x="-5468" y="4793931"/>
                    <a:pt x="20580" y="5056769"/>
                  </a:cubicBezTo>
                  <a:lnTo>
                    <a:pt x="1695568" y="5056769"/>
                  </a:lnTo>
                  <a:lnTo>
                    <a:pt x="1695568" y="5056769"/>
                  </a:lnTo>
                  <a:close/>
                  <a:moveTo>
                    <a:pt x="1094864" y="2287206"/>
                  </a:moveTo>
                  <a:cubicBezTo>
                    <a:pt x="1123743" y="2526921"/>
                    <a:pt x="1221894" y="2737758"/>
                    <a:pt x="1369215" y="2893667"/>
                  </a:cubicBezTo>
                  <a:cubicBezTo>
                    <a:pt x="1401020" y="2925378"/>
                    <a:pt x="1432730" y="2957182"/>
                    <a:pt x="1467366" y="2983136"/>
                  </a:cubicBezTo>
                  <a:cubicBezTo>
                    <a:pt x="1510685" y="3017772"/>
                    <a:pt x="1556929" y="3046651"/>
                    <a:pt x="1606005" y="3072699"/>
                  </a:cubicBezTo>
                  <a:cubicBezTo>
                    <a:pt x="1715765" y="3130457"/>
                    <a:pt x="1837038" y="3162262"/>
                    <a:pt x="1966994" y="3162262"/>
                  </a:cubicBezTo>
                  <a:cubicBezTo>
                    <a:pt x="2096950" y="3162262"/>
                    <a:pt x="2218223" y="3130457"/>
                    <a:pt x="2327983" y="3072699"/>
                  </a:cubicBezTo>
                  <a:cubicBezTo>
                    <a:pt x="2377058" y="3046745"/>
                    <a:pt x="2423303" y="3017866"/>
                    <a:pt x="2466621" y="2983136"/>
                  </a:cubicBezTo>
                  <a:cubicBezTo>
                    <a:pt x="2501257" y="2954257"/>
                    <a:pt x="2533062" y="2925378"/>
                    <a:pt x="2564773" y="2893667"/>
                  </a:cubicBezTo>
                  <a:cubicBezTo>
                    <a:pt x="2709168" y="2737758"/>
                    <a:pt x="2810245" y="2526921"/>
                    <a:pt x="2836293" y="2290132"/>
                  </a:cubicBezTo>
                  <a:cubicBezTo>
                    <a:pt x="2839218" y="2290132"/>
                    <a:pt x="2842050" y="2290132"/>
                    <a:pt x="2844975" y="2290132"/>
                  </a:cubicBezTo>
                  <a:cubicBezTo>
                    <a:pt x="2998054" y="2290132"/>
                    <a:pt x="3119327" y="2148662"/>
                    <a:pt x="3119327" y="1975387"/>
                  </a:cubicBezTo>
                  <a:cubicBezTo>
                    <a:pt x="3119327" y="1868553"/>
                    <a:pt x="3073082" y="1776159"/>
                    <a:pt x="3003810" y="1718401"/>
                  </a:cubicBezTo>
                  <a:lnTo>
                    <a:pt x="970665" y="1718401"/>
                  </a:lnTo>
                  <a:cubicBezTo>
                    <a:pt x="901393" y="1776159"/>
                    <a:pt x="855148" y="1868553"/>
                    <a:pt x="855148" y="1975387"/>
                  </a:cubicBezTo>
                  <a:cubicBezTo>
                    <a:pt x="858074" y="2134128"/>
                    <a:pt x="959151" y="2264084"/>
                    <a:pt x="1094864" y="2287206"/>
                  </a:cubicBezTo>
                  <a:close/>
                  <a:moveTo>
                    <a:pt x="1539564" y="358063"/>
                  </a:moveTo>
                  <a:cubicBezTo>
                    <a:pt x="1239259" y="511141"/>
                    <a:pt x="1002375" y="817203"/>
                    <a:pt x="912907" y="1114677"/>
                  </a:cubicBezTo>
                  <a:lnTo>
                    <a:pt x="892710" y="1178192"/>
                  </a:lnTo>
                  <a:lnTo>
                    <a:pt x="728118" y="1178192"/>
                  </a:lnTo>
                  <a:lnTo>
                    <a:pt x="728118" y="1539181"/>
                  </a:lnTo>
                  <a:lnTo>
                    <a:pt x="907150" y="1539181"/>
                  </a:lnTo>
                  <a:lnTo>
                    <a:pt x="1161305" y="1539181"/>
                  </a:lnTo>
                  <a:lnTo>
                    <a:pt x="1268138" y="1539181"/>
                  </a:lnTo>
                  <a:lnTo>
                    <a:pt x="2660092" y="1539181"/>
                  </a:lnTo>
                  <a:lnTo>
                    <a:pt x="2764095" y="1539181"/>
                  </a:lnTo>
                  <a:lnTo>
                    <a:pt x="3159720" y="1539181"/>
                  </a:lnTo>
                  <a:lnTo>
                    <a:pt x="3159720" y="1521815"/>
                  </a:lnTo>
                  <a:lnTo>
                    <a:pt x="3159720" y="1178192"/>
                  </a:lnTo>
                  <a:lnTo>
                    <a:pt x="2997959" y="1178192"/>
                  </a:lnTo>
                  <a:lnTo>
                    <a:pt x="2977762" y="1114677"/>
                  </a:lnTo>
                  <a:cubicBezTo>
                    <a:pt x="2888200" y="817203"/>
                    <a:pt x="2651410" y="513973"/>
                    <a:pt x="2351105" y="360894"/>
                  </a:cubicBezTo>
                  <a:lnTo>
                    <a:pt x="2351105" y="1039553"/>
                  </a:lnTo>
                  <a:lnTo>
                    <a:pt x="2351105" y="1134873"/>
                  </a:lnTo>
                  <a:cubicBezTo>
                    <a:pt x="2351105" y="1140630"/>
                    <a:pt x="2351105" y="1143556"/>
                    <a:pt x="2351105" y="1146387"/>
                  </a:cubicBezTo>
                  <a:cubicBezTo>
                    <a:pt x="2348179" y="1178192"/>
                    <a:pt x="2342422" y="1207071"/>
                    <a:pt x="2327983" y="1235950"/>
                  </a:cubicBezTo>
                  <a:cubicBezTo>
                    <a:pt x="2290421" y="1308148"/>
                    <a:pt x="2215392" y="1360149"/>
                    <a:pt x="2128755" y="1360149"/>
                  </a:cubicBezTo>
                  <a:lnTo>
                    <a:pt x="2082510" y="1360149"/>
                  </a:lnTo>
                  <a:lnTo>
                    <a:pt x="1764840" y="1360149"/>
                  </a:lnTo>
                  <a:cubicBezTo>
                    <a:pt x="1683960" y="1360149"/>
                    <a:pt x="1611762" y="1316830"/>
                    <a:pt x="1574200" y="1253315"/>
                  </a:cubicBezTo>
                  <a:cubicBezTo>
                    <a:pt x="1556835" y="1227362"/>
                    <a:pt x="1548247" y="1198483"/>
                    <a:pt x="1542395" y="1166678"/>
                  </a:cubicBezTo>
                  <a:cubicBezTo>
                    <a:pt x="1539470" y="1155164"/>
                    <a:pt x="1539470" y="1146482"/>
                    <a:pt x="1539470" y="1134873"/>
                  </a:cubicBezTo>
                  <a:lnTo>
                    <a:pt x="1539470" y="1053993"/>
                  </a:lnTo>
                  <a:lnTo>
                    <a:pt x="1539564" y="358063"/>
                  </a:lnTo>
                  <a:lnTo>
                    <a:pt x="1539564" y="358063"/>
                  </a:lnTo>
                  <a:close/>
                  <a:moveTo>
                    <a:pt x="1764840" y="1264924"/>
                  </a:moveTo>
                  <a:lnTo>
                    <a:pt x="2125829" y="1264924"/>
                  </a:lnTo>
                  <a:cubicBezTo>
                    <a:pt x="2177830" y="1264924"/>
                    <a:pt x="2221149" y="1236044"/>
                    <a:pt x="2244271" y="1192726"/>
                  </a:cubicBezTo>
                  <a:cubicBezTo>
                    <a:pt x="2255785" y="1172529"/>
                    <a:pt x="2261636" y="1152333"/>
                    <a:pt x="2261636" y="1129211"/>
                  </a:cubicBezTo>
                  <a:lnTo>
                    <a:pt x="2261636" y="1103257"/>
                  </a:lnTo>
                  <a:lnTo>
                    <a:pt x="2261636" y="996423"/>
                  </a:lnTo>
                  <a:lnTo>
                    <a:pt x="2261636" y="314744"/>
                  </a:lnTo>
                  <a:lnTo>
                    <a:pt x="2261636" y="216593"/>
                  </a:lnTo>
                  <a:lnTo>
                    <a:pt x="2261636" y="179032"/>
                  </a:lnTo>
                  <a:cubicBezTo>
                    <a:pt x="2261636" y="155909"/>
                    <a:pt x="2255879" y="135713"/>
                    <a:pt x="2250122" y="115516"/>
                  </a:cubicBezTo>
                  <a:cubicBezTo>
                    <a:pt x="2223980" y="49076"/>
                    <a:pt x="2157634" y="0"/>
                    <a:pt x="2082510" y="0"/>
                  </a:cubicBezTo>
                  <a:lnTo>
                    <a:pt x="1764840" y="0"/>
                  </a:lnTo>
                  <a:cubicBezTo>
                    <a:pt x="1695568" y="0"/>
                    <a:pt x="1637810" y="52001"/>
                    <a:pt x="1631958" y="118442"/>
                  </a:cubicBezTo>
                  <a:cubicBezTo>
                    <a:pt x="1631958" y="124199"/>
                    <a:pt x="1629033" y="129956"/>
                    <a:pt x="1629033" y="135807"/>
                  </a:cubicBezTo>
                  <a:lnTo>
                    <a:pt x="1629033" y="216688"/>
                  </a:lnTo>
                  <a:lnTo>
                    <a:pt x="1629033" y="314839"/>
                  </a:lnTo>
                  <a:lnTo>
                    <a:pt x="1629033" y="1007937"/>
                  </a:lnTo>
                  <a:lnTo>
                    <a:pt x="1629033" y="1117697"/>
                  </a:lnTo>
                  <a:lnTo>
                    <a:pt x="1629033" y="1129211"/>
                  </a:lnTo>
                  <a:cubicBezTo>
                    <a:pt x="1629033" y="1158090"/>
                    <a:pt x="1637715" y="1184043"/>
                    <a:pt x="1652155" y="1207165"/>
                  </a:cubicBezTo>
                  <a:cubicBezTo>
                    <a:pt x="1678203" y="1241801"/>
                    <a:pt x="1718596" y="1264924"/>
                    <a:pt x="1764840" y="1264924"/>
                  </a:cubicBezTo>
                  <a:close/>
                  <a:moveTo>
                    <a:pt x="3454268" y="2483603"/>
                  </a:moveTo>
                  <a:cubicBezTo>
                    <a:pt x="3422557" y="2483603"/>
                    <a:pt x="3390753" y="2500968"/>
                    <a:pt x="3373387" y="2529847"/>
                  </a:cubicBezTo>
                  <a:lnTo>
                    <a:pt x="3009473" y="3162262"/>
                  </a:lnTo>
                  <a:lnTo>
                    <a:pt x="2957472" y="3251730"/>
                  </a:lnTo>
                  <a:lnTo>
                    <a:pt x="2905470" y="3341293"/>
                  </a:lnTo>
                  <a:lnTo>
                    <a:pt x="1943872" y="5007598"/>
                  </a:lnTo>
                  <a:cubicBezTo>
                    <a:pt x="1935189" y="5022038"/>
                    <a:pt x="1932358" y="5039403"/>
                    <a:pt x="1932358" y="5053843"/>
                  </a:cubicBezTo>
                  <a:cubicBezTo>
                    <a:pt x="1932358" y="5068283"/>
                    <a:pt x="1935283" y="5085648"/>
                    <a:pt x="1943872" y="5097162"/>
                  </a:cubicBezTo>
                  <a:cubicBezTo>
                    <a:pt x="1961237" y="5126041"/>
                    <a:pt x="1990116" y="5143406"/>
                    <a:pt x="2024752" y="5143406"/>
                  </a:cubicBezTo>
                  <a:lnTo>
                    <a:pt x="3953895" y="5143406"/>
                  </a:lnTo>
                  <a:lnTo>
                    <a:pt x="4043458" y="5143406"/>
                  </a:lnTo>
                  <a:lnTo>
                    <a:pt x="4889635" y="5143406"/>
                  </a:lnTo>
                  <a:lnTo>
                    <a:pt x="4889635" y="5143406"/>
                  </a:lnTo>
                  <a:cubicBezTo>
                    <a:pt x="4941636" y="5143406"/>
                    <a:pt x="4982029" y="5103013"/>
                    <a:pt x="4982029" y="5051012"/>
                  </a:cubicBezTo>
                  <a:cubicBezTo>
                    <a:pt x="4982029" y="5027889"/>
                    <a:pt x="4973346" y="5010618"/>
                    <a:pt x="4961833" y="4993254"/>
                  </a:cubicBezTo>
                  <a:lnTo>
                    <a:pt x="3535148" y="2529847"/>
                  </a:lnTo>
                  <a:cubicBezTo>
                    <a:pt x="3517783" y="2500968"/>
                    <a:pt x="3488904" y="2483603"/>
                    <a:pt x="3454268" y="2483603"/>
                  </a:cubicBezTo>
                  <a:close/>
                  <a:moveTo>
                    <a:pt x="4054972" y="4967206"/>
                  </a:moveTo>
                  <a:lnTo>
                    <a:pt x="3965409" y="4967206"/>
                  </a:lnTo>
                  <a:lnTo>
                    <a:pt x="3875940" y="4967206"/>
                  </a:lnTo>
                  <a:lnTo>
                    <a:pt x="2183587" y="4967206"/>
                  </a:lnTo>
                  <a:lnTo>
                    <a:pt x="3122158" y="3344219"/>
                  </a:lnTo>
                  <a:lnTo>
                    <a:pt x="3174159" y="3254750"/>
                  </a:lnTo>
                  <a:lnTo>
                    <a:pt x="3226161" y="3165187"/>
                  </a:lnTo>
                  <a:lnTo>
                    <a:pt x="3460119" y="2763806"/>
                  </a:lnTo>
                  <a:lnTo>
                    <a:pt x="4733725" y="4967300"/>
                  </a:lnTo>
                  <a:lnTo>
                    <a:pt x="4054972" y="4967300"/>
                  </a:lnTo>
                  <a:close/>
                </a:path>
              </a:pathLst>
            </a:custGeom>
            <a:grpFill/>
            <a:ln w="943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spTree>
    <p:extLst>
      <p:ext uri="{BB962C8B-B14F-4D97-AF65-F5344CB8AC3E}">
        <p14:creationId xmlns:p14="http://schemas.microsoft.com/office/powerpoint/2010/main" val="2440125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188D71-718C-9940-AB8D-6A3BC0A65AFE}"/>
              </a:ext>
            </a:extLst>
          </p:cNvPr>
          <p:cNvSpPr>
            <a:spLocks noGrp="1"/>
          </p:cNvSpPr>
          <p:nvPr>
            <p:ph sz="quarter" idx="10"/>
          </p:nvPr>
        </p:nvSpPr>
        <p:spPr>
          <a:xfrm>
            <a:off x="4572000" y="1093155"/>
            <a:ext cx="4216400" cy="865299"/>
          </a:xfrm>
        </p:spPr>
        <p:txBody>
          <a:bodyPr/>
          <a:lstStyle/>
          <a:p>
            <a:r>
              <a:rPr lang="en-US" b="1" dirty="0">
                <a:solidFill>
                  <a:schemeClr val="accent4"/>
                </a:solidFill>
              </a:rPr>
              <a:t>Employers’ first impulse in response to rising health costs is to shift these costs onto their workers. </a:t>
            </a:r>
          </a:p>
          <a:p>
            <a:endParaRPr lang="en-US" b="1" dirty="0">
              <a:solidFill>
                <a:schemeClr val="accent4"/>
              </a:solidFill>
            </a:endParaRPr>
          </a:p>
        </p:txBody>
      </p:sp>
      <p:sp>
        <p:nvSpPr>
          <p:cNvPr id="4" name="Footer Placeholder 3">
            <a:extLst>
              <a:ext uri="{FF2B5EF4-FFF2-40B4-BE49-F238E27FC236}">
                <a16:creationId xmlns:a16="http://schemas.microsoft.com/office/drawing/2014/main" id="{7DC6F157-09AC-0945-82B9-15CEEC7F74F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sp>
        <p:nvSpPr>
          <p:cNvPr id="8" name="Title 7">
            <a:extLst>
              <a:ext uri="{FF2B5EF4-FFF2-40B4-BE49-F238E27FC236}">
                <a16:creationId xmlns:a16="http://schemas.microsoft.com/office/drawing/2014/main" id="{AF441478-6099-4525-AB18-DBEFAD8FD1FD}"/>
              </a:ext>
            </a:extLst>
          </p:cNvPr>
          <p:cNvSpPr>
            <a:spLocks noGrp="1"/>
          </p:cNvSpPr>
          <p:nvPr>
            <p:ph type="title"/>
          </p:nvPr>
        </p:nvSpPr>
        <p:spPr/>
        <p:txBody>
          <a:bodyPr/>
          <a:lstStyle/>
          <a:p>
            <a:r>
              <a:rPr lang="en-US" dirty="0"/>
              <a:t>Unions are </a:t>
            </a:r>
            <a:r>
              <a:rPr lang="en-US" i="1" dirty="0">
                <a:solidFill>
                  <a:schemeClr val="accent4"/>
                </a:solidFill>
              </a:rPr>
              <a:t>uniquely motivated </a:t>
            </a:r>
            <a:r>
              <a:rPr lang="en-US" dirty="0"/>
              <a:t>to be high-value heath care innovators</a:t>
            </a:r>
          </a:p>
        </p:txBody>
      </p:sp>
      <p:pic>
        <p:nvPicPr>
          <p:cNvPr id="10" name="Picture 9" descr="A close up of a map&#10;&#10;Description automatically generated">
            <a:extLst>
              <a:ext uri="{FF2B5EF4-FFF2-40B4-BE49-F238E27FC236}">
                <a16:creationId xmlns:a16="http://schemas.microsoft.com/office/drawing/2014/main" id="{B7194FDF-2E2E-4AD0-AAFD-648E79BE9FA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40" t="665" r="929" b="1064"/>
          <a:stretch/>
        </p:blipFill>
        <p:spPr>
          <a:xfrm>
            <a:off x="300547" y="1119092"/>
            <a:ext cx="3957553" cy="2965774"/>
          </a:xfrm>
          <a:prstGeom prst="rect">
            <a:avLst/>
          </a:prstGeom>
        </p:spPr>
      </p:pic>
      <p:sp>
        <p:nvSpPr>
          <p:cNvPr id="2" name="Rectangle: Top Corners Rounded 1">
            <a:extLst>
              <a:ext uri="{FF2B5EF4-FFF2-40B4-BE49-F238E27FC236}">
                <a16:creationId xmlns:a16="http://schemas.microsoft.com/office/drawing/2014/main" id="{AB7C603D-4922-4CF2-B914-9EF91362F5F9}"/>
              </a:ext>
            </a:extLst>
          </p:cNvPr>
          <p:cNvSpPr/>
          <p:nvPr/>
        </p:nvSpPr>
        <p:spPr>
          <a:xfrm rot="16200000">
            <a:off x="5786537" y="743918"/>
            <a:ext cx="2142929" cy="4572000"/>
          </a:xfrm>
          <a:prstGeom prst="round2Same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 name="Rectangle 4">
            <a:extLst>
              <a:ext uri="{FF2B5EF4-FFF2-40B4-BE49-F238E27FC236}">
                <a16:creationId xmlns:a16="http://schemas.microsoft.com/office/drawing/2014/main" id="{3CE96D77-612C-4FB9-A9BF-DED1E45D3F8B}"/>
              </a:ext>
            </a:extLst>
          </p:cNvPr>
          <p:cNvSpPr/>
          <p:nvPr/>
        </p:nvSpPr>
        <p:spPr>
          <a:xfrm>
            <a:off x="4816906" y="2182580"/>
            <a:ext cx="4005614" cy="584775"/>
          </a:xfrm>
          <a:prstGeom prst="rect">
            <a:avLst/>
          </a:prstGeom>
        </p:spPr>
        <p:txBody>
          <a:bodyPr wrap="square" l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orgia"/>
                <a:ea typeface="+mn-ea"/>
                <a:cs typeface="+mn-cs"/>
              </a:rPr>
              <a:t>The fight against rising health costs is </a:t>
            </a:r>
            <a:br>
              <a:rPr kumimoji="0" lang="en-US" sz="1600" b="0" i="0" u="none" strike="noStrike" kern="1200" cap="none" spc="0" normalizeH="0" baseline="0" noProof="0" dirty="0">
                <a:ln>
                  <a:noFill/>
                </a:ln>
                <a:solidFill>
                  <a:prstClr val="white"/>
                </a:solidFill>
                <a:effectLst/>
                <a:uLnTx/>
                <a:uFillTx/>
                <a:latin typeface="Georgia"/>
                <a:ea typeface="+mn-ea"/>
                <a:cs typeface="+mn-cs"/>
              </a:rPr>
            </a:br>
            <a:r>
              <a:rPr kumimoji="0" lang="en-US" sz="1600" b="0" i="1" u="none" strike="noStrike" kern="1200" cap="none" spc="0" normalizeH="0" baseline="0" noProof="0" dirty="0">
                <a:ln>
                  <a:noFill/>
                </a:ln>
                <a:solidFill>
                  <a:srgbClr val="0D103D"/>
                </a:solidFill>
                <a:effectLst/>
                <a:uLnTx/>
                <a:uFillTx/>
                <a:latin typeface="Georgia"/>
                <a:ea typeface="+mn-ea"/>
                <a:cs typeface="+mn-cs"/>
              </a:rPr>
              <a:t>central </a:t>
            </a:r>
            <a:r>
              <a:rPr kumimoji="0" lang="en-US" sz="1600" b="0" i="0" u="none" strike="noStrike" kern="1200" cap="none" spc="0" normalizeH="0" baseline="0" noProof="0" dirty="0">
                <a:ln>
                  <a:noFill/>
                </a:ln>
                <a:solidFill>
                  <a:prstClr val="white"/>
                </a:solidFill>
                <a:effectLst/>
                <a:uLnTx/>
                <a:uFillTx/>
                <a:latin typeface="Georgia"/>
                <a:ea typeface="+mn-ea"/>
                <a:cs typeface="+mn-cs"/>
              </a:rPr>
              <a:t>in unions’ efforts to:</a:t>
            </a:r>
          </a:p>
        </p:txBody>
      </p:sp>
      <p:sp>
        <p:nvSpPr>
          <p:cNvPr id="9" name="Rectangle 8">
            <a:extLst>
              <a:ext uri="{FF2B5EF4-FFF2-40B4-BE49-F238E27FC236}">
                <a16:creationId xmlns:a16="http://schemas.microsoft.com/office/drawing/2014/main" id="{A0D9C1D6-A9AA-44FE-AC24-82F277C9C84A}"/>
              </a:ext>
            </a:extLst>
          </p:cNvPr>
          <p:cNvSpPr/>
          <p:nvPr/>
        </p:nvSpPr>
        <p:spPr>
          <a:xfrm>
            <a:off x="4816907" y="3396739"/>
            <a:ext cx="771852" cy="584775"/>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Georgia"/>
                <a:ea typeface="+mn-ea"/>
                <a:cs typeface="+mn-cs"/>
              </a:rPr>
              <a:t>Increase workers’ real wages</a:t>
            </a:r>
          </a:p>
        </p:txBody>
      </p:sp>
      <p:sp>
        <p:nvSpPr>
          <p:cNvPr id="11" name="Rectangle 10">
            <a:extLst>
              <a:ext uri="{FF2B5EF4-FFF2-40B4-BE49-F238E27FC236}">
                <a16:creationId xmlns:a16="http://schemas.microsoft.com/office/drawing/2014/main" id="{1D2743CA-39CB-4FEF-9BE5-36F24BB31486}"/>
              </a:ext>
            </a:extLst>
          </p:cNvPr>
          <p:cNvSpPr/>
          <p:nvPr/>
        </p:nvSpPr>
        <p:spPr>
          <a:xfrm>
            <a:off x="6189980" y="3396739"/>
            <a:ext cx="980440" cy="578558"/>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Georgia"/>
                <a:ea typeface="+mn-ea"/>
                <a:cs typeface="+mn-cs"/>
              </a:rPr>
              <a:t>Defend workers’ </a:t>
            </a:r>
            <a:br>
              <a:rPr kumimoji="0" lang="en-US" sz="1100" b="0" i="0" u="none" strike="noStrike" kern="1200" cap="none" spc="0" normalizeH="0" baseline="0" noProof="0" dirty="0">
                <a:ln>
                  <a:noFill/>
                </a:ln>
                <a:solidFill>
                  <a:prstClr val="white"/>
                </a:solidFill>
                <a:effectLst/>
                <a:uLnTx/>
                <a:uFillTx/>
                <a:latin typeface="Georgia"/>
                <a:ea typeface="+mn-ea"/>
                <a:cs typeface="+mn-cs"/>
              </a:rPr>
            </a:br>
            <a:r>
              <a:rPr kumimoji="0" lang="en-US" sz="1100" b="0" i="0" u="none" strike="noStrike" kern="1200" cap="none" spc="0" normalizeH="0" baseline="0" noProof="0" dirty="0">
                <a:ln>
                  <a:noFill/>
                </a:ln>
                <a:solidFill>
                  <a:prstClr val="white"/>
                </a:solidFill>
                <a:effectLst/>
                <a:uLnTx/>
                <a:uFillTx/>
                <a:latin typeface="Georgia"/>
                <a:ea typeface="+mn-ea"/>
                <a:cs typeface="+mn-cs"/>
              </a:rPr>
              <a:t>health benefits</a:t>
            </a:r>
          </a:p>
        </p:txBody>
      </p:sp>
      <p:sp>
        <p:nvSpPr>
          <p:cNvPr id="12" name="Rectangle 11">
            <a:extLst>
              <a:ext uri="{FF2B5EF4-FFF2-40B4-BE49-F238E27FC236}">
                <a16:creationId xmlns:a16="http://schemas.microsoft.com/office/drawing/2014/main" id="{0013D5E0-CE7F-4EE1-B8FA-42B36E2488DB}"/>
              </a:ext>
            </a:extLst>
          </p:cNvPr>
          <p:cNvSpPr/>
          <p:nvPr/>
        </p:nvSpPr>
        <p:spPr>
          <a:xfrm>
            <a:off x="7649570" y="3396739"/>
            <a:ext cx="1138830" cy="578558"/>
          </a:xfrm>
          <a:prstGeom prst="rect">
            <a:avLst/>
          </a:prstGeom>
        </p:spPr>
        <p:txBody>
          <a:bodyPr wrap="squar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Georgia"/>
                <a:ea typeface="+mn-ea"/>
                <a:cs typeface="+mn-cs"/>
              </a:rPr>
              <a:t>Protect workers’ retirement benefits</a:t>
            </a:r>
          </a:p>
        </p:txBody>
      </p:sp>
      <p:grpSp>
        <p:nvGrpSpPr>
          <p:cNvPr id="16" name="Graphic 6">
            <a:extLst>
              <a:ext uri="{FF2B5EF4-FFF2-40B4-BE49-F238E27FC236}">
                <a16:creationId xmlns:a16="http://schemas.microsoft.com/office/drawing/2014/main" id="{4E5F1971-D63F-476A-AE9A-8CDD95B77793}"/>
              </a:ext>
            </a:extLst>
          </p:cNvPr>
          <p:cNvGrpSpPr/>
          <p:nvPr/>
        </p:nvGrpSpPr>
        <p:grpSpPr>
          <a:xfrm>
            <a:off x="4877320" y="2906337"/>
            <a:ext cx="423080" cy="423080"/>
            <a:chOff x="2000250" y="0"/>
            <a:chExt cx="5143500" cy="5143500"/>
          </a:xfrm>
          <a:solidFill>
            <a:schemeClr val="bg2"/>
          </a:solidFill>
        </p:grpSpPr>
        <p:sp>
          <p:nvSpPr>
            <p:cNvPr id="17" name="Freeform: Shape 16">
              <a:extLst>
                <a:ext uri="{FF2B5EF4-FFF2-40B4-BE49-F238E27FC236}">
                  <a16:creationId xmlns:a16="http://schemas.microsoft.com/office/drawing/2014/main" id="{E564ACC3-4DF7-4379-A1A4-89F60772D083}"/>
                </a:ext>
              </a:extLst>
            </p:cNvPr>
            <p:cNvSpPr/>
            <p:nvPr/>
          </p:nvSpPr>
          <p:spPr>
            <a:xfrm>
              <a:off x="2000253" y="1456098"/>
              <a:ext cx="5138022" cy="3257184"/>
            </a:xfrm>
            <a:custGeom>
              <a:avLst/>
              <a:gdLst>
                <a:gd name="connsiteX0" fmla="*/ 4714230 w 5138022"/>
                <a:gd name="connsiteY0" fmla="*/ 1 h 3257184"/>
                <a:gd name="connsiteX1" fmla="*/ 4337835 w 5138022"/>
                <a:gd name="connsiteY1" fmla="*/ 224866 h 3257184"/>
                <a:gd name="connsiteX2" fmla="*/ 4358184 w 5138022"/>
                <a:gd name="connsiteY2" fmla="*/ 663116 h 3257184"/>
                <a:gd name="connsiteX3" fmla="*/ 3753268 w 5138022"/>
                <a:gd name="connsiteY3" fmla="*/ 1268697 h 3257184"/>
                <a:gd name="connsiteX4" fmla="*/ 3375889 w 5138022"/>
                <a:gd name="connsiteY4" fmla="*/ 1221745 h 3257184"/>
                <a:gd name="connsiteX5" fmla="*/ 3112449 w 5138022"/>
                <a:gd name="connsiteY5" fmla="*/ 1496390 h 3257184"/>
                <a:gd name="connsiteX6" fmla="*/ 2317358 w 5138022"/>
                <a:gd name="connsiteY6" fmla="*/ 1412724 h 3257184"/>
                <a:gd name="connsiteX7" fmla="*/ 2009369 w 5138022"/>
                <a:gd name="connsiteY7" fmla="*/ 1041240 h 3257184"/>
                <a:gd name="connsiteX8" fmla="*/ 1552393 w 5138022"/>
                <a:gd name="connsiteY8" fmla="*/ 1195527 h 3257184"/>
                <a:gd name="connsiteX9" fmla="*/ 1532087 w 5138022"/>
                <a:gd name="connsiteY9" fmla="*/ 1677880 h 3257184"/>
                <a:gd name="connsiteX10" fmla="*/ 687418 w 5138022"/>
                <a:gd name="connsiteY10" fmla="*/ 2473327 h 3257184"/>
                <a:gd name="connsiteX11" fmla="*/ 107859 w 5138022"/>
                <a:gd name="connsiteY11" fmla="*/ 2540264 h 3257184"/>
                <a:gd name="connsiteX12" fmla="*/ 117145 w 5138022"/>
                <a:gd name="connsiteY12" fmla="*/ 3124189 h 3257184"/>
                <a:gd name="connsiteX13" fmla="*/ 698545 w 5138022"/>
                <a:gd name="connsiteY13" fmla="*/ 3172641 h 3257184"/>
                <a:gd name="connsiteX14" fmla="*/ 804139 w 5138022"/>
                <a:gd name="connsiteY14" fmla="*/ 2598268 h 3257184"/>
                <a:gd name="connsiteX15" fmla="*/ 1648786 w 5138022"/>
                <a:gd name="connsiteY15" fmla="*/ 1802843 h 3257184"/>
                <a:gd name="connsiteX16" fmla="*/ 2030424 w 5138022"/>
                <a:gd name="connsiteY16" fmla="*/ 1859284 h 3257184"/>
                <a:gd name="connsiteX17" fmla="*/ 2299577 w 5138022"/>
                <a:gd name="connsiteY17" fmla="*/ 1582669 h 3257184"/>
                <a:gd name="connsiteX18" fmla="*/ 3094690 w 5138022"/>
                <a:gd name="connsiteY18" fmla="*/ 1666335 h 3257184"/>
                <a:gd name="connsiteX19" fmla="*/ 3407493 w 5138022"/>
                <a:gd name="connsiteY19" fmla="*/ 2037305 h 3257184"/>
                <a:gd name="connsiteX20" fmla="*/ 3864511 w 5138022"/>
                <a:gd name="connsiteY20" fmla="*/ 1874942 h 3257184"/>
                <a:gd name="connsiteX21" fmla="*/ 3873755 w 5138022"/>
                <a:gd name="connsiteY21" fmla="*/ 1389548 h 3257184"/>
                <a:gd name="connsiteX22" fmla="*/ 4478670 w 5138022"/>
                <a:gd name="connsiteY22" fmla="*/ 783966 h 3257184"/>
                <a:gd name="connsiteX23" fmla="*/ 4975873 w 5138022"/>
                <a:gd name="connsiteY23" fmla="*/ 766273 h 3257184"/>
                <a:gd name="connsiteX24" fmla="*/ 5119147 w 5138022"/>
                <a:gd name="connsiteY24" fmla="*/ 289340 h 3257184"/>
                <a:gd name="connsiteX25" fmla="*/ 4714230 w 5138022"/>
                <a:gd name="connsiteY25" fmla="*/ 1 h 3257184"/>
                <a:gd name="connsiteX26" fmla="*/ 442209 w 5138022"/>
                <a:gd name="connsiteY26" fmla="*/ 3079122 h 3257184"/>
                <a:gd name="connsiteX27" fmla="*/ 185872 w 5138022"/>
                <a:gd name="connsiteY27" fmla="*/ 2822534 h 3257184"/>
                <a:gd name="connsiteX28" fmla="*/ 442209 w 5138022"/>
                <a:gd name="connsiteY28" fmla="*/ 2565946 h 3257184"/>
                <a:gd name="connsiteX29" fmla="*/ 698545 w 5138022"/>
                <a:gd name="connsiteY29" fmla="*/ 2822534 h 3257184"/>
                <a:gd name="connsiteX30" fmla="*/ 442209 w 5138022"/>
                <a:gd name="connsiteY30" fmla="*/ 3079122 h 3257184"/>
                <a:gd name="connsiteX31" fmla="*/ 1894702 w 5138022"/>
                <a:gd name="connsiteY31" fmla="*/ 1710631 h 3257184"/>
                <a:gd name="connsiteX32" fmla="*/ 1638366 w 5138022"/>
                <a:gd name="connsiteY32" fmla="*/ 1454021 h 3257184"/>
                <a:gd name="connsiteX33" fmla="*/ 1894702 w 5138022"/>
                <a:gd name="connsiteY33" fmla="*/ 1197412 h 3257184"/>
                <a:gd name="connsiteX34" fmla="*/ 2151017 w 5138022"/>
                <a:gd name="connsiteY34" fmla="*/ 1454021 h 3257184"/>
                <a:gd name="connsiteX35" fmla="*/ 1894702 w 5138022"/>
                <a:gd name="connsiteY35" fmla="*/ 1710631 h 3257184"/>
                <a:gd name="connsiteX36" fmla="*/ 3518051 w 5138022"/>
                <a:gd name="connsiteY36" fmla="*/ 1881690 h 3257184"/>
                <a:gd name="connsiteX37" fmla="*/ 3261758 w 5138022"/>
                <a:gd name="connsiteY37" fmla="*/ 1625080 h 3257184"/>
                <a:gd name="connsiteX38" fmla="*/ 3518051 w 5138022"/>
                <a:gd name="connsiteY38" fmla="*/ 1368513 h 3257184"/>
                <a:gd name="connsiteX39" fmla="*/ 3774387 w 5138022"/>
                <a:gd name="connsiteY39" fmla="*/ 1625080 h 3257184"/>
                <a:gd name="connsiteX40" fmla="*/ 3518051 w 5138022"/>
                <a:gd name="connsiteY40" fmla="*/ 1881690 h 3257184"/>
                <a:gd name="connsiteX41" fmla="*/ 4714230 w 5138022"/>
                <a:gd name="connsiteY41" fmla="*/ 684236 h 3257184"/>
                <a:gd name="connsiteX42" fmla="*/ 4457915 w 5138022"/>
                <a:gd name="connsiteY42" fmla="*/ 427669 h 3257184"/>
                <a:gd name="connsiteX43" fmla="*/ 4714230 w 5138022"/>
                <a:gd name="connsiteY43" fmla="*/ 171059 h 3257184"/>
                <a:gd name="connsiteX44" fmla="*/ 4970545 w 5138022"/>
                <a:gd name="connsiteY44" fmla="*/ 427669 h 3257184"/>
                <a:gd name="connsiteX45" fmla="*/ 4714230 w 5138022"/>
                <a:gd name="connsiteY45" fmla="*/ 684236 h 325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38022" h="3257184">
                  <a:moveTo>
                    <a:pt x="4714230" y="1"/>
                  </a:moveTo>
                  <a:cubicBezTo>
                    <a:pt x="4556940" y="-256"/>
                    <a:pt x="4412318" y="86151"/>
                    <a:pt x="4337835" y="224866"/>
                  </a:cubicBezTo>
                  <a:cubicBezTo>
                    <a:pt x="4263373" y="363495"/>
                    <a:pt x="4271205" y="531962"/>
                    <a:pt x="4358184" y="663116"/>
                  </a:cubicBezTo>
                  <a:lnTo>
                    <a:pt x="3753268" y="1268697"/>
                  </a:lnTo>
                  <a:cubicBezTo>
                    <a:pt x="3641940" y="1194327"/>
                    <a:pt x="3502046" y="1176892"/>
                    <a:pt x="3375889" y="1221745"/>
                  </a:cubicBezTo>
                  <a:cubicBezTo>
                    <a:pt x="3249690" y="1266555"/>
                    <a:pt x="3152076" y="1368321"/>
                    <a:pt x="3112449" y="1496390"/>
                  </a:cubicBezTo>
                  <a:lnTo>
                    <a:pt x="2317358" y="1412724"/>
                  </a:lnTo>
                  <a:cubicBezTo>
                    <a:pt x="2301353" y="1237038"/>
                    <a:pt x="2178919" y="1089349"/>
                    <a:pt x="2009369" y="1041240"/>
                  </a:cubicBezTo>
                  <a:cubicBezTo>
                    <a:pt x="1839840" y="993088"/>
                    <a:pt x="1658201" y="1054434"/>
                    <a:pt x="1552393" y="1195527"/>
                  </a:cubicBezTo>
                  <a:cubicBezTo>
                    <a:pt x="1446627" y="1336662"/>
                    <a:pt x="1438518" y="1528348"/>
                    <a:pt x="1532087" y="1677880"/>
                  </a:cubicBezTo>
                  <a:lnTo>
                    <a:pt x="687418" y="2473327"/>
                  </a:lnTo>
                  <a:cubicBezTo>
                    <a:pt x="505758" y="2343201"/>
                    <a:pt x="255135" y="2372118"/>
                    <a:pt x="107859" y="2540264"/>
                  </a:cubicBezTo>
                  <a:cubicBezTo>
                    <a:pt x="-39438" y="2708366"/>
                    <a:pt x="-35416" y="2960842"/>
                    <a:pt x="117145" y="3124189"/>
                  </a:cubicBezTo>
                  <a:cubicBezTo>
                    <a:pt x="269706" y="3287537"/>
                    <a:pt x="521121" y="3308443"/>
                    <a:pt x="698545" y="3172641"/>
                  </a:cubicBezTo>
                  <a:cubicBezTo>
                    <a:pt x="875948" y="3036839"/>
                    <a:pt x="921630" y="2788434"/>
                    <a:pt x="804139" y="2598268"/>
                  </a:cubicBezTo>
                  <a:lnTo>
                    <a:pt x="1648786" y="1802843"/>
                  </a:lnTo>
                  <a:cubicBezTo>
                    <a:pt x="1759559" y="1881925"/>
                    <a:pt x="1901549" y="1902895"/>
                    <a:pt x="2030424" y="1859284"/>
                  </a:cubicBezTo>
                  <a:cubicBezTo>
                    <a:pt x="2159341" y="1815695"/>
                    <a:pt x="2259457" y="1712794"/>
                    <a:pt x="2299577" y="1582669"/>
                  </a:cubicBezTo>
                  <a:lnTo>
                    <a:pt x="3094690" y="1666335"/>
                  </a:lnTo>
                  <a:cubicBezTo>
                    <a:pt x="3111615" y="1843091"/>
                    <a:pt x="3236252" y="1990888"/>
                    <a:pt x="3407493" y="2037305"/>
                  </a:cubicBezTo>
                  <a:cubicBezTo>
                    <a:pt x="3578776" y="2083743"/>
                    <a:pt x="3760843" y="2019076"/>
                    <a:pt x="3864511" y="1874942"/>
                  </a:cubicBezTo>
                  <a:cubicBezTo>
                    <a:pt x="3968266" y="1730830"/>
                    <a:pt x="3971925" y="1537473"/>
                    <a:pt x="3873755" y="1389548"/>
                  </a:cubicBezTo>
                  <a:lnTo>
                    <a:pt x="4478670" y="783966"/>
                  </a:lnTo>
                  <a:cubicBezTo>
                    <a:pt x="4631081" y="885282"/>
                    <a:pt x="4830993" y="878128"/>
                    <a:pt x="4975873" y="766273"/>
                  </a:cubicBezTo>
                  <a:cubicBezTo>
                    <a:pt x="5120709" y="654419"/>
                    <a:pt x="5178310" y="462647"/>
                    <a:pt x="5119147" y="289340"/>
                  </a:cubicBezTo>
                  <a:cubicBezTo>
                    <a:pt x="5060006" y="116053"/>
                    <a:pt x="4897174" y="-278"/>
                    <a:pt x="4714230" y="1"/>
                  </a:cubicBezTo>
                  <a:close/>
                  <a:moveTo>
                    <a:pt x="442209" y="3079122"/>
                  </a:moveTo>
                  <a:cubicBezTo>
                    <a:pt x="300667" y="3079122"/>
                    <a:pt x="185872" y="2964269"/>
                    <a:pt x="185872" y="2822534"/>
                  </a:cubicBezTo>
                  <a:cubicBezTo>
                    <a:pt x="185872" y="2680842"/>
                    <a:pt x="300667" y="2565946"/>
                    <a:pt x="442209" y="2565946"/>
                  </a:cubicBezTo>
                  <a:cubicBezTo>
                    <a:pt x="583750" y="2565946"/>
                    <a:pt x="698545" y="2680842"/>
                    <a:pt x="698545" y="2822534"/>
                  </a:cubicBezTo>
                  <a:cubicBezTo>
                    <a:pt x="698545" y="2964269"/>
                    <a:pt x="583750" y="3079122"/>
                    <a:pt x="442209" y="3079122"/>
                  </a:cubicBezTo>
                  <a:close/>
                  <a:moveTo>
                    <a:pt x="1894702" y="1710631"/>
                  </a:moveTo>
                  <a:cubicBezTo>
                    <a:pt x="1753140" y="1710631"/>
                    <a:pt x="1638366" y="1595756"/>
                    <a:pt x="1638366" y="1454021"/>
                  </a:cubicBezTo>
                  <a:cubicBezTo>
                    <a:pt x="1638366" y="1312329"/>
                    <a:pt x="1753140" y="1197412"/>
                    <a:pt x="1894702" y="1197412"/>
                  </a:cubicBezTo>
                  <a:cubicBezTo>
                    <a:pt x="2036244" y="1197412"/>
                    <a:pt x="2151017" y="1312329"/>
                    <a:pt x="2151017" y="1454021"/>
                  </a:cubicBezTo>
                  <a:cubicBezTo>
                    <a:pt x="2151017" y="1595756"/>
                    <a:pt x="2036244" y="1710631"/>
                    <a:pt x="1894702" y="1710631"/>
                  </a:cubicBezTo>
                  <a:close/>
                  <a:moveTo>
                    <a:pt x="3518051" y="1881690"/>
                  </a:moveTo>
                  <a:cubicBezTo>
                    <a:pt x="3376510" y="1881690"/>
                    <a:pt x="3261758" y="1766815"/>
                    <a:pt x="3261758" y="1625080"/>
                  </a:cubicBezTo>
                  <a:cubicBezTo>
                    <a:pt x="3261758" y="1483388"/>
                    <a:pt x="3376510" y="1368513"/>
                    <a:pt x="3518051" y="1368513"/>
                  </a:cubicBezTo>
                  <a:cubicBezTo>
                    <a:pt x="3659614" y="1368513"/>
                    <a:pt x="3774387" y="1483388"/>
                    <a:pt x="3774387" y="1625080"/>
                  </a:cubicBezTo>
                  <a:cubicBezTo>
                    <a:pt x="3774387" y="1766815"/>
                    <a:pt x="3659614" y="1881690"/>
                    <a:pt x="3518051" y="1881690"/>
                  </a:cubicBezTo>
                  <a:close/>
                  <a:moveTo>
                    <a:pt x="4714230" y="684236"/>
                  </a:moveTo>
                  <a:cubicBezTo>
                    <a:pt x="4572689" y="684236"/>
                    <a:pt x="4457915" y="569382"/>
                    <a:pt x="4457915" y="427669"/>
                  </a:cubicBezTo>
                  <a:cubicBezTo>
                    <a:pt x="4457915" y="285955"/>
                    <a:pt x="4572689" y="171059"/>
                    <a:pt x="4714230" y="171059"/>
                  </a:cubicBezTo>
                  <a:cubicBezTo>
                    <a:pt x="4855793" y="171059"/>
                    <a:pt x="4970545" y="285955"/>
                    <a:pt x="4970545" y="427669"/>
                  </a:cubicBezTo>
                  <a:cubicBezTo>
                    <a:pt x="4970545" y="569382"/>
                    <a:pt x="4855793" y="684236"/>
                    <a:pt x="4714230" y="684236"/>
                  </a:cubicBezTo>
                  <a:close/>
                </a:path>
              </a:pathLst>
            </a:custGeom>
            <a:grpFill/>
            <a:ln w="54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18" name="Freeform: Shape 17">
              <a:extLst>
                <a:ext uri="{FF2B5EF4-FFF2-40B4-BE49-F238E27FC236}">
                  <a16:creationId xmlns:a16="http://schemas.microsoft.com/office/drawing/2014/main" id="{3E8E7163-EF74-4B86-B007-F8C19272F807}"/>
                </a:ext>
              </a:extLst>
            </p:cNvPr>
            <p:cNvSpPr/>
            <p:nvPr/>
          </p:nvSpPr>
          <p:spPr>
            <a:xfrm>
              <a:off x="2100720" y="2056"/>
              <a:ext cx="4781976" cy="2220808"/>
            </a:xfrm>
            <a:custGeom>
              <a:avLst/>
              <a:gdLst>
                <a:gd name="connsiteX0" fmla="*/ 85406 w 4781976"/>
                <a:gd name="connsiteY0" fmla="*/ 2223828 h 2220807"/>
                <a:gd name="connsiteX1" fmla="*/ 145831 w 4781976"/>
                <a:gd name="connsiteY1" fmla="*/ 2198767 h 2220807"/>
                <a:gd name="connsiteX2" fmla="*/ 854372 w 4781976"/>
                <a:gd name="connsiteY2" fmla="*/ 1489449 h 2220807"/>
                <a:gd name="connsiteX3" fmla="*/ 1263890 w 4781976"/>
                <a:gd name="connsiteY3" fmla="*/ 1899403 h 2220807"/>
                <a:gd name="connsiteX4" fmla="*/ 1384719 w 4781976"/>
                <a:gd name="connsiteY4" fmla="*/ 1899403 h 2220807"/>
                <a:gd name="connsiteX5" fmla="*/ 2264157 w 4781976"/>
                <a:gd name="connsiteY5" fmla="*/ 1019027 h 2220807"/>
                <a:gd name="connsiteX6" fmla="*/ 3015428 w 4781976"/>
                <a:gd name="connsiteY6" fmla="*/ 1771098 h 2220807"/>
                <a:gd name="connsiteX7" fmla="*/ 3136257 w 4781976"/>
                <a:gd name="connsiteY7" fmla="*/ 1771098 h 2220807"/>
                <a:gd name="connsiteX8" fmla="*/ 4613764 w 4781976"/>
                <a:gd name="connsiteY8" fmla="*/ 292017 h 2220807"/>
                <a:gd name="connsiteX9" fmla="*/ 4613764 w 4781976"/>
                <a:gd name="connsiteY9" fmla="*/ 427668 h 2220807"/>
                <a:gd name="connsiteX10" fmla="*/ 4699202 w 4781976"/>
                <a:gd name="connsiteY10" fmla="*/ 513198 h 2220807"/>
                <a:gd name="connsiteX11" fmla="*/ 4784640 w 4781976"/>
                <a:gd name="connsiteY11" fmla="*/ 427668 h 2220807"/>
                <a:gd name="connsiteX12" fmla="*/ 4784640 w 4781976"/>
                <a:gd name="connsiteY12" fmla="*/ 85529 h 2220807"/>
                <a:gd name="connsiteX13" fmla="*/ 4778670 w 4781976"/>
                <a:gd name="connsiteY13" fmla="*/ 55713 h 2220807"/>
                <a:gd name="connsiteX14" fmla="*/ 4774712 w 4781976"/>
                <a:gd name="connsiteY14" fmla="*/ 47102 h 2220807"/>
                <a:gd name="connsiteX15" fmla="*/ 4762772 w 4781976"/>
                <a:gd name="connsiteY15" fmla="*/ 29345 h 2220807"/>
                <a:gd name="connsiteX16" fmla="*/ 4734250 w 4781976"/>
                <a:gd name="connsiteY16" fmla="*/ 7604 h 2220807"/>
                <a:gd name="connsiteX17" fmla="*/ 4732089 w 4781976"/>
                <a:gd name="connsiteY17" fmla="*/ 6340 h 2220807"/>
                <a:gd name="connsiteX18" fmla="*/ 4702219 w 4781976"/>
                <a:gd name="connsiteY18" fmla="*/ 428 h 2220807"/>
                <a:gd name="connsiteX19" fmla="*/ 4699202 w 4781976"/>
                <a:gd name="connsiteY19" fmla="*/ 0 h 2220807"/>
                <a:gd name="connsiteX20" fmla="*/ 4357449 w 4781976"/>
                <a:gd name="connsiteY20" fmla="*/ 0 h 2220807"/>
                <a:gd name="connsiteX21" fmla="*/ 4272011 w 4781976"/>
                <a:gd name="connsiteY21" fmla="*/ 85529 h 2220807"/>
                <a:gd name="connsiteX22" fmla="*/ 4357449 w 4781976"/>
                <a:gd name="connsiteY22" fmla="*/ 171059 h 2220807"/>
                <a:gd name="connsiteX23" fmla="*/ 4492935 w 4781976"/>
                <a:gd name="connsiteY23" fmla="*/ 171059 h 2220807"/>
                <a:gd name="connsiteX24" fmla="*/ 3075832 w 4781976"/>
                <a:gd name="connsiteY24" fmla="*/ 1589694 h 2220807"/>
                <a:gd name="connsiteX25" fmla="*/ 2324561 w 4781976"/>
                <a:gd name="connsiteY25" fmla="*/ 837622 h 2220807"/>
                <a:gd name="connsiteX26" fmla="*/ 2203732 w 4781976"/>
                <a:gd name="connsiteY26" fmla="*/ 837622 h 2220807"/>
                <a:gd name="connsiteX27" fmla="*/ 1324315 w 4781976"/>
                <a:gd name="connsiteY27" fmla="*/ 1717977 h 2220807"/>
                <a:gd name="connsiteX28" fmla="*/ 914819 w 4781976"/>
                <a:gd name="connsiteY28" fmla="*/ 1308023 h 2220807"/>
                <a:gd name="connsiteX29" fmla="*/ 793990 w 4781976"/>
                <a:gd name="connsiteY29" fmla="*/ 1308023 h 2220807"/>
                <a:gd name="connsiteX30" fmla="*/ 25024 w 4781976"/>
                <a:gd name="connsiteY30" fmla="*/ 2077809 h 2220807"/>
                <a:gd name="connsiteX31" fmla="*/ 6494 w 4781976"/>
                <a:gd name="connsiteY31" fmla="*/ 2171049 h 2220807"/>
                <a:gd name="connsiteX32" fmla="*/ 85406 w 4781976"/>
                <a:gd name="connsiteY32" fmla="*/ 2223828 h 222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81976" h="2220807">
                  <a:moveTo>
                    <a:pt x="85406" y="2223828"/>
                  </a:moveTo>
                  <a:cubicBezTo>
                    <a:pt x="108087" y="2223828"/>
                    <a:pt x="129826" y="2214810"/>
                    <a:pt x="145831" y="2198767"/>
                  </a:cubicBezTo>
                  <a:lnTo>
                    <a:pt x="854372" y="1489449"/>
                  </a:lnTo>
                  <a:lnTo>
                    <a:pt x="1263890" y="1899403"/>
                  </a:lnTo>
                  <a:cubicBezTo>
                    <a:pt x="1297290" y="1932775"/>
                    <a:pt x="1351361" y="1932775"/>
                    <a:pt x="1384719" y="1899403"/>
                  </a:cubicBezTo>
                  <a:lnTo>
                    <a:pt x="2264157" y="1019027"/>
                  </a:lnTo>
                  <a:lnTo>
                    <a:pt x="3015428" y="1771098"/>
                  </a:lnTo>
                  <a:cubicBezTo>
                    <a:pt x="3048807" y="1804492"/>
                    <a:pt x="3102856" y="1804492"/>
                    <a:pt x="3136257" y="1771098"/>
                  </a:cubicBezTo>
                  <a:lnTo>
                    <a:pt x="4613764" y="292017"/>
                  </a:lnTo>
                  <a:lnTo>
                    <a:pt x="4613764" y="427668"/>
                  </a:lnTo>
                  <a:cubicBezTo>
                    <a:pt x="4613764" y="474920"/>
                    <a:pt x="4652000" y="513198"/>
                    <a:pt x="4699202" y="513198"/>
                  </a:cubicBezTo>
                  <a:cubicBezTo>
                    <a:pt x="4746382" y="513198"/>
                    <a:pt x="4784640" y="474920"/>
                    <a:pt x="4784640" y="427668"/>
                  </a:cubicBezTo>
                  <a:lnTo>
                    <a:pt x="4784640" y="85529"/>
                  </a:lnTo>
                  <a:cubicBezTo>
                    <a:pt x="4784426" y="75291"/>
                    <a:pt x="4782458" y="65202"/>
                    <a:pt x="4778670" y="55713"/>
                  </a:cubicBezTo>
                  <a:cubicBezTo>
                    <a:pt x="4777515" y="52757"/>
                    <a:pt x="4776167" y="49930"/>
                    <a:pt x="4774712" y="47102"/>
                  </a:cubicBezTo>
                  <a:cubicBezTo>
                    <a:pt x="4771502" y="40719"/>
                    <a:pt x="4767480" y="34743"/>
                    <a:pt x="4762772" y="29345"/>
                  </a:cubicBezTo>
                  <a:cubicBezTo>
                    <a:pt x="4755134" y="19899"/>
                    <a:pt x="4745398" y="12445"/>
                    <a:pt x="4734250" y="7604"/>
                  </a:cubicBezTo>
                  <a:cubicBezTo>
                    <a:pt x="4733437" y="7604"/>
                    <a:pt x="4732881" y="6619"/>
                    <a:pt x="4732089" y="6340"/>
                  </a:cubicBezTo>
                  <a:cubicBezTo>
                    <a:pt x="4722568" y="2592"/>
                    <a:pt x="4712425" y="600"/>
                    <a:pt x="4702219" y="428"/>
                  </a:cubicBezTo>
                  <a:cubicBezTo>
                    <a:pt x="4701021" y="514"/>
                    <a:pt x="4700229" y="0"/>
                    <a:pt x="4699202" y="0"/>
                  </a:cubicBezTo>
                  <a:lnTo>
                    <a:pt x="4357449" y="0"/>
                  </a:lnTo>
                  <a:cubicBezTo>
                    <a:pt x="4310247" y="0"/>
                    <a:pt x="4272011" y="38341"/>
                    <a:pt x="4272011" y="85529"/>
                  </a:cubicBezTo>
                  <a:cubicBezTo>
                    <a:pt x="4272011" y="132760"/>
                    <a:pt x="4310247" y="171059"/>
                    <a:pt x="4357449" y="171059"/>
                  </a:cubicBezTo>
                  <a:lnTo>
                    <a:pt x="4492935" y="171059"/>
                  </a:lnTo>
                  <a:lnTo>
                    <a:pt x="3075832" y="1589694"/>
                  </a:lnTo>
                  <a:lnTo>
                    <a:pt x="2324561" y="837622"/>
                  </a:lnTo>
                  <a:cubicBezTo>
                    <a:pt x="2291203" y="804272"/>
                    <a:pt x="2237112" y="804272"/>
                    <a:pt x="2203732" y="837622"/>
                  </a:cubicBezTo>
                  <a:lnTo>
                    <a:pt x="1324315" y="1717977"/>
                  </a:lnTo>
                  <a:lnTo>
                    <a:pt x="914819" y="1308023"/>
                  </a:lnTo>
                  <a:cubicBezTo>
                    <a:pt x="881418" y="1274672"/>
                    <a:pt x="827348" y="1274672"/>
                    <a:pt x="793990" y="1308023"/>
                  </a:cubicBezTo>
                  <a:lnTo>
                    <a:pt x="25024" y="2077809"/>
                  </a:lnTo>
                  <a:cubicBezTo>
                    <a:pt x="631" y="2102313"/>
                    <a:pt x="-6729" y="2139091"/>
                    <a:pt x="6494" y="2171049"/>
                  </a:cubicBezTo>
                  <a:cubicBezTo>
                    <a:pt x="19717" y="2203008"/>
                    <a:pt x="50871" y="2223828"/>
                    <a:pt x="85406" y="2223828"/>
                  </a:cubicBezTo>
                  <a:close/>
                </a:path>
              </a:pathLst>
            </a:custGeom>
            <a:grpFill/>
            <a:ln w="547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grpSp>
        <p:nvGrpSpPr>
          <p:cNvPr id="21" name="Graphic 19">
            <a:extLst>
              <a:ext uri="{FF2B5EF4-FFF2-40B4-BE49-F238E27FC236}">
                <a16:creationId xmlns:a16="http://schemas.microsoft.com/office/drawing/2014/main" id="{84487977-105B-4A3F-BCA8-F52E183781D6}"/>
              </a:ext>
            </a:extLst>
          </p:cNvPr>
          <p:cNvGrpSpPr/>
          <p:nvPr/>
        </p:nvGrpSpPr>
        <p:grpSpPr>
          <a:xfrm>
            <a:off x="6252114" y="2896666"/>
            <a:ext cx="407994" cy="407994"/>
            <a:chOff x="2133600" y="133350"/>
            <a:chExt cx="4876800" cy="4876800"/>
          </a:xfrm>
          <a:solidFill>
            <a:schemeClr val="bg2"/>
          </a:solidFill>
        </p:grpSpPr>
        <p:sp>
          <p:nvSpPr>
            <p:cNvPr id="22" name="Freeform: Shape 21">
              <a:extLst>
                <a:ext uri="{FF2B5EF4-FFF2-40B4-BE49-F238E27FC236}">
                  <a16:creationId xmlns:a16="http://schemas.microsoft.com/office/drawing/2014/main" id="{A936CD51-FC50-46D4-8744-DBD79D152CE9}"/>
                </a:ext>
              </a:extLst>
            </p:cNvPr>
            <p:cNvSpPr/>
            <p:nvPr/>
          </p:nvSpPr>
          <p:spPr>
            <a:xfrm>
              <a:off x="2133600" y="2829363"/>
              <a:ext cx="3200400" cy="1800225"/>
            </a:xfrm>
            <a:custGeom>
              <a:avLst/>
              <a:gdLst>
                <a:gd name="connsiteX0" fmla="*/ 2910393 w 3200400"/>
                <a:gd name="connsiteY0" fmla="*/ 1216085 h 1800225"/>
                <a:gd name="connsiteX1" fmla="*/ 2540832 w 3200400"/>
                <a:gd name="connsiteY1" fmla="*/ 1216085 h 1800225"/>
                <a:gd name="connsiteX2" fmla="*/ 2445592 w 3200400"/>
                <a:gd name="connsiteY2" fmla="*/ 1311326 h 1800225"/>
                <a:gd name="connsiteX3" fmla="*/ 2540832 w 3200400"/>
                <a:gd name="connsiteY3" fmla="*/ 1406567 h 1800225"/>
                <a:gd name="connsiteX4" fmla="*/ 2910393 w 3200400"/>
                <a:gd name="connsiteY4" fmla="*/ 1406567 h 1800225"/>
                <a:gd name="connsiteX5" fmla="*/ 3013834 w 3200400"/>
                <a:gd name="connsiteY5" fmla="*/ 1509998 h 1800225"/>
                <a:gd name="connsiteX6" fmla="*/ 2910393 w 3200400"/>
                <a:gd name="connsiteY6" fmla="*/ 1613430 h 1800225"/>
                <a:gd name="connsiteX7" fmla="*/ 1915563 w 3200400"/>
                <a:gd name="connsiteY7" fmla="*/ 1613430 h 1800225"/>
                <a:gd name="connsiteX8" fmla="*/ 1529763 w 3200400"/>
                <a:gd name="connsiteY8" fmla="*/ 1432532 h 1800225"/>
                <a:gd name="connsiteX9" fmla="*/ 1291857 w 3200400"/>
                <a:gd name="connsiteY9" fmla="*/ 1146572 h 1800225"/>
                <a:gd name="connsiteX10" fmla="*/ 779631 w 3200400"/>
                <a:gd name="connsiteY10" fmla="*/ 897569 h 1800225"/>
                <a:gd name="connsiteX11" fmla="*/ 779631 w 3200400"/>
                <a:gd name="connsiteY11" fmla="*/ 334956 h 1800225"/>
                <a:gd name="connsiteX12" fmla="*/ 1130303 w 3200400"/>
                <a:gd name="connsiteY12" fmla="*/ 334956 h 1800225"/>
                <a:gd name="connsiteX13" fmla="*/ 1591389 w 3200400"/>
                <a:gd name="connsiteY13" fmla="*/ 521189 h 1800225"/>
                <a:gd name="connsiteX14" fmla="*/ 2104863 w 3200400"/>
                <a:gd name="connsiteY14" fmla="*/ 1016823 h 1800225"/>
                <a:gd name="connsiteX15" fmla="*/ 2108635 w 3200400"/>
                <a:gd name="connsiteY15" fmla="*/ 1147610 h 1800225"/>
                <a:gd name="connsiteX16" fmla="*/ 1976647 w 3200400"/>
                <a:gd name="connsiteY16" fmla="*/ 1153116 h 1800225"/>
                <a:gd name="connsiteX17" fmla="*/ 1573521 w 3200400"/>
                <a:gd name="connsiteY17" fmla="*/ 783584 h 1800225"/>
                <a:gd name="connsiteX18" fmla="*/ 1438970 w 3200400"/>
                <a:gd name="connsiteY18" fmla="*/ 789432 h 1800225"/>
                <a:gd name="connsiteX19" fmla="*/ 1444819 w 3200400"/>
                <a:gd name="connsiteY19" fmla="*/ 923992 h 1800225"/>
                <a:gd name="connsiteX20" fmla="*/ 1847945 w 3200400"/>
                <a:gd name="connsiteY20" fmla="*/ 1293524 h 1800225"/>
                <a:gd name="connsiteX21" fmla="*/ 2039741 w 3200400"/>
                <a:gd name="connsiteY21" fmla="*/ 1367971 h 1800225"/>
                <a:gd name="connsiteX22" fmla="*/ 2248605 w 3200400"/>
                <a:gd name="connsiteY22" fmla="*/ 1276798 h 1800225"/>
                <a:gd name="connsiteX23" fmla="*/ 2237156 w 3200400"/>
                <a:gd name="connsiteY23" fmla="*/ 879786 h 1800225"/>
                <a:gd name="connsiteX24" fmla="*/ 1723682 w 3200400"/>
                <a:gd name="connsiteY24" fmla="*/ 384153 h 1800225"/>
                <a:gd name="connsiteX25" fmla="*/ 1130303 w 3200400"/>
                <a:gd name="connsiteY25" fmla="*/ 144485 h 1800225"/>
                <a:gd name="connsiteX26" fmla="*/ 761133 w 3200400"/>
                <a:gd name="connsiteY26" fmla="*/ 144485 h 1800225"/>
                <a:gd name="connsiteX27" fmla="*/ 543554 w 3200400"/>
                <a:gd name="connsiteY27" fmla="*/ 0 h 1800225"/>
                <a:gd name="connsiteX28" fmla="*/ 95240 w 3200400"/>
                <a:gd name="connsiteY28" fmla="*/ 0 h 1800225"/>
                <a:gd name="connsiteX29" fmla="*/ 0 w 3200400"/>
                <a:gd name="connsiteY29" fmla="*/ 95241 h 1800225"/>
                <a:gd name="connsiteX30" fmla="*/ 0 w 3200400"/>
                <a:gd name="connsiteY30" fmla="*/ 791680 h 1800225"/>
                <a:gd name="connsiteX31" fmla="*/ 95240 w 3200400"/>
                <a:gd name="connsiteY31" fmla="*/ 886921 h 1800225"/>
                <a:gd name="connsiteX32" fmla="*/ 190481 w 3200400"/>
                <a:gd name="connsiteY32" fmla="*/ 791680 h 1800225"/>
                <a:gd name="connsiteX33" fmla="*/ 190481 w 3200400"/>
                <a:gd name="connsiteY33" fmla="*/ 190472 h 1800225"/>
                <a:gd name="connsiteX34" fmla="*/ 543563 w 3200400"/>
                <a:gd name="connsiteY34" fmla="*/ 190472 h 1800225"/>
                <a:gd name="connsiteX35" fmla="*/ 589159 w 3200400"/>
                <a:gd name="connsiteY35" fmla="*/ 236068 h 1800225"/>
                <a:gd name="connsiteX36" fmla="*/ 589159 w 3200400"/>
                <a:gd name="connsiteY36" fmla="*/ 999430 h 1800225"/>
                <a:gd name="connsiteX37" fmla="*/ 543563 w 3200400"/>
                <a:gd name="connsiteY37" fmla="*/ 1045026 h 1800225"/>
                <a:gd name="connsiteX38" fmla="*/ 444646 w 3200400"/>
                <a:gd name="connsiteY38" fmla="*/ 1045026 h 1800225"/>
                <a:gd name="connsiteX39" fmla="*/ 349406 w 3200400"/>
                <a:gd name="connsiteY39" fmla="*/ 1140267 h 1800225"/>
                <a:gd name="connsiteX40" fmla="*/ 444646 w 3200400"/>
                <a:gd name="connsiteY40" fmla="*/ 1235507 h 1800225"/>
                <a:gd name="connsiteX41" fmla="*/ 543554 w 3200400"/>
                <a:gd name="connsiteY41" fmla="*/ 1235507 h 1800225"/>
                <a:gd name="connsiteX42" fmla="*/ 762495 w 3200400"/>
                <a:gd name="connsiteY42" fmla="*/ 1087574 h 1800225"/>
                <a:gd name="connsiteX43" fmla="*/ 1145429 w 3200400"/>
                <a:gd name="connsiteY43" fmla="*/ 1268397 h 1800225"/>
                <a:gd name="connsiteX44" fmla="*/ 1383335 w 3200400"/>
                <a:gd name="connsiteY44" fmla="*/ 1554356 h 1800225"/>
                <a:gd name="connsiteX45" fmla="*/ 1915563 w 3200400"/>
                <a:gd name="connsiteY45" fmla="*/ 1803911 h 1800225"/>
                <a:gd name="connsiteX46" fmla="*/ 2910393 w 3200400"/>
                <a:gd name="connsiteY46" fmla="*/ 1803911 h 1800225"/>
                <a:gd name="connsiteX47" fmla="*/ 3204305 w 3200400"/>
                <a:gd name="connsiteY47" fmla="*/ 1509998 h 1800225"/>
                <a:gd name="connsiteX48" fmla="*/ 2910393 w 3200400"/>
                <a:gd name="connsiteY48" fmla="*/ 1216085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00400" h="1800225">
                  <a:moveTo>
                    <a:pt x="2910393" y="1216085"/>
                  </a:moveTo>
                  <a:lnTo>
                    <a:pt x="2540832" y="1216085"/>
                  </a:lnTo>
                  <a:cubicBezTo>
                    <a:pt x="2488235" y="1216085"/>
                    <a:pt x="2445592" y="1258719"/>
                    <a:pt x="2445592" y="1311326"/>
                  </a:cubicBezTo>
                  <a:cubicBezTo>
                    <a:pt x="2445592" y="1363933"/>
                    <a:pt x="2488235" y="1406567"/>
                    <a:pt x="2540832" y="1406567"/>
                  </a:cubicBezTo>
                  <a:lnTo>
                    <a:pt x="2910393" y="1406567"/>
                  </a:lnTo>
                  <a:cubicBezTo>
                    <a:pt x="2967428" y="1406567"/>
                    <a:pt x="3013834" y="1452963"/>
                    <a:pt x="3013834" y="1509998"/>
                  </a:cubicBezTo>
                  <a:cubicBezTo>
                    <a:pt x="3013834" y="1567034"/>
                    <a:pt x="2967438" y="1613430"/>
                    <a:pt x="2910393" y="1613430"/>
                  </a:cubicBezTo>
                  <a:lnTo>
                    <a:pt x="1915563" y="1613430"/>
                  </a:lnTo>
                  <a:cubicBezTo>
                    <a:pt x="1766021" y="1613430"/>
                    <a:pt x="1625394" y="1547498"/>
                    <a:pt x="1529763" y="1432532"/>
                  </a:cubicBezTo>
                  <a:lnTo>
                    <a:pt x="1291857" y="1146572"/>
                  </a:lnTo>
                  <a:cubicBezTo>
                    <a:pt x="1164203" y="993124"/>
                    <a:pt x="978418" y="903256"/>
                    <a:pt x="779631" y="897569"/>
                  </a:cubicBezTo>
                  <a:lnTo>
                    <a:pt x="779631" y="334956"/>
                  </a:lnTo>
                  <a:lnTo>
                    <a:pt x="1130303" y="334956"/>
                  </a:lnTo>
                  <a:cubicBezTo>
                    <a:pt x="1303239" y="334956"/>
                    <a:pt x="1466983" y="401098"/>
                    <a:pt x="1591389" y="521189"/>
                  </a:cubicBezTo>
                  <a:lnTo>
                    <a:pt x="2104863" y="1016823"/>
                  </a:lnTo>
                  <a:cubicBezTo>
                    <a:pt x="2141163" y="1051865"/>
                    <a:pt x="2142858" y="1110539"/>
                    <a:pt x="2108635" y="1147610"/>
                  </a:cubicBezTo>
                  <a:cubicBezTo>
                    <a:pt x="2073754" y="1185386"/>
                    <a:pt x="2014547" y="1187853"/>
                    <a:pt x="1976647" y="1153116"/>
                  </a:cubicBezTo>
                  <a:lnTo>
                    <a:pt x="1573521" y="783584"/>
                  </a:lnTo>
                  <a:cubicBezTo>
                    <a:pt x="1534763" y="748046"/>
                    <a:pt x="1474508" y="750656"/>
                    <a:pt x="1438970" y="789432"/>
                  </a:cubicBezTo>
                  <a:cubicBezTo>
                    <a:pt x="1403423" y="828208"/>
                    <a:pt x="1406042" y="888454"/>
                    <a:pt x="1444819" y="923992"/>
                  </a:cubicBezTo>
                  <a:lnTo>
                    <a:pt x="1847945" y="1293524"/>
                  </a:lnTo>
                  <a:cubicBezTo>
                    <a:pt x="1902314" y="1343358"/>
                    <a:pt x="1971113" y="1367971"/>
                    <a:pt x="2039741" y="1367971"/>
                  </a:cubicBezTo>
                  <a:cubicBezTo>
                    <a:pt x="2116360" y="1367971"/>
                    <a:pt x="2192760" y="1337291"/>
                    <a:pt x="2248605" y="1276798"/>
                  </a:cubicBezTo>
                  <a:cubicBezTo>
                    <a:pt x="2352485" y="1164260"/>
                    <a:pt x="2347351" y="986161"/>
                    <a:pt x="2237156" y="879786"/>
                  </a:cubicBezTo>
                  <a:lnTo>
                    <a:pt x="1723682" y="384153"/>
                  </a:lnTo>
                  <a:cubicBezTo>
                    <a:pt x="1563576" y="229600"/>
                    <a:pt x="1352845" y="144485"/>
                    <a:pt x="1130303" y="144485"/>
                  </a:cubicBezTo>
                  <a:lnTo>
                    <a:pt x="761133" y="144485"/>
                  </a:lnTo>
                  <a:cubicBezTo>
                    <a:pt x="725300" y="59674"/>
                    <a:pt x="641261" y="0"/>
                    <a:pt x="543554" y="0"/>
                  </a:cubicBezTo>
                  <a:lnTo>
                    <a:pt x="95240" y="0"/>
                  </a:lnTo>
                  <a:cubicBezTo>
                    <a:pt x="42643" y="0"/>
                    <a:pt x="0" y="42634"/>
                    <a:pt x="0" y="95241"/>
                  </a:cubicBezTo>
                  <a:lnTo>
                    <a:pt x="0" y="791680"/>
                  </a:lnTo>
                  <a:cubicBezTo>
                    <a:pt x="0" y="844277"/>
                    <a:pt x="42643" y="886921"/>
                    <a:pt x="95240" y="886921"/>
                  </a:cubicBezTo>
                  <a:cubicBezTo>
                    <a:pt x="147838" y="886921"/>
                    <a:pt x="190481" y="844287"/>
                    <a:pt x="190481" y="791680"/>
                  </a:cubicBezTo>
                  <a:lnTo>
                    <a:pt x="190481" y="190472"/>
                  </a:lnTo>
                  <a:lnTo>
                    <a:pt x="543563" y="190472"/>
                  </a:lnTo>
                  <a:cubicBezTo>
                    <a:pt x="568709" y="190472"/>
                    <a:pt x="589159" y="210931"/>
                    <a:pt x="589159" y="236068"/>
                  </a:cubicBezTo>
                  <a:lnTo>
                    <a:pt x="589159" y="999430"/>
                  </a:lnTo>
                  <a:cubicBezTo>
                    <a:pt x="589159" y="1024566"/>
                    <a:pt x="568709" y="1045026"/>
                    <a:pt x="543563" y="1045026"/>
                  </a:cubicBezTo>
                  <a:lnTo>
                    <a:pt x="444646" y="1045026"/>
                  </a:lnTo>
                  <a:cubicBezTo>
                    <a:pt x="392049" y="1045026"/>
                    <a:pt x="349406" y="1087660"/>
                    <a:pt x="349406" y="1140267"/>
                  </a:cubicBezTo>
                  <a:cubicBezTo>
                    <a:pt x="349406" y="1192864"/>
                    <a:pt x="392049" y="1235507"/>
                    <a:pt x="444646" y="1235507"/>
                  </a:cubicBezTo>
                  <a:lnTo>
                    <a:pt x="543554" y="1235507"/>
                  </a:lnTo>
                  <a:cubicBezTo>
                    <a:pt x="642576" y="1235507"/>
                    <a:pt x="727491" y="1174204"/>
                    <a:pt x="762495" y="1087574"/>
                  </a:cubicBezTo>
                  <a:cubicBezTo>
                    <a:pt x="910971" y="1088422"/>
                    <a:pt x="1050408" y="1154173"/>
                    <a:pt x="1145429" y="1268397"/>
                  </a:cubicBezTo>
                  <a:lnTo>
                    <a:pt x="1383335" y="1554356"/>
                  </a:lnTo>
                  <a:cubicBezTo>
                    <a:pt x="1515275" y="1712957"/>
                    <a:pt x="1709261" y="1803911"/>
                    <a:pt x="1915563" y="1803911"/>
                  </a:cubicBezTo>
                  <a:lnTo>
                    <a:pt x="2910393" y="1803911"/>
                  </a:lnTo>
                  <a:cubicBezTo>
                    <a:pt x="3072451" y="1803911"/>
                    <a:pt x="3204305" y="1672066"/>
                    <a:pt x="3204305" y="1509998"/>
                  </a:cubicBezTo>
                  <a:cubicBezTo>
                    <a:pt x="3204305" y="1347931"/>
                    <a:pt x="3072451" y="1216085"/>
                    <a:pt x="2910393" y="121608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3" name="Freeform: Shape 22">
              <a:extLst>
                <a:ext uri="{FF2B5EF4-FFF2-40B4-BE49-F238E27FC236}">
                  <a16:creationId xmlns:a16="http://schemas.microsoft.com/office/drawing/2014/main" id="{C20C4901-9AD2-46FA-9931-828BAA6E8132}"/>
                </a:ext>
              </a:extLst>
            </p:cNvPr>
            <p:cNvSpPr/>
            <p:nvPr/>
          </p:nvSpPr>
          <p:spPr>
            <a:xfrm>
              <a:off x="3806095" y="510235"/>
              <a:ext cx="3200400" cy="1800225"/>
            </a:xfrm>
            <a:custGeom>
              <a:avLst/>
              <a:gdLst>
                <a:gd name="connsiteX0" fmla="*/ 3109065 w 3200400"/>
                <a:gd name="connsiteY0" fmla="*/ 879786 h 1800225"/>
                <a:gd name="connsiteX1" fmla="*/ 3013825 w 3200400"/>
                <a:gd name="connsiteY1" fmla="*/ 975027 h 1800225"/>
                <a:gd name="connsiteX2" fmla="*/ 3013825 w 3200400"/>
                <a:gd name="connsiteY2" fmla="*/ 1613440 h 1800225"/>
                <a:gd name="connsiteX3" fmla="*/ 2660742 w 3200400"/>
                <a:gd name="connsiteY3" fmla="*/ 1613440 h 1800225"/>
                <a:gd name="connsiteX4" fmla="*/ 2615146 w 3200400"/>
                <a:gd name="connsiteY4" fmla="*/ 1567844 h 1800225"/>
                <a:gd name="connsiteX5" fmla="*/ 2615146 w 3200400"/>
                <a:gd name="connsiteY5" fmla="*/ 804482 h 1800225"/>
                <a:gd name="connsiteX6" fmla="*/ 2660742 w 3200400"/>
                <a:gd name="connsiteY6" fmla="*/ 758885 h 1800225"/>
                <a:gd name="connsiteX7" fmla="*/ 2752668 w 3200400"/>
                <a:gd name="connsiteY7" fmla="*/ 758885 h 1800225"/>
                <a:gd name="connsiteX8" fmla="*/ 2847909 w 3200400"/>
                <a:gd name="connsiteY8" fmla="*/ 663645 h 1800225"/>
                <a:gd name="connsiteX9" fmla="*/ 2752668 w 3200400"/>
                <a:gd name="connsiteY9" fmla="*/ 568404 h 1800225"/>
                <a:gd name="connsiteX10" fmla="*/ 2660742 w 3200400"/>
                <a:gd name="connsiteY10" fmla="*/ 568404 h 1800225"/>
                <a:gd name="connsiteX11" fmla="*/ 2441800 w 3200400"/>
                <a:gd name="connsiteY11" fmla="*/ 716337 h 1800225"/>
                <a:gd name="connsiteX12" fmla="*/ 2058867 w 3200400"/>
                <a:gd name="connsiteY12" fmla="*/ 535515 h 1800225"/>
                <a:gd name="connsiteX13" fmla="*/ 1820961 w 3200400"/>
                <a:gd name="connsiteY13" fmla="*/ 249564 h 1800225"/>
                <a:gd name="connsiteX14" fmla="*/ 1288723 w 3200400"/>
                <a:gd name="connsiteY14" fmla="*/ 0 h 1800225"/>
                <a:gd name="connsiteX15" fmla="*/ 293913 w 3200400"/>
                <a:gd name="connsiteY15" fmla="*/ 0 h 1800225"/>
                <a:gd name="connsiteX16" fmla="*/ 0 w 3200400"/>
                <a:gd name="connsiteY16" fmla="*/ 293903 h 1800225"/>
                <a:gd name="connsiteX17" fmla="*/ 293913 w 3200400"/>
                <a:gd name="connsiteY17" fmla="*/ 587807 h 1800225"/>
                <a:gd name="connsiteX18" fmla="*/ 700707 w 3200400"/>
                <a:gd name="connsiteY18" fmla="*/ 587807 h 1800225"/>
                <a:gd name="connsiteX19" fmla="*/ 795947 w 3200400"/>
                <a:gd name="connsiteY19" fmla="*/ 492566 h 1800225"/>
                <a:gd name="connsiteX20" fmla="*/ 700707 w 3200400"/>
                <a:gd name="connsiteY20" fmla="*/ 397326 h 1800225"/>
                <a:gd name="connsiteX21" fmla="*/ 293913 w 3200400"/>
                <a:gd name="connsiteY21" fmla="*/ 397326 h 1800225"/>
                <a:gd name="connsiteX22" fmla="*/ 190472 w 3200400"/>
                <a:gd name="connsiteY22" fmla="*/ 293894 h 1800225"/>
                <a:gd name="connsiteX23" fmla="*/ 293913 w 3200400"/>
                <a:gd name="connsiteY23" fmla="*/ 190462 h 1800225"/>
                <a:gd name="connsiteX24" fmla="*/ 1288733 w 3200400"/>
                <a:gd name="connsiteY24" fmla="*/ 190462 h 1800225"/>
                <a:gd name="connsiteX25" fmla="*/ 1674543 w 3200400"/>
                <a:gd name="connsiteY25" fmla="*/ 371361 h 1800225"/>
                <a:gd name="connsiteX26" fmla="*/ 1912449 w 3200400"/>
                <a:gd name="connsiteY26" fmla="*/ 657311 h 1800225"/>
                <a:gd name="connsiteX27" fmla="*/ 2424675 w 3200400"/>
                <a:gd name="connsiteY27" fmla="*/ 906323 h 1800225"/>
                <a:gd name="connsiteX28" fmla="*/ 2424675 w 3200400"/>
                <a:gd name="connsiteY28" fmla="*/ 1468936 h 1800225"/>
                <a:gd name="connsiteX29" fmla="*/ 2074002 w 3200400"/>
                <a:gd name="connsiteY29" fmla="*/ 1468936 h 1800225"/>
                <a:gd name="connsiteX30" fmla="*/ 1612916 w 3200400"/>
                <a:gd name="connsiteY30" fmla="*/ 1282703 h 1800225"/>
                <a:gd name="connsiteX31" fmla="*/ 1099442 w 3200400"/>
                <a:gd name="connsiteY31" fmla="*/ 787070 h 1800225"/>
                <a:gd name="connsiteX32" fmla="*/ 1095670 w 3200400"/>
                <a:gd name="connsiteY32" fmla="*/ 656282 h 1800225"/>
                <a:gd name="connsiteX33" fmla="*/ 1227658 w 3200400"/>
                <a:gd name="connsiteY33" fmla="*/ 650777 h 1800225"/>
                <a:gd name="connsiteX34" fmla="*/ 1630794 w 3200400"/>
                <a:gd name="connsiteY34" fmla="*/ 1020308 h 1800225"/>
                <a:gd name="connsiteX35" fmla="*/ 1765354 w 3200400"/>
                <a:gd name="connsiteY35" fmla="*/ 1014460 h 1800225"/>
                <a:gd name="connsiteX36" fmla="*/ 1759496 w 3200400"/>
                <a:gd name="connsiteY36" fmla="*/ 879900 h 1800225"/>
                <a:gd name="connsiteX37" fmla="*/ 1356360 w 3200400"/>
                <a:gd name="connsiteY37" fmla="*/ 510378 h 1800225"/>
                <a:gd name="connsiteX38" fmla="*/ 955700 w 3200400"/>
                <a:gd name="connsiteY38" fmla="*/ 527104 h 1800225"/>
                <a:gd name="connsiteX39" fmla="*/ 967149 w 3200400"/>
                <a:gd name="connsiteY39" fmla="*/ 924115 h 1800225"/>
                <a:gd name="connsiteX40" fmla="*/ 1480623 w 3200400"/>
                <a:gd name="connsiteY40" fmla="*/ 1419749 h 1800225"/>
                <a:gd name="connsiteX41" fmla="*/ 2074002 w 3200400"/>
                <a:gd name="connsiteY41" fmla="*/ 1659417 h 1800225"/>
                <a:gd name="connsiteX42" fmla="*/ 2443172 w 3200400"/>
                <a:gd name="connsiteY42" fmla="*/ 1659417 h 1800225"/>
                <a:gd name="connsiteX43" fmla="*/ 2660752 w 3200400"/>
                <a:gd name="connsiteY43" fmla="*/ 1803902 h 1800225"/>
                <a:gd name="connsiteX44" fmla="*/ 3109075 w 3200400"/>
                <a:gd name="connsiteY44" fmla="*/ 1803902 h 1800225"/>
                <a:gd name="connsiteX45" fmla="*/ 3204315 w 3200400"/>
                <a:gd name="connsiteY45" fmla="*/ 1708661 h 1800225"/>
                <a:gd name="connsiteX46" fmla="*/ 3204315 w 3200400"/>
                <a:gd name="connsiteY46" fmla="*/ 975008 h 1800225"/>
                <a:gd name="connsiteX47" fmla="*/ 3109065 w 3200400"/>
                <a:gd name="connsiteY47" fmla="*/ 879786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00400" h="1800225">
                  <a:moveTo>
                    <a:pt x="3109065" y="879786"/>
                  </a:moveTo>
                  <a:cubicBezTo>
                    <a:pt x="3056468" y="879786"/>
                    <a:pt x="3013825" y="922420"/>
                    <a:pt x="3013825" y="975027"/>
                  </a:cubicBezTo>
                  <a:lnTo>
                    <a:pt x="3013825" y="1613440"/>
                  </a:lnTo>
                  <a:lnTo>
                    <a:pt x="2660742" y="1613440"/>
                  </a:lnTo>
                  <a:cubicBezTo>
                    <a:pt x="2635596" y="1613440"/>
                    <a:pt x="2615146" y="1592980"/>
                    <a:pt x="2615146" y="1567844"/>
                  </a:cubicBezTo>
                  <a:lnTo>
                    <a:pt x="2615146" y="804482"/>
                  </a:lnTo>
                  <a:cubicBezTo>
                    <a:pt x="2615146" y="779345"/>
                    <a:pt x="2635596" y="758885"/>
                    <a:pt x="2660742" y="758885"/>
                  </a:cubicBezTo>
                  <a:lnTo>
                    <a:pt x="2752668" y="758885"/>
                  </a:lnTo>
                  <a:cubicBezTo>
                    <a:pt x="2805265" y="758885"/>
                    <a:pt x="2847909" y="716251"/>
                    <a:pt x="2847909" y="663645"/>
                  </a:cubicBezTo>
                  <a:cubicBezTo>
                    <a:pt x="2847909" y="611048"/>
                    <a:pt x="2805265" y="568404"/>
                    <a:pt x="2752668" y="568404"/>
                  </a:cubicBezTo>
                  <a:lnTo>
                    <a:pt x="2660742" y="568404"/>
                  </a:lnTo>
                  <a:cubicBezTo>
                    <a:pt x="2561720" y="568404"/>
                    <a:pt x="2476805" y="629707"/>
                    <a:pt x="2441800" y="716337"/>
                  </a:cubicBezTo>
                  <a:cubicBezTo>
                    <a:pt x="2293325" y="715489"/>
                    <a:pt x="2153888" y="649738"/>
                    <a:pt x="2058867" y="535515"/>
                  </a:cubicBezTo>
                  <a:lnTo>
                    <a:pt x="1820961" y="249564"/>
                  </a:lnTo>
                  <a:cubicBezTo>
                    <a:pt x="1689030" y="90964"/>
                    <a:pt x="1495035" y="0"/>
                    <a:pt x="1288723" y="0"/>
                  </a:cubicBezTo>
                  <a:lnTo>
                    <a:pt x="293913" y="0"/>
                  </a:lnTo>
                  <a:cubicBezTo>
                    <a:pt x="131855" y="0"/>
                    <a:pt x="0" y="131845"/>
                    <a:pt x="0" y="293903"/>
                  </a:cubicBezTo>
                  <a:cubicBezTo>
                    <a:pt x="0" y="455962"/>
                    <a:pt x="131855" y="587807"/>
                    <a:pt x="293913" y="587807"/>
                  </a:cubicBezTo>
                  <a:lnTo>
                    <a:pt x="700707" y="587807"/>
                  </a:lnTo>
                  <a:cubicBezTo>
                    <a:pt x="753304" y="587807"/>
                    <a:pt x="795947" y="545173"/>
                    <a:pt x="795947" y="492566"/>
                  </a:cubicBezTo>
                  <a:cubicBezTo>
                    <a:pt x="795947" y="439960"/>
                    <a:pt x="753304" y="397326"/>
                    <a:pt x="700707" y="397326"/>
                  </a:cubicBezTo>
                  <a:lnTo>
                    <a:pt x="293913" y="397326"/>
                  </a:lnTo>
                  <a:cubicBezTo>
                    <a:pt x="236877" y="397326"/>
                    <a:pt x="190472" y="350930"/>
                    <a:pt x="190472" y="293894"/>
                  </a:cubicBezTo>
                  <a:cubicBezTo>
                    <a:pt x="190472" y="236868"/>
                    <a:pt x="236868" y="190462"/>
                    <a:pt x="293913" y="190462"/>
                  </a:cubicBezTo>
                  <a:lnTo>
                    <a:pt x="1288733" y="190462"/>
                  </a:lnTo>
                  <a:cubicBezTo>
                    <a:pt x="1438285" y="190462"/>
                    <a:pt x="1578912" y="256394"/>
                    <a:pt x="1674543" y="371361"/>
                  </a:cubicBezTo>
                  <a:lnTo>
                    <a:pt x="1912449" y="657311"/>
                  </a:lnTo>
                  <a:cubicBezTo>
                    <a:pt x="2040093" y="810758"/>
                    <a:pt x="2225888" y="900627"/>
                    <a:pt x="2424675" y="906323"/>
                  </a:cubicBezTo>
                  <a:lnTo>
                    <a:pt x="2424675" y="1468936"/>
                  </a:lnTo>
                  <a:lnTo>
                    <a:pt x="2074002" y="1468936"/>
                  </a:lnTo>
                  <a:cubicBezTo>
                    <a:pt x="1901066" y="1468936"/>
                    <a:pt x="1737322" y="1402794"/>
                    <a:pt x="1612916" y="1282703"/>
                  </a:cubicBezTo>
                  <a:lnTo>
                    <a:pt x="1099442" y="787070"/>
                  </a:lnTo>
                  <a:cubicBezTo>
                    <a:pt x="1063142" y="752027"/>
                    <a:pt x="1061447" y="693363"/>
                    <a:pt x="1095670" y="656282"/>
                  </a:cubicBezTo>
                  <a:cubicBezTo>
                    <a:pt x="1130551" y="618496"/>
                    <a:pt x="1189758" y="616039"/>
                    <a:pt x="1227658" y="650777"/>
                  </a:cubicBezTo>
                  <a:lnTo>
                    <a:pt x="1630794" y="1020308"/>
                  </a:lnTo>
                  <a:cubicBezTo>
                    <a:pt x="1669571" y="1055846"/>
                    <a:pt x="1729797" y="1053236"/>
                    <a:pt x="1765354" y="1014460"/>
                  </a:cubicBezTo>
                  <a:cubicBezTo>
                    <a:pt x="1800892" y="975684"/>
                    <a:pt x="1798273" y="915438"/>
                    <a:pt x="1759496" y="879900"/>
                  </a:cubicBezTo>
                  <a:lnTo>
                    <a:pt x="1356360" y="510378"/>
                  </a:lnTo>
                  <a:cubicBezTo>
                    <a:pt x="1241298" y="404908"/>
                    <a:pt x="1061580" y="412423"/>
                    <a:pt x="955700" y="527104"/>
                  </a:cubicBezTo>
                  <a:cubicBezTo>
                    <a:pt x="851821" y="639651"/>
                    <a:pt x="856955" y="817750"/>
                    <a:pt x="967149" y="924115"/>
                  </a:cubicBezTo>
                  <a:lnTo>
                    <a:pt x="1480623" y="1419749"/>
                  </a:lnTo>
                  <a:cubicBezTo>
                    <a:pt x="1640729" y="1574302"/>
                    <a:pt x="1851460" y="1659417"/>
                    <a:pt x="2074002" y="1659417"/>
                  </a:cubicBezTo>
                  <a:lnTo>
                    <a:pt x="2443172" y="1659417"/>
                  </a:lnTo>
                  <a:cubicBezTo>
                    <a:pt x="2479005" y="1744228"/>
                    <a:pt x="2563044" y="1803902"/>
                    <a:pt x="2660752" y="1803902"/>
                  </a:cubicBezTo>
                  <a:lnTo>
                    <a:pt x="3109075" y="1803902"/>
                  </a:lnTo>
                  <a:cubicBezTo>
                    <a:pt x="3161671" y="1803902"/>
                    <a:pt x="3204315" y="1761268"/>
                    <a:pt x="3204315" y="1708661"/>
                  </a:cubicBezTo>
                  <a:lnTo>
                    <a:pt x="3204315" y="975008"/>
                  </a:lnTo>
                  <a:cubicBezTo>
                    <a:pt x="3204305" y="922420"/>
                    <a:pt x="3161662" y="879786"/>
                    <a:pt x="3109065" y="87978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4" name="Freeform: Shape 23">
              <a:extLst>
                <a:ext uri="{FF2B5EF4-FFF2-40B4-BE49-F238E27FC236}">
                  <a16:creationId xmlns:a16="http://schemas.microsoft.com/office/drawing/2014/main" id="{9DFCB993-556B-494A-8ADA-AF12CE5EC34F}"/>
                </a:ext>
              </a:extLst>
            </p:cNvPr>
            <p:cNvSpPr/>
            <p:nvPr/>
          </p:nvSpPr>
          <p:spPr>
            <a:xfrm>
              <a:off x="5025549" y="3693334"/>
              <a:ext cx="190500" cy="190500"/>
            </a:xfrm>
            <a:custGeom>
              <a:avLst/>
              <a:gdLst>
                <a:gd name="connsiteX0" fmla="*/ 183083 w 190500"/>
                <a:gd name="connsiteY0" fmla="*/ 56116 h 190500"/>
                <a:gd name="connsiteX1" fmla="*/ 57239 w 190500"/>
                <a:gd name="connsiteY1" fmla="*/ 8453 h 190500"/>
                <a:gd name="connsiteX2" fmla="*/ 7947 w 190500"/>
                <a:gd name="connsiteY2" fmla="*/ 133792 h 190500"/>
                <a:gd name="connsiteX3" fmla="*/ 95310 w 190500"/>
                <a:gd name="connsiteY3" fmla="*/ 191028 h 190500"/>
                <a:gd name="connsiteX4" fmla="*/ 133286 w 190500"/>
                <a:gd name="connsiteY4" fmla="*/ 183084 h 190500"/>
                <a:gd name="connsiteX5" fmla="*/ 135334 w 190500"/>
                <a:gd name="connsiteY5" fmla="*/ 182179 h 190500"/>
                <a:gd name="connsiteX6" fmla="*/ 183083 w 190500"/>
                <a:gd name="connsiteY6" fmla="*/ 5611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83083" y="56116"/>
                  </a:moveTo>
                  <a:cubicBezTo>
                    <a:pt x="161423" y="8186"/>
                    <a:pt x="105130" y="-13198"/>
                    <a:pt x="57239" y="8453"/>
                  </a:cubicBezTo>
                  <a:cubicBezTo>
                    <a:pt x="9004" y="29455"/>
                    <a:pt x="-13056" y="85577"/>
                    <a:pt x="7947" y="133792"/>
                  </a:cubicBezTo>
                  <a:cubicBezTo>
                    <a:pt x="23549" y="169635"/>
                    <a:pt x="58563" y="191028"/>
                    <a:pt x="95310" y="191028"/>
                  </a:cubicBezTo>
                  <a:cubicBezTo>
                    <a:pt x="108007" y="191028"/>
                    <a:pt x="120904" y="188475"/>
                    <a:pt x="133286" y="183084"/>
                  </a:cubicBezTo>
                  <a:cubicBezTo>
                    <a:pt x="133687" y="182912"/>
                    <a:pt x="134944" y="182351"/>
                    <a:pt x="135334" y="182179"/>
                  </a:cubicBezTo>
                  <a:cubicBezTo>
                    <a:pt x="183274" y="160529"/>
                    <a:pt x="204733" y="104055"/>
                    <a:pt x="183083" y="5611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5" name="Freeform: Shape 24">
              <a:extLst>
                <a:ext uri="{FF2B5EF4-FFF2-40B4-BE49-F238E27FC236}">
                  <a16:creationId xmlns:a16="http://schemas.microsoft.com/office/drawing/2014/main" id="{85941968-57AC-43D3-8E42-5A4B52C18A89}"/>
                </a:ext>
              </a:extLst>
            </p:cNvPr>
            <p:cNvSpPr/>
            <p:nvPr/>
          </p:nvSpPr>
          <p:spPr>
            <a:xfrm>
              <a:off x="5273073" y="3550512"/>
              <a:ext cx="190500" cy="190500"/>
            </a:xfrm>
            <a:custGeom>
              <a:avLst/>
              <a:gdLst>
                <a:gd name="connsiteX0" fmla="*/ 172303 w 190500"/>
                <a:gd name="connsiteY0" fmla="*/ 38593 h 190500"/>
                <a:gd name="connsiteX1" fmla="*/ 38982 w 190500"/>
                <a:gd name="connsiteY1" fmla="*/ 18496 h 190500"/>
                <a:gd name="connsiteX2" fmla="*/ 18398 w 190500"/>
                <a:gd name="connsiteY2" fmla="*/ 151598 h 190500"/>
                <a:gd name="connsiteX3" fmla="*/ 95312 w 190500"/>
                <a:gd name="connsiteY3" fmla="*/ 190584 h 190500"/>
                <a:gd name="connsiteX4" fmla="*/ 151500 w 190500"/>
                <a:gd name="connsiteY4" fmla="*/ 172191 h 190500"/>
                <a:gd name="connsiteX5" fmla="*/ 152691 w 190500"/>
                <a:gd name="connsiteY5" fmla="*/ 171315 h 190500"/>
                <a:gd name="connsiteX6" fmla="*/ 172303 w 190500"/>
                <a:gd name="connsiteY6" fmla="*/ 3859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72303" y="38593"/>
                  </a:moveTo>
                  <a:cubicBezTo>
                    <a:pt x="141166" y="-3698"/>
                    <a:pt x="81320" y="-12499"/>
                    <a:pt x="38982" y="18496"/>
                  </a:cubicBezTo>
                  <a:cubicBezTo>
                    <a:pt x="-3452" y="49566"/>
                    <a:pt x="-12672" y="109164"/>
                    <a:pt x="18398" y="151598"/>
                  </a:cubicBezTo>
                  <a:cubicBezTo>
                    <a:pt x="37057" y="177077"/>
                    <a:pt x="65975" y="190584"/>
                    <a:pt x="95312" y="190584"/>
                  </a:cubicBezTo>
                  <a:cubicBezTo>
                    <a:pt x="114839" y="190584"/>
                    <a:pt x="134546" y="184602"/>
                    <a:pt x="151500" y="172191"/>
                  </a:cubicBezTo>
                  <a:cubicBezTo>
                    <a:pt x="151653" y="172086"/>
                    <a:pt x="152548" y="171419"/>
                    <a:pt x="152691" y="171315"/>
                  </a:cubicBezTo>
                  <a:cubicBezTo>
                    <a:pt x="194877" y="140073"/>
                    <a:pt x="203431" y="80865"/>
                    <a:pt x="172303" y="3859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6" name="Freeform: Shape 25">
              <a:extLst>
                <a:ext uri="{FF2B5EF4-FFF2-40B4-BE49-F238E27FC236}">
                  <a16:creationId xmlns:a16="http://schemas.microsoft.com/office/drawing/2014/main" id="{0ADE8090-039F-400D-8CCD-C6637CBF3958}"/>
                </a:ext>
              </a:extLst>
            </p:cNvPr>
            <p:cNvSpPr/>
            <p:nvPr/>
          </p:nvSpPr>
          <p:spPr>
            <a:xfrm>
              <a:off x="4753131" y="3780853"/>
              <a:ext cx="190500" cy="190500"/>
            </a:xfrm>
            <a:custGeom>
              <a:avLst/>
              <a:gdLst>
                <a:gd name="connsiteX0" fmla="*/ 189239 w 190500"/>
                <a:gd name="connsiteY0" fmla="*/ 75515 h 190500"/>
                <a:gd name="connsiteX1" fmla="*/ 76691 w 190500"/>
                <a:gd name="connsiteY1" fmla="*/ 1991 h 190500"/>
                <a:gd name="connsiteX2" fmla="*/ 1711 w 190500"/>
                <a:gd name="connsiteY2" fmla="*/ 113282 h 190500"/>
                <a:gd name="connsiteX3" fmla="*/ 95151 w 190500"/>
                <a:gd name="connsiteY3" fmla="*/ 190653 h 190500"/>
                <a:gd name="connsiteX4" fmla="*/ 113134 w 190500"/>
                <a:gd name="connsiteY4" fmla="*/ 188939 h 190500"/>
                <a:gd name="connsiteX5" fmla="*/ 115944 w 190500"/>
                <a:gd name="connsiteY5" fmla="*/ 188367 h 190500"/>
                <a:gd name="connsiteX6" fmla="*/ 189239 w 190500"/>
                <a:gd name="connsiteY6" fmla="*/ 7551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89239" y="75515"/>
                  </a:moveTo>
                  <a:cubicBezTo>
                    <a:pt x="178390" y="24223"/>
                    <a:pt x="128031" y="-8619"/>
                    <a:pt x="76691" y="1991"/>
                  </a:cubicBezTo>
                  <a:cubicBezTo>
                    <a:pt x="25409" y="12174"/>
                    <a:pt x="-8119" y="61847"/>
                    <a:pt x="1711" y="113282"/>
                  </a:cubicBezTo>
                  <a:cubicBezTo>
                    <a:pt x="10436" y="158906"/>
                    <a:pt x="50355" y="190653"/>
                    <a:pt x="95151" y="190653"/>
                  </a:cubicBezTo>
                  <a:cubicBezTo>
                    <a:pt x="101075" y="190653"/>
                    <a:pt x="107105" y="190091"/>
                    <a:pt x="113134" y="188939"/>
                  </a:cubicBezTo>
                  <a:cubicBezTo>
                    <a:pt x="113753" y="188815"/>
                    <a:pt x="115315" y="188501"/>
                    <a:pt x="115944" y="188367"/>
                  </a:cubicBezTo>
                  <a:cubicBezTo>
                    <a:pt x="167379" y="177461"/>
                    <a:pt x="200126" y="126960"/>
                    <a:pt x="189239" y="7551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7" name="Freeform: Shape 26">
              <a:extLst>
                <a:ext uri="{FF2B5EF4-FFF2-40B4-BE49-F238E27FC236}">
                  <a16:creationId xmlns:a16="http://schemas.microsoft.com/office/drawing/2014/main" id="{AAB7ED86-A5C9-4697-B499-A6CAC777E8EC}"/>
                </a:ext>
              </a:extLst>
            </p:cNvPr>
            <p:cNvSpPr/>
            <p:nvPr/>
          </p:nvSpPr>
          <p:spPr>
            <a:xfrm>
              <a:off x="5484680" y="3357439"/>
              <a:ext cx="190500" cy="190500"/>
            </a:xfrm>
            <a:custGeom>
              <a:avLst/>
              <a:gdLst>
                <a:gd name="connsiteX0" fmla="*/ 159654 w 190500"/>
                <a:gd name="connsiteY0" fmla="*/ 24517 h 190500"/>
                <a:gd name="connsiteX1" fmla="*/ 25152 w 190500"/>
                <a:gd name="connsiteY1" fmla="*/ 31451 h 190500"/>
                <a:gd name="connsiteX2" fmla="*/ 23132 w 190500"/>
                <a:gd name="connsiteY2" fmla="*/ 33737 h 190500"/>
                <a:gd name="connsiteX3" fmla="*/ 33029 w 190500"/>
                <a:gd name="connsiteY3" fmla="*/ 168059 h 190500"/>
                <a:gd name="connsiteX4" fmla="*/ 95189 w 190500"/>
                <a:gd name="connsiteY4" fmla="*/ 191185 h 190500"/>
                <a:gd name="connsiteX5" fmla="*/ 166741 w 190500"/>
                <a:gd name="connsiteY5" fmla="*/ 158858 h 190500"/>
                <a:gd name="connsiteX6" fmla="*/ 159654 w 190500"/>
                <a:gd name="connsiteY6" fmla="*/ 24517 h 190500"/>
                <a:gd name="connsiteX7" fmla="*/ 106467 w 190500"/>
                <a:gd name="connsiteY7" fmla="*/ 104822 h 190500"/>
                <a:gd name="connsiteX8" fmla="*/ 95875 w 190500"/>
                <a:gd name="connsiteY8" fmla="*/ 95240 h 190500"/>
                <a:gd name="connsiteX9" fmla="*/ 107343 w 190500"/>
                <a:gd name="connsiteY9" fmla="*/ 105584 h 190500"/>
                <a:gd name="connsiteX10" fmla="*/ 106467 w 190500"/>
                <a:gd name="connsiteY10" fmla="*/ 10482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90500">
                  <a:moveTo>
                    <a:pt x="159654" y="24517"/>
                  </a:moveTo>
                  <a:cubicBezTo>
                    <a:pt x="120602" y="-10707"/>
                    <a:pt x="60394" y="-7611"/>
                    <a:pt x="25152" y="31451"/>
                  </a:cubicBezTo>
                  <a:cubicBezTo>
                    <a:pt x="24685" y="31975"/>
                    <a:pt x="23590" y="33213"/>
                    <a:pt x="23132" y="33737"/>
                  </a:cubicBezTo>
                  <a:cubicBezTo>
                    <a:pt x="-11234" y="73561"/>
                    <a:pt x="-6795" y="133702"/>
                    <a:pt x="33029" y="168059"/>
                  </a:cubicBezTo>
                  <a:cubicBezTo>
                    <a:pt x="51022" y="183584"/>
                    <a:pt x="73158" y="191185"/>
                    <a:pt x="95189" y="191185"/>
                  </a:cubicBezTo>
                  <a:cubicBezTo>
                    <a:pt x="121640" y="191185"/>
                    <a:pt x="147939" y="180232"/>
                    <a:pt x="166741" y="158858"/>
                  </a:cubicBezTo>
                  <a:cubicBezTo>
                    <a:pt x="201812" y="119795"/>
                    <a:pt x="198659" y="59693"/>
                    <a:pt x="159654" y="24517"/>
                  </a:cubicBezTo>
                  <a:close/>
                  <a:moveTo>
                    <a:pt x="106467" y="104822"/>
                  </a:moveTo>
                  <a:lnTo>
                    <a:pt x="95875" y="95240"/>
                  </a:lnTo>
                  <a:lnTo>
                    <a:pt x="107343" y="105584"/>
                  </a:lnTo>
                  <a:lnTo>
                    <a:pt x="106467" y="104822"/>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8" name="Freeform: Shape 27">
              <a:extLst>
                <a:ext uri="{FF2B5EF4-FFF2-40B4-BE49-F238E27FC236}">
                  <a16:creationId xmlns:a16="http://schemas.microsoft.com/office/drawing/2014/main" id="{12BF5011-A34E-406B-8E0B-47B8AA37BFE5}"/>
                </a:ext>
              </a:extLst>
            </p:cNvPr>
            <p:cNvSpPr/>
            <p:nvPr/>
          </p:nvSpPr>
          <p:spPr>
            <a:xfrm>
              <a:off x="5763665" y="2861715"/>
              <a:ext cx="190500" cy="190500"/>
            </a:xfrm>
            <a:custGeom>
              <a:avLst/>
              <a:gdLst>
                <a:gd name="connsiteX0" fmla="*/ 123081 w 190500"/>
                <a:gd name="connsiteY0" fmla="*/ 4100 h 190500"/>
                <a:gd name="connsiteX1" fmla="*/ 4237 w 190500"/>
                <a:gd name="connsiteY1" fmla="*/ 67890 h 190500"/>
                <a:gd name="connsiteX2" fmla="*/ 67255 w 190500"/>
                <a:gd name="connsiteY2" fmla="*/ 186923 h 190500"/>
                <a:gd name="connsiteX3" fmla="*/ 95287 w 190500"/>
                <a:gd name="connsiteY3" fmla="*/ 191162 h 190500"/>
                <a:gd name="connsiteX4" fmla="*/ 186279 w 190500"/>
                <a:gd name="connsiteY4" fmla="*/ 123906 h 190500"/>
                <a:gd name="connsiteX5" fmla="*/ 186679 w 190500"/>
                <a:gd name="connsiteY5" fmla="*/ 122601 h 190500"/>
                <a:gd name="connsiteX6" fmla="*/ 123081 w 190500"/>
                <a:gd name="connsiteY6" fmla="*/ 41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23081" y="4100"/>
                  </a:moveTo>
                  <a:cubicBezTo>
                    <a:pt x="72751" y="-11168"/>
                    <a:pt x="19506" y="17550"/>
                    <a:pt x="4237" y="67890"/>
                  </a:cubicBezTo>
                  <a:cubicBezTo>
                    <a:pt x="-11232" y="118162"/>
                    <a:pt x="16982" y="171455"/>
                    <a:pt x="67255" y="186923"/>
                  </a:cubicBezTo>
                  <a:cubicBezTo>
                    <a:pt x="76579" y="189800"/>
                    <a:pt x="86009" y="191162"/>
                    <a:pt x="95287" y="191162"/>
                  </a:cubicBezTo>
                  <a:cubicBezTo>
                    <a:pt x="135996" y="191162"/>
                    <a:pt x="173687" y="164854"/>
                    <a:pt x="186279" y="123906"/>
                  </a:cubicBezTo>
                  <a:lnTo>
                    <a:pt x="186679" y="122601"/>
                  </a:lnTo>
                  <a:cubicBezTo>
                    <a:pt x="201938" y="72261"/>
                    <a:pt x="173411" y="19360"/>
                    <a:pt x="123081" y="410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9" name="Freeform: Shape 28">
              <a:extLst>
                <a:ext uri="{FF2B5EF4-FFF2-40B4-BE49-F238E27FC236}">
                  <a16:creationId xmlns:a16="http://schemas.microsoft.com/office/drawing/2014/main" id="{8D7BD95D-1A02-4384-B1CD-D567AE9A7E9C}"/>
                </a:ext>
              </a:extLst>
            </p:cNvPr>
            <p:cNvSpPr/>
            <p:nvPr/>
          </p:nvSpPr>
          <p:spPr>
            <a:xfrm>
              <a:off x="5819579" y="2294944"/>
              <a:ext cx="190500" cy="190500"/>
            </a:xfrm>
            <a:custGeom>
              <a:avLst/>
              <a:gdLst>
                <a:gd name="connsiteX0" fmla="*/ 189153 w 190500"/>
                <a:gd name="connsiteY0" fmla="*/ 79324 h 190500"/>
                <a:gd name="connsiteX1" fmla="*/ 188458 w 190500"/>
                <a:gd name="connsiteY1" fmla="*/ 75695 h 190500"/>
                <a:gd name="connsiteX2" fmla="*/ 75806 w 190500"/>
                <a:gd name="connsiteY2" fmla="*/ 2029 h 190500"/>
                <a:gd name="connsiteX3" fmla="*/ 1892 w 190500"/>
                <a:gd name="connsiteY3" fmla="*/ 114119 h 190500"/>
                <a:gd name="connsiteX4" fmla="*/ 95294 w 190500"/>
                <a:gd name="connsiteY4" fmla="*/ 191367 h 190500"/>
                <a:gd name="connsiteX5" fmla="*/ 112191 w 190500"/>
                <a:gd name="connsiteY5" fmla="*/ 189862 h 190500"/>
                <a:gd name="connsiteX6" fmla="*/ 189153 w 190500"/>
                <a:gd name="connsiteY6" fmla="*/ 7932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89153" y="79324"/>
                  </a:moveTo>
                  <a:cubicBezTo>
                    <a:pt x="188944" y="78114"/>
                    <a:pt x="188715" y="76905"/>
                    <a:pt x="188458" y="75695"/>
                  </a:cubicBezTo>
                  <a:cubicBezTo>
                    <a:pt x="177704" y="24222"/>
                    <a:pt x="127260" y="-8706"/>
                    <a:pt x="75806" y="2029"/>
                  </a:cubicBezTo>
                  <a:cubicBezTo>
                    <a:pt x="24532" y="12716"/>
                    <a:pt x="-8434" y="62855"/>
                    <a:pt x="1892" y="114119"/>
                  </a:cubicBezTo>
                  <a:cubicBezTo>
                    <a:pt x="10626" y="159563"/>
                    <a:pt x="50450" y="191367"/>
                    <a:pt x="95294" y="191367"/>
                  </a:cubicBezTo>
                  <a:cubicBezTo>
                    <a:pt x="100866" y="191367"/>
                    <a:pt x="106524" y="190881"/>
                    <a:pt x="112191" y="189862"/>
                  </a:cubicBezTo>
                  <a:cubicBezTo>
                    <a:pt x="163969" y="180594"/>
                    <a:pt x="198421" y="131102"/>
                    <a:pt x="189153" y="7932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0" name="Freeform: Shape 29">
              <a:extLst>
                <a:ext uri="{FF2B5EF4-FFF2-40B4-BE49-F238E27FC236}">
                  <a16:creationId xmlns:a16="http://schemas.microsoft.com/office/drawing/2014/main" id="{D2C5CFAA-1D0C-43B7-A560-06A286BCA035}"/>
                </a:ext>
              </a:extLst>
            </p:cNvPr>
            <p:cNvSpPr/>
            <p:nvPr/>
          </p:nvSpPr>
          <p:spPr>
            <a:xfrm>
              <a:off x="5817712" y="2580541"/>
              <a:ext cx="190500" cy="190500"/>
            </a:xfrm>
            <a:custGeom>
              <a:avLst/>
              <a:gdLst>
                <a:gd name="connsiteX0" fmla="*/ 103675 w 190500"/>
                <a:gd name="connsiteY0" fmla="*/ 372 h 190500"/>
                <a:gd name="connsiteX1" fmla="*/ 443 w 190500"/>
                <a:gd name="connsiteY1" fmla="*/ 86869 h 190500"/>
                <a:gd name="connsiteX2" fmla="*/ 167 w 190500"/>
                <a:gd name="connsiteY2" fmla="*/ 90593 h 190500"/>
                <a:gd name="connsiteX3" fmla="*/ 89645 w 190500"/>
                <a:gd name="connsiteY3" fmla="*/ 191263 h 190500"/>
                <a:gd name="connsiteX4" fmla="*/ 95322 w 190500"/>
                <a:gd name="connsiteY4" fmla="*/ 191434 h 190500"/>
                <a:gd name="connsiteX5" fmla="*/ 190229 w 190500"/>
                <a:gd name="connsiteY5" fmla="*/ 103147 h 190500"/>
                <a:gd name="connsiteX6" fmla="*/ 103675 w 190500"/>
                <a:gd name="connsiteY6" fmla="*/ 37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03675" y="372"/>
                  </a:moveTo>
                  <a:cubicBezTo>
                    <a:pt x="51450" y="-4238"/>
                    <a:pt x="5063" y="34481"/>
                    <a:pt x="443" y="86869"/>
                  </a:cubicBezTo>
                  <a:cubicBezTo>
                    <a:pt x="358" y="87793"/>
                    <a:pt x="224" y="89669"/>
                    <a:pt x="167" y="90593"/>
                  </a:cubicBezTo>
                  <a:cubicBezTo>
                    <a:pt x="-2919" y="143104"/>
                    <a:pt x="37134" y="188177"/>
                    <a:pt x="89645" y="191263"/>
                  </a:cubicBezTo>
                  <a:cubicBezTo>
                    <a:pt x="91550" y="191377"/>
                    <a:pt x="93436" y="191434"/>
                    <a:pt x="95322" y="191434"/>
                  </a:cubicBezTo>
                  <a:cubicBezTo>
                    <a:pt x="144909" y="191434"/>
                    <a:pt x="186581" y="153087"/>
                    <a:pt x="190229" y="103147"/>
                  </a:cubicBezTo>
                  <a:cubicBezTo>
                    <a:pt x="194572" y="50950"/>
                    <a:pt x="155920" y="4983"/>
                    <a:pt x="103675" y="37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1" name="Freeform: Shape 30">
              <a:extLst>
                <a:ext uri="{FF2B5EF4-FFF2-40B4-BE49-F238E27FC236}">
                  <a16:creationId xmlns:a16="http://schemas.microsoft.com/office/drawing/2014/main" id="{896F1752-C3A7-4BD7-8524-828712983B4B}"/>
                </a:ext>
              </a:extLst>
            </p:cNvPr>
            <p:cNvSpPr/>
            <p:nvPr/>
          </p:nvSpPr>
          <p:spPr>
            <a:xfrm>
              <a:off x="5650790" y="3124431"/>
              <a:ext cx="190500" cy="190500"/>
            </a:xfrm>
            <a:custGeom>
              <a:avLst/>
              <a:gdLst>
                <a:gd name="connsiteX0" fmla="*/ 142724 w 190500"/>
                <a:gd name="connsiteY0" fmla="*/ 12390 h 190500"/>
                <a:gd name="connsiteX1" fmla="*/ 12917 w 190500"/>
                <a:gd name="connsiteY1" fmla="*/ 48299 h 190500"/>
                <a:gd name="connsiteX2" fmla="*/ 11594 w 190500"/>
                <a:gd name="connsiteY2" fmla="*/ 50680 h 190500"/>
                <a:gd name="connsiteX3" fmla="*/ 49665 w 190500"/>
                <a:gd name="connsiteY3" fmla="*/ 180220 h 190500"/>
                <a:gd name="connsiteX4" fmla="*/ 95280 w 190500"/>
                <a:gd name="connsiteY4" fmla="*/ 191850 h 190500"/>
                <a:gd name="connsiteX5" fmla="*/ 178557 w 190500"/>
                <a:gd name="connsiteY5" fmla="*/ 142320 h 190500"/>
                <a:gd name="connsiteX6" fmla="*/ 95766 w 190500"/>
                <a:gd name="connsiteY6" fmla="*/ 95247 h 190500"/>
                <a:gd name="connsiteX7" fmla="*/ 178624 w 190500"/>
                <a:gd name="connsiteY7" fmla="*/ 142206 h 190500"/>
                <a:gd name="connsiteX8" fmla="*/ 142724 w 190500"/>
                <a:gd name="connsiteY8" fmla="*/ 1239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42724" y="12390"/>
                  </a:moveTo>
                  <a:cubicBezTo>
                    <a:pt x="97004" y="-13528"/>
                    <a:pt x="38845" y="2531"/>
                    <a:pt x="12917" y="48299"/>
                  </a:cubicBezTo>
                  <a:lnTo>
                    <a:pt x="11594" y="50680"/>
                  </a:lnTo>
                  <a:cubicBezTo>
                    <a:pt x="-13486" y="96914"/>
                    <a:pt x="3440" y="155141"/>
                    <a:pt x="49665" y="180220"/>
                  </a:cubicBezTo>
                  <a:cubicBezTo>
                    <a:pt x="64210" y="188107"/>
                    <a:pt x="79859" y="191850"/>
                    <a:pt x="95280" y="191850"/>
                  </a:cubicBezTo>
                  <a:cubicBezTo>
                    <a:pt x="128894" y="191850"/>
                    <a:pt x="161365" y="174019"/>
                    <a:pt x="178557" y="142320"/>
                  </a:cubicBezTo>
                  <a:lnTo>
                    <a:pt x="95766" y="95247"/>
                  </a:lnTo>
                  <a:lnTo>
                    <a:pt x="178624" y="142206"/>
                  </a:lnTo>
                  <a:cubicBezTo>
                    <a:pt x="204560" y="96438"/>
                    <a:pt x="188492" y="38326"/>
                    <a:pt x="142724" y="12390"/>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2" name="Freeform: Shape 31">
              <a:extLst>
                <a:ext uri="{FF2B5EF4-FFF2-40B4-BE49-F238E27FC236}">
                  <a16:creationId xmlns:a16="http://schemas.microsoft.com/office/drawing/2014/main" id="{2F4AE115-DECF-43D0-9E51-6AD17A45BD21}"/>
                </a:ext>
              </a:extLst>
            </p:cNvPr>
            <p:cNvSpPr/>
            <p:nvPr/>
          </p:nvSpPr>
          <p:spPr>
            <a:xfrm>
              <a:off x="3885226" y="1270345"/>
              <a:ext cx="190500" cy="190500"/>
            </a:xfrm>
            <a:custGeom>
              <a:avLst/>
              <a:gdLst>
                <a:gd name="connsiteX0" fmla="*/ 180949 w 190500"/>
                <a:gd name="connsiteY0" fmla="*/ 52678 h 190500"/>
                <a:gd name="connsiteX1" fmla="*/ 53181 w 190500"/>
                <a:gd name="connsiteY1" fmla="*/ 10082 h 190500"/>
                <a:gd name="connsiteX2" fmla="*/ 52333 w 190500"/>
                <a:gd name="connsiteY2" fmla="*/ 10501 h 190500"/>
                <a:gd name="connsiteX3" fmla="*/ 10166 w 190500"/>
                <a:gd name="connsiteY3" fmla="*/ 138060 h 190500"/>
                <a:gd name="connsiteX4" fmla="*/ 95577 w 190500"/>
                <a:gd name="connsiteY4" fmla="*/ 190571 h 190500"/>
                <a:gd name="connsiteX5" fmla="*/ 138353 w 190500"/>
                <a:gd name="connsiteY5" fmla="*/ 180456 h 190500"/>
                <a:gd name="connsiteX6" fmla="*/ 180949 w 190500"/>
                <a:gd name="connsiteY6" fmla="*/ 5267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80949" y="52678"/>
                  </a:moveTo>
                  <a:cubicBezTo>
                    <a:pt x="157432" y="5624"/>
                    <a:pt x="100196" y="-13454"/>
                    <a:pt x="53181" y="10082"/>
                  </a:cubicBezTo>
                  <a:lnTo>
                    <a:pt x="52333" y="10501"/>
                  </a:lnTo>
                  <a:cubicBezTo>
                    <a:pt x="5280" y="34028"/>
                    <a:pt x="-13361" y="91016"/>
                    <a:pt x="10166" y="138060"/>
                  </a:cubicBezTo>
                  <a:cubicBezTo>
                    <a:pt x="26825" y="171388"/>
                    <a:pt x="60582" y="190571"/>
                    <a:pt x="95577" y="190571"/>
                  </a:cubicBezTo>
                  <a:cubicBezTo>
                    <a:pt x="109998" y="190571"/>
                    <a:pt x="124628" y="187314"/>
                    <a:pt x="138353" y="180456"/>
                  </a:cubicBezTo>
                  <a:cubicBezTo>
                    <a:pt x="185407" y="156938"/>
                    <a:pt x="204466" y="99731"/>
                    <a:pt x="180949" y="5267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3" name="Freeform: Shape 32">
              <a:extLst>
                <a:ext uri="{FF2B5EF4-FFF2-40B4-BE49-F238E27FC236}">
                  <a16:creationId xmlns:a16="http://schemas.microsoft.com/office/drawing/2014/main" id="{0BEEF3CB-8228-4892-9F87-16E1C734B5A9}"/>
                </a:ext>
              </a:extLst>
            </p:cNvPr>
            <p:cNvSpPr/>
            <p:nvPr/>
          </p:nvSpPr>
          <p:spPr>
            <a:xfrm>
              <a:off x="4152777" y="1170794"/>
              <a:ext cx="190500" cy="190500"/>
            </a:xfrm>
            <a:custGeom>
              <a:avLst/>
              <a:gdLst>
                <a:gd name="connsiteX0" fmla="*/ 188928 w 190500"/>
                <a:gd name="connsiteY0" fmla="*/ 72819 h 190500"/>
                <a:gd name="connsiteX1" fmla="*/ 73923 w 190500"/>
                <a:gd name="connsiteY1" fmla="*/ 2705 h 190500"/>
                <a:gd name="connsiteX2" fmla="*/ 71694 w 190500"/>
                <a:gd name="connsiteY2" fmla="*/ 3267 h 190500"/>
                <a:gd name="connsiteX3" fmla="*/ 3019 w 190500"/>
                <a:gd name="connsiteY3" fmla="*/ 119301 h 190500"/>
                <a:gd name="connsiteX4" fmla="*/ 95021 w 190500"/>
                <a:gd name="connsiteY4" fmla="*/ 190843 h 190500"/>
                <a:gd name="connsiteX5" fmla="*/ 118814 w 190500"/>
                <a:gd name="connsiteY5" fmla="*/ 187814 h 190500"/>
                <a:gd name="connsiteX6" fmla="*/ 188928 w 190500"/>
                <a:gd name="connsiteY6" fmla="*/ 72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88928" y="72819"/>
                  </a:moveTo>
                  <a:cubicBezTo>
                    <a:pt x="176536" y="21717"/>
                    <a:pt x="125120" y="-9696"/>
                    <a:pt x="73923" y="2705"/>
                  </a:cubicBezTo>
                  <a:cubicBezTo>
                    <a:pt x="73485" y="2810"/>
                    <a:pt x="72132" y="3153"/>
                    <a:pt x="71694" y="3267"/>
                  </a:cubicBezTo>
                  <a:cubicBezTo>
                    <a:pt x="20754" y="16393"/>
                    <a:pt x="-10097" y="68371"/>
                    <a:pt x="3019" y="119301"/>
                  </a:cubicBezTo>
                  <a:cubicBezTo>
                    <a:pt x="14096" y="162278"/>
                    <a:pt x="52644" y="190843"/>
                    <a:pt x="95021" y="190843"/>
                  </a:cubicBezTo>
                  <a:cubicBezTo>
                    <a:pt x="102870" y="190843"/>
                    <a:pt x="110851" y="189862"/>
                    <a:pt x="118814" y="187814"/>
                  </a:cubicBezTo>
                  <a:cubicBezTo>
                    <a:pt x="169925" y="175422"/>
                    <a:pt x="201320" y="123940"/>
                    <a:pt x="188928" y="7281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4" name="Freeform: Shape 33">
              <a:extLst>
                <a:ext uri="{FF2B5EF4-FFF2-40B4-BE49-F238E27FC236}">
                  <a16:creationId xmlns:a16="http://schemas.microsoft.com/office/drawing/2014/main" id="{3D2960DB-6DB7-4634-B3BC-02C6F799BA5C}"/>
                </a:ext>
              </a:extLst>
            </p:cNvPr>
            <p:cNvSpPr/>
            <p:nvPr/>
          </p:nvSpPr>
          <p:spPr>
            <a:xfrm>
              <a:off x="3644258" y="1424889"/>
              <a:ext cx="190500" cy="190500"/>
            </a:xfrm>
            <a:custGeom>
              <a:avLst/>
              <a:gdLst>
                <a:gd name="connsiteX0" fmla="*/ 170085 w 190500"/>
                <a:gd name="connsiteY0" fmla="*/ 35475 h 190500"/>
                <a:gd name="connsiteX1" fmla="*/ 36202 w 190500"/>
                <a:gd name="connsiteY1" fmla="*/ 20977 h 190500"/>
                <a:gd name="connsiteX2" fmla="*/ 95247 w 190500"/>
                <a:gd name="connsiteY2" fmla="*/ 95701 h 190500"/>
                <a:gd name="connsiteX3" fmla="*/ 35916 w 190500"/>
                <a:gd name="connsiteY3" fmla="*/ 21197 h 190500"/>
                <a:gd name="connsiteX4" fmla="*/ 20733 w 190500"/>
                <a:gd name="connsiteY4" fmla="*/ 155023 h 190500"/>
                <a:gd name="connsiteX5" fmla="*/ 95314 w 190500"/>
                <a:gd name="connsiteY5" fmla="*/ 190942 h 190500"/>
                <a:gd name="connsiteX6" fmla="*/ 154578 w 190500"/>
                <a:gd name="connsiteY6" fmla="*/ 170206 h 190500"/>
                <a:gd name="connsiteX7" fmla="*/ 155836 w 190500"/>
                <a:gd name="connsiteY7" fmla="*/ 169196 h 190500"/>
                <a:gd name="connsiteX8" fmla="*/ 170085 w 190500"/>
                <a:gd name="connsiteY8" fmla="*/ 354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170085" y="35475"/>
                  </a:moveTo>
                  <a:cubicBezTo>
                    <a:pt x="137148" y="-5454"/>
                    <a:pt x="77178" y="-11884"/>
                    <a:pt x="36202" y="20977"/>
                  </a:cubicBezTo>
                  <a:lnTo>
                    <a:pt x="95247" y="95701"/>
                  </a:lnTo>
                  <a:lnTo>
                    <a:pt x="35916" y="21197"/>
                  </a:lnTo>
                  <a:cubicBezTo>
                    <a:pt x="-5232" y="53962"/>
                    <a:pt x="-12023" y="113875"/>
                    <a:pt x="20733" y="155023"/>
                  </a:cubicBezTo>
                  <a:cubicBezTo>
                    <a:pt x="39555" y="178645"/>
                    <a:pt x="67301" y="190942"/>
                    <a:pt x="95314" y="190942"/>
                  </a:cubicBezTo>
                  <a:cubicBezTo>
                    <a:pt x="116097" y="190942"/>
                    <a:pt x="137043" y="184160"/>
                    <a:pt x="154578" y="170206"/>
                  </a:cubicBezTo>
                  <a:lnTo>
                    <a:pt x="155836" y="169196"/>
                  </a:lnTo>
                  <a:cubicBezTo>
                    <a:pt x="196698" y="136192"/>
                    <a:pt x="203023" y="76403"/>
                    <a:pt x="170085" y="3547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5" name="Freeform: Shape 34">
              <a:extLst>
                <a:ext uri="{FF2B5EF4-FFF2-40B4-BE49-F238E27FC236}">
                  <a16:creationId xmlns:a16="http://schemas.microsoft.com/office/drawing/2014/main" id="{3748C30F-F995-41B8-8688-A6A3A3A7A64B}"/>
                </a:ext>
              </a:extLst>
            </p:cNvPr>
            <p:cNvSpPr/>
            <p:nvPr/>
          </p:nvSpPr>
          <p:spPr>
            <a:xfrm>
              <a:off x="3185985" y="2134614"/>
              <a:ext cx="190500" cy="190500"/>
            </a:xfrm>
            <a:custGeom>
              <a:avLst/>
              <a:gdLst>
                <a:gd name="connsiteX0" fmla="*/ 120552 w 190500"/>
                <a:gd name="connsiteY0" fmla="*/ 3377 h 190500"/>
                <a:gd name="connsiteX1" fmla="*/ 3614 w 190500"/>
                <a:gd name="connsiteY1" fmla="*/ 70195 h 190500"/>
                <a:gd name="connsiteX2" fmla="*/ 2699 w 190500"/>
                <a:gd name="connsiteY2" fmla="*/ 73738 h 190500"/>
                <a:gd name="connsiteX3" fmla="*/ 72803 w 190500"/>
                <a:gd name="connsiteY3" fmla="*/ 188638 h 190500"/>
                <a:gd name="connsiteX4" fmla="*/ 95320 w 190500"/>
                <a:gd name="connsiteY4" fmla="*/ 191344 h 190500"/>
                <a:gd name="connsiteX5" fmla="*/ 187694 w 190500"/>
                <a:gd name="connsiteY5" fmla="*/ 119135 h 190500"/>
                <a:gd name="connsiteX6" fmla="*/ 120552 w 190500"/>
                <a:gd name="connsiteY6" fmla="*/ 337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20552" y="3377"/>
                  </a:moveTo>
                  <a:cubicBezTo>
                    <a:pt x="69803" y="-10453"/>
                    <a:pt x="17454" y="19446"/>
                    <a:pt x="3614" y="70195"/>
                  </a:cubicBezTo>
                  <a:cubicBezTo>
                    <a:pt x="3376" y="71062"/>
                    <a:pt x="2918" y="72862"/>
                    <a:pt x="2699" y="73738"/>
                  </a:cubicBezTo>
                  <a:cubicBezTo>
                    <a:pt x="-9683" y="124840"/>
                    <a:pt x="21711" y="176227"/>
                    <a:pt x="72803" y="188638"/>
                  </a:cubicBezTo>
                  <a:cubicBezTo>
                    <a:pt x="80347" y="190467"/>
                    <a:pt x="87891" y="191344"/>
                    <a:pt x="95320" y="191344"/>
                  </a:cubicBezTo>
                  <a:cubicBezTo>
                    <a:pt x="138050" y="191344"/>
                    <a:pt x="176873" y="162349"/>
                    <a:pt x="187694" y="119135"/>
                  </a:cubicBezTo>
                  <a:cubicBezTo>
                    <a:pt x="200753" y="68766"/>
                    <a:pt x="170911" y="17112"/>
                    <a:pt x="120552" y="337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6" name="Freeform: Shape 35">
              <a:extLst>
                <a:ext uri="{FF2B5EF4-FFF2-40B4-BE49-F238E27FC236}">
                  <a16:creationId xmlns:a16="http://schemas.microsoft.com/office/drawing/2014/main" id="{82BEFA5D-FD04-4E2E-A2E1-A8510A9DB862}"/>
                </a:ext>
              </a:extLst>
            </p:cNvPr>
            <p:cNvSpPr/>
            <p:nvPr/>
          </p:nvSpPr>
          <p:spPr>
            <a:xfrm>
              <a:off x="3145066" y="2417675"/>
              <a:ext cx="190500" cy="190500"/>
            </a:xfrm>
            <a:custGeom>
              <a:avLst/>
              <a:gdLst>
                <a:gd name="connsiteX0" fmla="*/ 100797 w 190500"/>
                <a:gd name="connsiteY0" fmla="*/ 151 h 190500"/>
                <a:gd name="connsiteX1" fmla="*/ 204 w 190500"/>
                <a:gd name="connsiteY1" fmla="*/ 89724 h 190500"/>
                <a:gd name="connsiteX2" fmla="*/ 42 w 190500"/>
                <a:gd name="connsiteY2" fmla="*/ 93391 h 190500"/>
                <a:gd name="connsiteX3" fmla="*/ 92406 w 190500"/>
                <a:gd name="connsiteY3" fmla="*/ 191298 h 190500"/>
                <a:gd name="connsiteX4" fmla="*/ 95292 w 190500"/>
                <a:gd name="connsiteY4" fmla="*/ 191346 h 190500"/>
                <a:gd name="connsiteX5" fmla="*/ 190418 w 190500"/>
                <a:gd name="connsiteY5" fmla="*/ 99554 h 190500"/>
                <a:gd name="connsiteX6" fmla="*/ 100797 w 190500"/>
                <a:gd name="connsiteY6" fmla="*/ 15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00797" y="151"/>
                  </a:moveTo>
                  <a:cubicBezTo>
                    <a:pt x="48153" y="-2773"/>
                    <a:pt x="3252" y="37222"/>
                    <a:pt x="204" y="89724"/>
                  </a:cubicBezTo>
                  <a:cubicBezTo>
                    <a:pt x="128" y="90953"/>
                    <a:pt x="80" y="92172"/>
                    <a:pt x="42" y="93391"/>
                  </a:cubicBezTo>
                  <a:cubicBezTo>
                    <a:pt x="-1501" y="145940"/>
                    <a:pt x="39847" y="189727"/>
                    <a:pt x="92406" y="191298"/>
                  </a:cubicBezTo>
                  <a:cubicBezTo>
                    <a:pt x="93377" y="191327"/>
                    <a:pt x="94330" y="191346"/>
                    <a:pt x="95292" y="191346"/>
                  </a:cubicBezTo>
                  <a:cubicBezTo>
                    <a:pt x="146346" y="191346"/>
                    <a:pt x="188532" y="150836"/>
                    <a:pt x="190418" y="99554"/>
                  </a:cubicBezTo>
                  <a:cubicBezTo>
                    <a:pt x="192799" y="47557"/>
                    <a:pt x="152909" y="3180"/>
                    <a:pt x="100797" y="15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7" name="Freeform: Shape 36">
              <a:extLst>
                <a:ext uri="{FF2B5EF4-FFF2-40B4-BE49-F238E27FC236}">
                  <a16:creationId xmlns:a16="http://schemas.microsoft.com/office/drawing/2014/main" id="{9476FCB3-1B8E-4B14-A9F0-4BD85C7BFD87}"/>
                </a:ext>
              </a:extLst>
            </p:cNvPr>
            <p:cNvSpPr/>
            <p:nvPr/>
          </p:nvSpPr>
          <p:spPr>
            <a:xfrm>
              <a:off x="3286476" y="1866797"/>
              <a:ext cx="190500" cy="190500"/>
            </a:xfrm>
            <a:custGeom>
              <a:avLst/>
              <a:gdLst>
                <a:gd name="connsiteX0" fmla="*/ 139924 w 190500"/>
                <a:gd name="connsiteY0" fmla="*/ 10923 h 190500"/>
                <a:gd name="connsiteX1" fmla="*/ 11346 w 190500"/>
                <a:gd name="connsiteY1" fmla="*/ 51014 h 190500"/>
                <a:gd name="connsiteX2" fmla="*/ 9793 w 190500"/>
                <a:gd name="connsiteY2" fmla="*/ 54081 h 190500"/>
                <a:gd name="connsiteX3" fmla="*/ 53218 w 190500"/>
                <a:gd name="connsiteY3" fmla="*/ 181468 h 190500"/>
                <a:gd name="connsiteX4" fmla="*/ 95166 w 190500"/>
                <a:gd name="connsiteY4" fmla="*/ 191270 h 190500"/>
                <a:gd name="connsiteX5" fmla="*/ 180500 w 190500"/>
                <a:gd name="connsiteY5" fmla="*/ 138577 h 190500"/>
                <a:gd name="connsiteX6" fmla="*/ 139924 w 190500"/>
                <a:gd name="connsiteY6" fmla="*/ 1092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39924" y="10923"/>
                  </a:moveTo>
                  <a:cubicBezTo>
                    <a:pt x="93337" y="-13518"/>
                    <a:pt x="35777" y="4437"/>
                    <a:pt x="11346" y="51014"/>
                  </a:cubicBezTo>
                  <a:lnTo>
                    <a:pt x="9793" y="54081"/>
                  </a:lnTo>
                  <a:cubicBezTo>
                    <a:pt x="-13419" y="101258"/>
                    <a:pt x="6050" y="158237"/>
                    <a:pt x="53218" y="181468"/>
                  </a:cubicBezTo>
                  <a:cubicBezTo>
                    <a:pt x="66724" y="188126"/>
                    <a:pt x="81040" y="191270"/>
                    <a:pt x="95166" y="191270"/>
                  </a:cubicBezTo>
                  <a:cubicBezTo>
                    <a:pt x="130142" y="191270"/>
                    <a:pt x="163813" y="171915"/>
                    <a:pt x="180500" y="138577"/>
                  </a:cubicBezTo>
                  <a:cubicBezTo>
                    <a:pt x="204218" y="92162"/>
                    <a:pt x="186196" y="35202"/>
                    <a:pt x="139924" y="1092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8" name="Freeform: Shape 37">
              <a:extLst>
                <a:ext uri="{FF2B5EF4-FFF2-40B4-BE49-F238E27FC236}">
                  <a16:creationId xmlns:a16="http://schemas.microsoft.com/office/drawing/2014/main" id="{F81F23D0-BDDF-4385-8E18-D8EFDE6B0621}"/>
                </a:ext>
              </a:extLst>
            </p:cNvPr>
            <p:cNvSpPr/>
            <p:nvPr/>
          </p:nvSpPr>
          <p:spPr>
            <a:xfrm>
              <a:off x="3441757" y="1626616"/>
              <a:ext cx="190500" cy="190500"/>
            </a:xfrm>
            <a:custGeom>
              <a:avLst/>
              <a:gdLst>
                <a:gd name="connsiteX0" fmla="*/ 156645 w 190500"/>
                <a:gd name="connsiteY0" fmla="*/ 21961 h 190500"/>
                <a:gd name="connsiteX1" fmla="*/ 22533 w 190500"/>
                <a:gd name="connsiteY1" fmla="*/ 34401 h 190500"/>
                <a:gd name="connsiteX2" fmla="*/ 20571 w 190500"/>
                <a:gd name="connsiteY2" fmla="*/ 36820 h 190500"/>
                <a:gd name="connsiteX3" fmla="*/ 36096 w 190500"/>
                <a:gd name="connsiteY3" fmla="*/ 170504 h 190500"/>
                <a:gd name="connsiteX4" fmla="*/ 95170 w 190500"/>
                <a:gd name="connsiteY4" fmla="*/ 191106 h 190500"/>
                <a:gd name="connsiteX5" fmla="*/ 169618 w 190500"/>
                <a:gd name="connsiteY5" fmla="*/ 155426 h 190500"/>
                <a:gd name="connsiteX6" fmla="*/ 156645 w 190500"/>
                <a:gd name="connsiteY6" fmla="*/ 2196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56645" y="21961"/>
                  </a:moveTo>
                  <a:cubicBezTo>
                    <a:pt x="116173" y="-11633"/>
                    <a:pt x="56127" y="-6061"/>
                    <a:pt x="22533" y="34401"/>
                  </a:cubicBezTo>
                  <a:cubicBezTo>
                    <a:pt x="22076" y="34963"/>
                    <a:pt x="21028" y="36258"/>
                    <a:pt x="20571" y="36820"/>
                  </a:cubicBezTo>
                  <a:cubicBezTo>
                    <a:pt x="-12081" y="78035"/>
                    <a:pt x="-5099" y="137833"/>
                    <a:pt x="36096" y="170504"/>
                  </a:cubicBezTo>
                  <a:cubicBezTo>
                    <a:pt x="53584" y="184382"/>
                    <a:pt x="74444" y="191106"/>
                    <a:pt x="95170" y="191106"/>
                  </a:cubicBezTo>
                  <a:cubicBezTo>
                    <a:pt x="123107" y="191106"/>
                    <a:pt x="150806" y="178876"/>
                    <a:pt x="169618" y="155426"/>
                  </a:cubicBezTo>
                  <a:cubicBezTo>
                    <a:pt x="202612" y="114973"/>
                    <a:pt x="196897" y="55384"/>
                    <a:pt x="156645" y="2196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39" name="Freeform: Shape 38">
              <a:extLst>
                <a:ext uri="{FF2B5EF4-FFF2-40B4-BE49-F238E27FC236}">
                  <a16:creationId xmlns:a16="http://schemas.microsoft.com/office/drawing/2014/main" id="{227FF539-8E7A-4D9A-9354-671348F0DC16}"/>
                </a:ext>
              </a:extLst>
            </p:cNvPr>
            <p:cNvSpPr/>
            <p:nvPr/>
          </p:nvSpPr>
          <p:spPr>
            <a:xfrm>
              <a:off x="3164489" y="2703105"/>
              <a:ext cx="190500" cy="190500"/>
            </a:xfrm>
            <a:custGeom>
              <a:avLst/>
              <a:gdLst>
                <a:gd name="connsiteX0" fmla="*/ 189006 w 190500"/>
                <a:gd name="connsiteY0" fmla="*/ 78462 h 190500"/>
                <a:gd name="connsiteX1" fmla="*/ 78469 w 190500"/>
                <a:gd name="connsiteY1" fmla="*/ 1509 h 190500"/>
                <a:gd name="connsiteX2" fmla="*/ 1507 w 190500"/>
                <a:gd name="connsiteY2" fmla="*/ 112047 h 190500"/>
                <a:gd name="connsiteX3" fmla="*/ 1678 w 190500"/>
                <a:gd name="connsiteY3" fmla="*/ 112980 h 190500"/>
                <a:gd name="connsiteX4" fmla="*/ 95061 w 190500"/>
                <a:gd name="connsiteY4" fmla="*/ 190990 h 190500"/>
                <a:gd name="connsiteX5" fmla="*/ 112130 w 190500"/>
                <a:gd name="connsiteY5" fmla="*/ 189466 h 190500"/>
                <a:gd name="connsiteX6" fmla="*/ 189006 w 190500"/>
                <a:gd name="connsiteY6" fmla="*/ 7846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189006" y="78462"/>
                  </a:moveTo>
                  <a:cubicBezTo>
                    <a:pt x="179738" y="26684"/>
                    <a:pt x="130218" y="-7768"/>
                    <a:pt x="78469" y="1509"/>
                  </a:cubicBezTo>
                  <a:cubicBezTo>
                    <a:pt x="26691" y="10787"/>
                    <a:pt x="-7761" y="60269"/>
                    <a:pt x="1507" y="112047"/>
                  </a:cubicBezTo>
                  <a:lnTo>
                    <a:pt x="1678" y="112980"/>
                  </a:lnTo>
                  <a:cubicBezTo>
                    <a:pt x="9927" y="159015"/>
                    <a:pt x="49903" y="190990"/>
                    <a:pt x="95061" y="190990"/>
                  </a:cubicBezTo>
                  <a:cubicBezTo>
                    <a:pt x="100690" y="190990"/>
                    <a:pt x="106396" y="190495"/>
                    <a:pt x="112130" y="189466"/>
                  </a:cubicBezTo>
                  <a:cubicBezTo>
                    <a:pt x="163908" y="180198"/>
                    <a:pt x="198283" y="130240"/>
                    <a:pt x="189006" y="78462"/>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0" name="Freeform: Shape 39">
              <a:extLst>
                <a:ext uri="{FF2B5EF4-FFF2-40B4-BE49-F238E27FC236}">
                  <a16:creationId xmlns:a16="http://schemas.microsoft.com/office/drawing/2014/main" id="{9801075C-202B-40F5-B678-A5566B452821}"/>
                </a:ext>
              </a:extLst>
            </p:cNvPr>
            <p:cNvSpPr/>
            <p:nvPr/>
          </p:nvSpPr>
          <p:spPr>
            <a:xfrm>
              <a:off x="3815391" y="2058591"/>
              <a:ext cx="1524000" cy="1228725"/>
            </a:xfrm>
            <a:custGeom>
              <a:avLst/>
              <a:gdLst>
                <a:gd name="connsiteX0" fmla="*/ 1083621 w 1524000"/>
                <a:gd name="connsiteY0" fmla="*/ 0 h 1228725"/>
                <a:gd name="connsiteX1" fmla="*/ 762943 w 1524000"/>
                <a:gd name="connsiteY1" fmla="*/ 137389 h 1228725"/>
                <a:gd name="connsiteX2" fmla="*/ 442265 w 1524000"/>
                <a:gd name="connsiteY2" fmla="*/ 0 h 1228725"/>
                <a:gd name="connsiteX3" fmla="*/ 0 w 1524000"/>
                <a:gd name="connsiteY3" fmla="*/ 442265 h 1228725"/>
                <a:gd name="connsiteX4" fmla="*/ 159210 w 1524000"/>
                <a:gd name="connsiteY4" fmla="*/ 782050 h 1228725"/>
                <a:gd name="connsiteX5" fmla="*/ 161077 w 1524000"/>
                <a:gd name="connsiteY5" fmla="*/ 783574 h 1228725"/>
                <a:gd name="connsiteX6" fmla="*/ 703821 w 1524000"/>
                <a:gd name="connsiteY6" fmla="*/ 1213266 h 1228725"/>
                <a:gd name="connsiteX7" fmla="*/ 762934 w 1524000"/>
                <a:gd name="connsiteY7" fmla="*/ 1233831 h 1228725"/>
                <a:gd name="connsiteX8" fmla="*/ 822274 w 1524000"/>
                <a:gd name="connsiteY8" fmla="*/ 1213085 h 1228725"/>
                <a:gd name="connsiteX9" fmla="*/ 1388012 w 1524000"/>
                <a:gd name="connsiteY9" fmla="*/ 762457 h 1228725"/>
                <a:gd name="connsiteX10" fmla="*/ 1395927 w 1524000"/>
                <a:gd name="connsiteY10" fmla="*/ 755399 h 1228725"/>
                <a:gd name="connsiteX11" fmla="*/ 1525886 w 1524000"/>
                <a:gd name="connsiteY11" fmla="*/ 442265 h 1228725"/>
                <a:gd name="connsiteX12" fmla="*/ 1083621 w 1524000"/>
                <a:gd name="connsiteY12" fmla="*/ 0 h 1228725"/>
                <a:gd name="connsiteX13" fmla="*/ 1264863 w 1524000"/>
                <a:gd name="connsiteY13" fmla="*/ 617058 h 1228725"/>
                <a:gd name="connsiteX14" fmla="*/ 762772 w 1524000"/>
                <a:gd name="connsiteY14" fmla="*/ 1016994 h 1228725"/>
                <a:gd name="connsiteX15" fmla="*/ 280330 w 1524000"/>
                <a:gd name="connsiteY15" fmla="*/ 635051 h 1228725"/>
                <a:gd name="connsiteX16" fmla="*/ 190481 w 1524000"/>
                <a:gd name="connsiteY16" fmla="*/ 442284 h 1228725"/>
                <a:gd name="connsiteX17" fmla="*/ 442265 w 1524000"/>
                <a:gd name="connsiteY17" fmla="*/ 190481 h 1228725"/>
                <a:gd name="connsiteX18" fmla="*/ 674961 w 1524000"/>
                <a:gd name="connsiteY18" fmla="*/ 345996 h 1228725"/>
                <a:gd name="connsiteX19" fmla="*/ 762943 w 1524000"/>
                <a:gd name="connsiteY19" fmla="*/ 404774 h 1228725"/>
                <a:gd name="connsiteX20" fmla="*/ 850926 w 1524000"/>
                <a:gd name="connsiteY20" fmla="*/ 345996 h 1228725"/>
                <a:gd name="connsiteX21" fmla="*/ 1083621 w 1524000"/>
                <a:gd name="connsiteY21" fmla="*/ 190481 h 1228725"/>
                <a:gd name="connsiteX22" fmla="*/ 1335415 w 1524000"/>
                <a:gd name="connsiteY22" fmla="*/ 442274 h 1228725"/>
                <a:gd name="connsiteX23" fmla="*/ 1264863 w 1524000"/>
                <a:gd name="connsiteY23" fmla="*/ 617058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4000" h="1228725">
                  <a:moveTo>
                    <a:pt x="1083621" y="0"/>
                  </a:moveTo>
                  <a:cubicBezTo>
                    <a:pt x="959653" y="0"/>
                    <a:pt x="844791" y="51121"/>
                    <a:pt x="762943" y="137389"/>
                  </a:cubicBezTo>
                  <a:cubicBezTo>
                    <a:pt x="681085" y="51121"/>
                    <a:pt x="566233" y="0"/>
                    <a:pt x="442265" y="0"/>
                  </a:cubicBezTo>
                  <a:cubicBezTo>
                    <a:pt x="198396" y="0"/>
                    <a:pt x="0" y="198396"/>
                    <a:pt x="0" y="442265"/>
                  </a:cubicBezTo>
                  <a:cubicBezTo>
                    <a:pt x="0" y="573853"/>
                    <a:pt x="58036" y="697697"/>
                    <a:pt x="159210" y="782050"/>
                  </a:cubicBezTo>
                  <a:cubicBezTo>
                    <a:pt x="159820" y="782564"/>
                    <a:pt x="160449" y="783069"/>
                    <a:pt x="161077" y="783574"/>
                  </a:cubicBezTo>
                  <a:lnTo>
                    <a:pt x="703821" y="1213266"/>
                  </a:lnTo>
                  <a:cubicBezTo>
                    <a:pt x="721138" y="1226982"/>
                    <a:pt x="742036" y="1233831"/>
                    <a:pt x="762934" y="1233831"/>
                  </a:cubicBezTo>
                  <a:cubicBezTo>
                    <a:pt x="783927" y="1233831"/>
                    <a:pt x="804920" y="1226915"/>
                    <a:pt x="822274" y="1213085"/>
                  </a:cubicBezTo>
                  <a:lnTo>
                    <a:pt x="1388012" y="762457"/>
                  </a:lnTo>
                  <a:cubicBezTo>
                    <a:pt x="1390783" y="760257"/>
                    <a:pt x="1393422" y="757895"/>
                    <a:pt x="1395927" y="755399"/>
                  </a:cubicBezTo>
                  <a:cubicBezTo>
                    <a:pt x="1479738" y="671817"/>
                    <a:pt x="1525886" y="560613"/>
                    <a:pt x="1525886" y="442265"/>
                  </a:cubicBezTo>
                  <a:cubicBezTo>
                    <a:pt x="1525886" y="198396"/>
                    <a:pt x="1327490" y="0"/>
                    <a:pt x="1083621" y="0"/>
                  </a:cubicBezTo>
                  <a:close/>
                  <a:moveTo>
                    <a:pt x="1264863" y="617058"/>
                  </a:moveTo>
                  <a:lnTo>
                    <a:pt x="762772" y="1016994"/>
                  </a:lnTo>
                  <a:lnTo>
                    <a:pt x="280330" y="635051"/>
                  </a:lnTo>
                  <a:cubicBezTo>
                    <a:pt x="223219" y="587007"/>
                    <a:pt x="190481" y="516817"/>
                    <a:pt x="190481" y="442284"/>
                  </a:cubicBezTo>
                  <a:cubicBezTo>
                    <a:pt x="190472" y="303438"/>
                    <a:pt x="303428" y="190481"/>
                    <a:pt x="442265" y="190481"/>
                  </a:cubicBezTo>
                  <a:cubicBezTo>
                    <a:pt x="544478" y="190481"/>
                    <a:pt x="635813" y="251527"/>
                    <a:pt x="674961" y="345996"/>
                  </a:cubicBezTo>
                  <a:cubicBezTo>
                    <a:pt x="689715" y="381571"/>
                    <a:pt x="724433" y="404774"/>
                    <a:pt x="762943" y="404774"/>
                  </a:cubicBezTo>
                  <a:cubicBezTo>
                    <a:pt x="801453" y="404774"/>
                    <a:pt x="836171" y="381581"/>
                    <a:pt x="850926" y="345996"/>
                  </a:cubicBezTo>
                  <a:cubicBezTo>
                    <a:pt x="890073" y="251527"/>
                    <a:pt x="981409" y="190481"/>
                    <a:pt x="1083621" y="190481"/>
                  </a:cubicBezTo>
                  <a:cubicBezTo>
                    <a:pt x="1222458" y="190481"/>
                    <a:pt x="1335415" y="303438"/>
                    <a:pt x="1335415" y="442274"/>
                  </a:cubicBezTo>
                  <a:cubicBezTo>
                    <a:pt x="1335415" y="508016"/>
                    <a:pt x="1310393" y="569890"/>
                    <a:pt x="1264863" y="61705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1" name="Freeform: Shape 40">
              <a:extLst>
                <a:ext uri="{FF2B5EF4-FFF2-40B4-BE49-F238E27FC236}">
                  <a16:creationId xmlns:a16="http://schemas.microsoft.com/office/drawing/2014/main" id="{48B56454-720A-4835-AF90-2081598DA807}"/>
                </a:ext>
              </a:extLst>
            </p:cNvPr>
            <p:cNvSpPr/>
            <p:nvPr/>
          </p:nvSpPr>
          <p:spPr>
            <a:xfrm>
              <a:off x="2133933" y="3874732"/>
              <a:ext cx="180975" cy="180975"/>
            </a:xfrm>
            <a:custGeom>
              <a:avLst/>
              <a:gdLst>
                <a:gd name="connsiteX0" fmla="*/ 189814 w 180975"/>
                <a:gd name="connsiteY0" fmla="*/ 94907 h 180975"/>
                <a:gd name="connsiteX1" fmla="*/ 94907 w 180975"/>
                <a:gd name="connsiteY1" fmla="*/ 189814 h 180975"/>
                <a:gd name="connsiteX2" fmla="*/ 0 w 180975"/>
                <a:gd name="connsiteY2" fmla="*/ 94907 h 180975"/>
                <a:gd name="connsiteX3" fmla="*/ 94907 w 180975"/>
                <a:gd name="connsiteY3" fmla="*/ 0 h 180975"/>
                <a:gd name="connsiteX4" fmla="*/ 189814 w 180975"/>
                <a:gd name="connsiteY4" fmla="*/ 94907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89814" y="94907"/>
                  </a:moveTo>
                  <a:cubicBezTo>
                    <a:pt x="189814" y="147323"/>
                    <a:pt x="147323" y="189814"/>
                    <a:pt x="94907" y="189814"/>
                  </a:cubicBezTo>
                  <a:cubicBezTo>
                    <a:pt x="42491" y="189814"/>
                    <a:pt x="0" y="147323"/>
                    <a:pt x="0" y="94907"/>
                  </a:cubicBezTo>
                  <a:cubicBezTo>
                    <a:pt x="0" y="42491"/>
                    <a:pt x="42491" y="0"/>
                    <a:pt x="94907" y="0"/>
                  </a:cubicBezTo>
                  <a:cubicBezTo>
                    <a:pt x="147323" y="0"/>
                    <a:pt x="189814" y="42491"/>
                    <a:pt x="189814" y="9490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2" name="Freeform: Shape 41">
              <a:extLst>
                <a:ext uri="{FF2B5EF4-FFF2-40B4-BE49-F238E27FC236}">
                  <a16:creationId xmlns:a16="http://schemas.microsoft.com/office/drawing/2014/main" id="{AC39DB7C-6911-4672-840B-8270C80EDCD1}"/>
                </a:ext>
              </a:extLst>
            </p:cNvPr>
            <p:cNvSpPr/>
            <p:nvPr/>
          </p:nvSpPr>
          <p:spPr>
            <a:xfrm>
              <a:off x="6820243" y="1078954"/>
              <a:ext cx="180975" cy="180975"/>
            </a:xfrm>
            <a:custGeom>
              <a:avLst/>
              <a:gdLst>
                <a:gd name="connsiteX0" fmla="*/ 189814 w 180975"/>
                <a:gd name="connsiteY0" fmla="*/ 94907 h 180975"/>
                <a:gd name="connsiteX1" fmla="*/ 94907 w 180975"/>
                <a:gd name="connsiteY1" fmla="*/ 189814 h 180975"/>
                <a:gd name="connsiteX2" fmla="*/ 0 w 180975"/>
                <a:gd name="connsiteY2" fmla="*/ 94907 h 180975"/>
                <a:gd name="connsiteX3" fmla="*/ 94907 w 180975"/>
                <a:gd name="connsiteY3" fmla="*/ 0 h 180975"/>
                <a:gd name="connsiteX4" fmla="*/ 189814 w 180975"/>
                <a:gd name="connsiteY4" fmla="*/ 94907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189814" y="94907"/>
                  </a:moveTo>
                  <a:cubicBezTo>
                    <a:pt x="189814" y="147323"/>
                    <a:pt x="147323" y="189814"/>
                    <a:pt x="94907" y="189814"/>
                  </a:cubicBezTo>
                  <a:cubicBezTo>
                    <a:pt x="42491" y="189814"/>
                    <a:pt x="0" y="147323"/>
                    <a:pt x="0" y="94907"/>
                  </a:cubicBezTo>
                  <a:cubicBezTo>
                    <a:pt x="0" y="42491"/>
                    <a:pt x="42491" y="0"/>
                    <a:pt x="94907" y="0"/>
                  </a:cubicBezTo>
                  <a:cubicBezTo>
                    <a:pt x="147323" y="0"/>
                    <a:pt x="189814" y="42491"/>
                    <a:pt x="189814" y="9490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grpSp>
        <p:nvGrpSpPr>
          <p:cNvPr id="45" name="Graphic 43">
            <a:extLst>
              <a:ext uri="{FF2B5EF4-FFF2-40B4-BE49-F238E27FC236}">
                <a16:creationId xmlns:a16="http://schemas.microsoft.com/office/drawing/2014/main" id="{6BA680EB-8776-457F-B612-DA1FBB83DA79}"/>
              </a:ext>
            </a:extLst>
          </p:cNvPr>
          <p:cNvGrpSpPr/>
          <p:nvPr/>
        </p:nvGrpSpPr>
        <p:grpSpPr>
          <a:xfrm>
            <a:off x="7800675" y="2874681"/>
            <a:ext cx="435748" cy="435748"/>
            <a:chOff x="2133600" y="133350"/>
            <a:chExt cx="4876800" cy="4876800"/>
          </a:xfrm>
          <a:solidFill>
            <a:schemeClr val="bg2"/>
          </a:solidFill>
        </p:grpSpPr>
        <p:sp>
          <p:nvSpPr>
            <p:cNvPr id="46" name="Freeform: Shape 45">
              <a:extLst>
                <a:ext uri="{FF2B5EF4-FFF2-40B4-BE49-F238E27FC236}">
                  <a16:creationId xmlns:a16="http://schemas.microsoft.com/office/drawing/2014/main" id="{2A8EEBB1-4B4F-43CA-9F95-50529BF01B49}"/>
                </a:ext>
              </a:extLst>
            </p:cNvPr>
            <p:cNvSpPr/>
            <p:nvPr/>
          </p:nvSpPr>
          <p:spPr>
            <a:xfrm>
              <a:off x="3616642" y="133350"/>
              <a:ext cx="971550" cy="971550"/>
            </a:xfrm>
            <a:custGeom>
              <a:avLst/>
              <a:gdLst>
                <a:gd name="connsiteX0" fmla="*/ 487985 w 971550"/>
                <a:gd name="connsiteY0" fmla="*/ 0 h 971550"/>
                <a:gd name="connsiteX1" fmla="*/ 0 w 971550"/>
                <a:gd name="connsiteY1" fmla="*/ 487985 h 971550"/>
                <a:gd name="connsiteX2" fmla="*/ 487985 w 971550"/>
                <a:gd name="connsiteY2" fmla="*/ 975970 h 971550"/>
                <a:gd name="connsiteX3" fmla="*/ 975970 w 971550"/>
                <a:gd name="connsiteY3" fmla="*/ 487985 h 971550"/>
                <a:gd name="connsiteX4" fmla="*/ 487985 w 971550"/>
                <a:gd name="connsiteY4" fmla="*/ 0 h 971550"/>
                <a:gd name="connsiteX5" fmla="*/ 487985 w 971550"/>
                <a:gd name="connsiteY5" fmla="*/ 833085 h 971550"/>
                <a:gd name="connsiteX6" fmla="*/ 142885 w 971550"/>
                <a:gd name="connsiteY6" fmla="*/ 487985 h 971550"/>
                <a:gd name="connsiteX7" fmla="*/ 487985 w 971550"/>
                <a:gd name="connsiteY7" fmla="*/ 142885 h 971550"/>
                <a:gd name="connsiteX8" fmla="*/ 833085 w 971550"/>
                <a:gd name="connsiteY8" fmla="*/ 487985 h 971550"/>
                <a:gd name="connsiteX9" fmla="*/ 487985 w 971550"/>
                <a:gd name="connsiteY9" fmla="*/ 83308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550" h="971550">
                  <a:moveTo>
                    <a:pt x="487985" y="0"/>
                  </a:moveTo>
                  <a:cubicBezTo>
                    <a:pt x="218904" y="0"/>
                    <a:pt x="0" y="218904"/>
                    <a:pt x="0" y="487985"/>
                  </a:cubicBezTo>
                  <a:cubicBezTo>
                    <a:pt x="0" y="757066"/>
                    <a:pt x="218913" y="975970"/>
                    <a:pt x="487985" y="975970"/>
                  </a:cubicBezTo>
                  <a:cubicBezTo>
                    <a:pt x="757066" y="975970"/>
                    <a:pt x="975970" y="757066"/>
                    <a:pt x="975970" y="487985"/>
                  </a:cubicBezTo>
                  <a:cubicBezTo>
                    <a:pt x="975970" y="218904"/>
                    <a:pt x="757066" y="0"/>
                    <a:pt x="487985" y="0"/>
                  </a:cubicBezTo>
                  <a:close/>
                  <a:moveTo>
                    <a:pt x="487985" y="833085"/>
                  </a:moveTo>
                  <a:cubicBezTo>
                    <a:pt x="297694" y="833085"/>
                    <a:pt x="142885" y="678275"/>
                    <a:pt x="142885" y="487985"/>
                  </a:cubicBezTo>
                  <a:cubicBezTo>
                    <a:pt x="142885" y="297694"/>
                    <a:pt x="297704" y="142885"/>
                    <a:pt x="487985" y="142885"/>
                  </a:cubicBezTo>
                  <a:cubicBezTo>
                    <a:pt x="678275" y="142885"/>
                    <a:pt x="833085" y="297704"/>
                    <a:pt x="833085" y="487985"/>
                  </a:cubicBezTo>
                  <a:cubicBezTo>
                    <a:pt x="833085" y="678266"/>
                    <a:pt x="678275" y="833085"/>
                    <a:pt x="487985" y="83308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7" name="Freeform: Shape 46">
              <a:extLst>
                <a:ext uri="{FF2B5EF4-FFF2-40B4-BE49-F238E27FC236}">
                  <a16:creationId xmlns:a16="http://schemas.microsoft.com/office/drawing/2014/main" id="{345A344D-ABEC-4BB7-B629-1DAF22774D07}"/>
                </a:ext>
              </a:extLst>
            </p:cNvPr>
            <p:cNvSpPr/>
            <p:nvPr/>
          </p:nvSpPr>
          <p:spPr>
            <a:xfrm>
              <a:off x="4898546" y="3087335"/>
              <a:ext cx="1047750" cy="800100"/>
            </a:xfrm>
            <a:custGeom>
              <a:avLst/>
              <a:gdLst>
                <a:gd name="connsiteX0" fmla="*/ 1035529 w 1047750"/>
                <a:gd name="connsiteY0" fmla="*/ 20425 h 800100"/>
                <a:gd name="connsiteX1" fmla="*/ 934497 w 1047750"/>
                <a:gd name="connsiteY1" fmla="*/ 21415 h 800100"/>
                <a:gd name="connsiteX2" fmla="*/ 334851 w 1047750"/>
                <a:gd name="connsiteY2" fmla="*/ 632968 h 800100"/>
                <a:gd name="connsiteX3" fmla="*/ 123091 w 1047750"/>
                <a:gd name="connsiteY3" fmla="*/ 411407 h 800100"/>
                <a:gd name="connsiteX4" fmla="*/ 22079 w 1047750"/>
                <a:gd name="connsiteY4" fmla="*/ 409121 h 800100"/>
                <a:gd name="connsiteX5" fmla="*/ 19792 w 1047750"/>
                <a:gd name="connsiteY5" fmla="*/ 510134 h 800100"/>
                <a:gd name="connsiteX6" fmla="*/ 282549 w 1047750"/>
                <a:gd name="connsiteY6" fmla="*/ 785044 h 800100"/>
                <a:gd name="connsiteX7" fmla="*/ 385210 w 1047750"/>
                <a:gd name="connsiteY7" fmla="*/ 785702 h 800100"/>
                <a:gd name="connsiteX8" fmla="*/ 1036520 w 1047750"/>
                <a:gd name="connsiteY8" fmla="*/ 121466 h 800100"/>
                <a:gd name="connsiteX9" fmla="*/ 1035529 w 1047750"/>
                <a:gd name="connsiteY9" fmla="*/ 20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800100">
                  <a:moveTo>
                    <a:pt x="1035529" y="20425"/>
                  </a:moveTo>
                  <a:cubicBezTo>
                    <a:pt x="1007354" y="-7178"/>
                    <a:pt x="962120" y="-6759"/>
                    <a:pt x="934497" y="21415"/>
                  </a:cubicBezTo>
                  <a:lnTo>
                    <a:pt x="334851" y="632968"/>
                  </a:lnTo>
                  <a:lnTo>
                    <a:pt x="123091" y="411407"/>
                  </a:lnTo>
                  <a:cubicBezTo>
                    <a:pt x="95830" y="382870"/>
                    <a:pt x="50606" y="381851"/>
                    <a:pt x="22079" y="409121"/>
                  </a:cubicBezTo>
                  <a:cubicBezTo>
                    <a:pt x="-6439" y="436382"/>
                    <a:pt x="-7468" y="481597"/>
                    <a:pt x="19792" y="510134"/>
                  </a:cubicBezTo>
                  <a:lnTo>
                    <a:pt x="282549" y="785044"/>
                  </a:lnTo>
                  <a:cubicBezTo>
                    <a:pt x="310419" y="814219"/>
                    <a:pt x="356939" y="814524"/>
                    <a:pt x="385210" y="785702"/>
                  </a:cubicBezTo>
                  <a:lnTo>
                    <a:pt x="1036520" y="121466"/>
                  </a:lnTo>
                  <a:cubicBezTo>
                    <a:pt x="1064142" y="93272"/>
                    <a:pt x="1063694" y="48048"/>
                    <a:pt x="1035529" y="2042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8" name="Freeform: Shape 47">
              <a:extLst>
                <a:ext uri="{FF2B5EF4-FFF2-40B4-BE49-F238E27FC236}">
                  <a16:creationId xmlns:a16="http://schemas.microsoft.com/office/drawing/2014/main" id="{175E13F2-FCB7-44E2-8CDC-BCB176F125E8}"/>
                </a:ext>
              </a:extLst>
            </p:cNvPr>
            <p:cNvSpPr/>
            <p:nvPr/>
          </p:nvSpPr>
          <p:spPr>
            <a:xfrm>
              <a:off x="5440311" y="3583566"/>
              <a:ext cx="942975" cy="1104900"/>
            </a:xfrm>
            <a:custGeom>
              <a:avLst/>
              <a:gdLst>
                <a:gd name="connsiteX0" fmla="*/ 887937 w 942975"/>
                <a:gd name="connsiteY0" fmla="*/ 1378 h 1104900"/>
                <a:gd name="connsiteX1" fmla="*/ 803946 w 942975"/>
                <a:gd name="connsiteY1" fmla="*/ 57528 h 1104900"/>
                <a:gd name="connsiteX2" fmla="*/ 44889 w 942975"/>
                <a:gd name="connsiteY2" fmla="*/ 976633 h 1104900"/>
                <a:gd name="connsiteX3" fmla="*/ 5141 w 942975"/>
                <a:gd name="connsiteY3" fmla="*/ 1069521 h 1104900"/>
                <a:gd name="connsiteX4" fmla="*/ 98029 w 942975"/>
                <a:gd name="connsiteY4" fmla="*/ 1109269 h 1104900"/>
                <a:gd name="connsiteX5" fmla="*/ 944077 w 942975"/>
                <a:gd name="connsiteY5" fmla="*/ 85379 h 1104900"/>
                <a:gd name="connsiteX6" fmla="*/ 887937 w 942975"/>
                <a:gd name="connsiteY6" fmla="*/ 1378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975" h="1104900">
                  <a:moveTo>
                    <a:pt x="887937" y="1378"/>
                  </a:moveTo>
                  <a:cubicBezTo>
                    <a:pt x="849265" y="-6290"/>
                    <a:pt x="811632" y="18818"/>
                    <a:pt x="803946" y="57528"/>
                  </a:cubicBezTo>
                  <a:cubicBezTo>
                    <a:pt x="722030" y="469703"/>
                    <a:pt x="431185" y="821871"/>
                    <a:pt x="44889" y="976633"/>
                  </a:cubicBezTo>
                  <a:cubicBezTo>
                    <a:pt x="8265" y="991301"/>
                    <a:pt x="-9528" y="1032888"/>
                    <a:pt x="5141" y="1069521"/>
                  </a:cubicBezTo>
                  <a:cubicBezTo>
                    <a:pt x="19809" y="1106154"/>
                    <a:pt x="61405" y="1123937"/>
                    <a:pt x="98029" y="1109269"/>
                  </a:cubicBezTo>
                  <a:cubicBezTo>
                    <a:pt x="542761" y="931103"/>
                    <a:pt x="854571" y="535845"/>
                    <a:pt x="944077" y="85379"/>
                  </a:cubicBezTo>
                  <a:cubicBezTo>
                    <a:pt x="951783" y="46669"/>
                    <a:pt x="926628" y="9064"/>
                    <a:pt x="887937" y="1378"/>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49" name="Freeform: Shape 48">
              <a:extLst>
                <a:ext uri="{FF2B5EF4-FFF2-40B4-BE49-F238E27FC236}">
                  <a16:creationId xmlns:a16="http://schemas.microsoft.com/office/drawing/2014/main" id="{9EF68E4C-9865-4C73-92D3-ADBDDCA44C08}"/>
                </a:ext>
              </a:extLst>
            </p:cNvPr>
            <p:cNvSpPr/>
            <p:nvPr/>
          </p:nvSpPr>
          <p:spPr>
            <a:xfrm>
              <a:off x="2732359" y="1289875"/>
              <a:ext cx="3676650" cy="3714750"/>
            </a:xfrm>
            <a:custGeom>
              <a:avLst/>
              <a:gdLst>
                <a:gd name="connsiteX0" fmla="*/ 3473255 w 3676650"/>
                <a:gd name="connsiteY0" fmla="*/ 1194178 h 3714750"/>
                <a:gd name="connsiteX1" fmla="*/ 2937445 w 3676650"/>
                <a:gd name="connsiteY1" fmla="*/ 1204884 h 3714750"/>
                <a:gd name="connsiteX2" fmla="*/ 2730543 w 3676650"/>
                <a:gd name="connsiteY2" fmla="*/ 1002535 h 3714750"/>
                <a:gd name="connsiteX3" fmla="*/ 2619577 w 3676650"/>
                <a:gd name="connsiteY3" fmla="*/ 936708 h 3714750"/>
                <a:gd name="connsiteX4" fmla="*/ 2097730 w 3676650"/>
                <a:gd name="connsiteY4" fmla="*/ 152190 h 3714750"/>
                <a:gd name="connsiteX5" fmla="*/ 1708206 w 3676650"/>
                <a:gd name="connsiteY5" fmla="*/ 0 h 3714750"/>
                <a:gd name="connsiteX6" fmla="*/ 1036341 w 3676650"/>
                <a:gd name="connsiteY6" fmla="*/ 0 h 3714750"/>
                <a:gd name="connsiteX7" fmla="*/ 622536 w 3676650"/>
                <a:gd name="connsiteY7" fmla="*/ 163354 h 3714750"/>
                <a:gd name="connsiteX8" fmla="*/ 1 w 3676650"/>
                <a:gd name="connsiteY8" fmla="*/ 1590485 h 3714750"/>
                <a:gd name="connsiteX9" fmla="*/ 273255 w 3676650"/>
                <a:gd name="connsiteY9" fmla="*/ 1878044 h 3714750"/>
                <a:gd name="connsiteX10" fmla="*/ 562329 w 3676650"/>
                <a:gd name="connsiteY10" fmla="*/ 1596990 h 3714750"/>
                <a:gd name="connsiteX11" fmla="*/ 788481 w 3676650"/>
                <a:gd name="connsiteY11" fmla="*/ 834200 h 3714750"/>
                <a:gd name="connsiteX12" fmla="*/ 788481 w 3676650"/>
                <a:gd name="connsiteY12" fmla="*/ 3472396 h 3714750"/>
                <a:gd name="connsiteX13" fmla="*/ 1036350 w 3676650"/>
                <a:gd name="connsiteY13" fmla="*/ 3720265 h 3714750"/>
                <a:gd name="connsiteX14" fmla="*/ 1195865 w 3676650"/>
                <a:gd name="connsiteY14" fmla="*/ 3720265 h 3714750"/>
                <a:gd name="connsiteX15" fmla="*/ 1372287 w 3676650"/>
                <a:gd name="connsiteY15" fmla="*/ 3646342 h 3714750"/>
                <a:gd name="connsiteX16" fmla="*/ 1548709 w 3676650"/>
                <a:gd name="connsiteY16" fmla="*/ 3720265 h 3714750"/>
                <a:gd name="connsiteX17" fmla="*/ 1708225 w 3676650"/>
                <a:gd name="connsiteY17" fmla="*/ 3720265 h 3714750"/>
                <a:gd name="connsiteX18" fmla="*/ 1956094 w 3676650"/>
                <a:gd name="connsiteY18" fmla="*/ 3472396 h 3714750"/>
                <a:gd name="connsiteX19" fmla="*/ 1956094 w 3676650"/>
                <a:gd name="connsiteY19" fmla="*/ 3095768 h 3714750"/>
                <a:gd name="connsiteX20" fmla="*/ 2419475 w 3676650"/>
                <a:gd name="connsiteY20" fmla="*/ 3402940 h 3714750"/>
                <a:gd name="connsiteX21" fmla="*/ 2512363 w 3676650"/>
                <a:gd name="connsiteY21" fmla="*/ 3363192 h 3714750"/>
                <a:gd name="connsiteX22" fmla="*/ 2472615 w 3676650"/>
                <a:gd name="connsiteY22" fmla="*/ 3270304 h 3714750"/>
                <a:gd name="connsiteX23" fmla="*/ 1689098 w 3676650"/>
                <a:gd name="connsiteY23" fmla="*/ 2101339 h 3714750"/>
                <a:gd name="connsiteX24" fmla="*/ 1689098 w 3676650"/>
                <a:gd name="connsiteY24" fmla="*/ 1322613 h 3714750"/>
                <a:gd name="connsiteX25" fmla="*/ 2487160 w 3676650"/>
                <a:gd name="connsiteY25" fmla="*/ 1230240 h 3714750"/>
                <a:gd name="connsiteX26" fmla="*/ 2611318 w 3676650"/>
                <a:gd name="connsiteY26" fmla="*/ 1085660 h 3714750"/>
                <a:gd name="connsiteX27" fmla="*/ 2612747 w 3676650"/>
                <a:gd name="connsiteY27" fmla="*/ 1083497 h 3714750"/>
                <a:gd name="connsiteX28" fmla="*/ 2862788 w 3676650"/>
                <a:gd name="connsiteY28" fmla="*/ 1326690 h 3714750"/>
                <a:gd name="connsiteX29" fmla="*/ 3536405 w 3676650"/>
                <a:gd name="connsiteY29" fmla="*/ 1322603 h 3714750"/>
                <a:gd name="connsiteX30" fmla="*/ 3536405 w 3676650"/>
                <a:gd name="connsiteY30" fmla="*/ 2031749 h 3714750"/>
                <a:gd name="connsiteX31" fmla="*/ 3607843 w 3676650"/>
                <a:gd name="connsiteY31" fmla="*/ 2103187 h 3714750"/>
                <a:gd name="connsiteX32" fmla="*/ 3679280 w 3676650"/>
                <a:gd name="connsiteY32" fmla="*/ 2031749 h 3714750"/>
                <a:gd name="connsiteX33" fmla="*/ 3679280 w 3676650"/>
                <a:gd name="connsiteY33" fmla="*/ 1314403 h 3714750"/>
                <a:gd name="connsiteX34" fmla="*/ 3473255 w 3676650"/>
                <a:gd name="connsiteY34" fmla="*/ 1194178 h 3714750"/>
                <a:gd name="connsiteX35" fmla="*/ 1497884 w 3676650"/>
                <a:gd name="connsiteY35" fmla="*/ 142885 h 3714750"/>
                <a:gd name="connsiteX36" fmla="*/ 1412340 w 3676650"/>
                <a:gd name="connsiteY36" fmla="*/ 244497 h 3714750"/>
                <a:gd name="connsiteX37" fmla="*/ 1332206 w 3676650"/>
                <a:gd name="connsiteY37" fmla="*/ 244497 h 3714750"/>
                <a:gd name="connsiteX38" fmla="*/ 1246653 w 3676650"/>
                <a:gd name="connsiteY38" fmla="*/ 142885 h 3714750"/>
                <a:gd name="connsiteX39" fmla="*/ 1497884 w 3676650"/>
                <a:gd name="connsiteY39" fmla="*/ 142885 h 3714750"/>
                <a:gd name="connsiteX40" fmla="*/ 1956075 w 3676650"/>
                <a:gd name="connsiteY40" fmla="*/ 1271464 h 3714750"/>
                <a:gd name="connsiteX41" fmla="*/ 1956075 w 3676650"/>
                <a:gd name="connsiteY41" fmla="*/ 852688 h 3714750"/>
                <a:gd name="connsiteX42" fmla="*/ 2132287 w 3676650"/>
                <a:gd name="connsiteY42" fmla="*/ 1269006 h 3714750"/>
                <a:gd name="connsiteX43" fmla="*/ 1956075 w 3676650"/>
                <a:gd name="connsiteY43" fmla="*/ 1271464 h 3714750"/>
                <a:gd name="connsiteX44" fmla="*/ 2266570 w 3676650"/>
                <a:gd name="connsiteY44" fmla="*/ 1216543 h 3714750"/>
                <a:gd name="connsiteX45" fmla="*/ 1938749 w 3676650"/>
                <a:gd name="connsiteY45" fmla="*/ 590826 h 3714750"/>
                <a:gd name="connsiteX46" fmla="*/ 1813161 w 3676650"/>
                <a:gd name="connsiteY46" fmla="*/ 637442 h 3714750"/>
                <a:gd name="connsiteX47" fmla="*/ 1813161 w 3676650"/>
                <a:gd name="connsiteY47" fmla="*/ 1225315 h 3714750"/>
                <a:gd name="connsiteX48" fmla="*/ 1742734 w 3676650"/>
                <a:gd name="connsiteY48" fmla="*/ 1189368 h 3714750"/>
                <a:gd name="connsiteX49" fmla="*/ 1546157 w 3676650"/>
                <a:gd name="connsiteY49" fmla="*/ 1314412 h 3714750"/>
                <a:gd name="connsiteX50" fmla="*/ 1546157 w 3676650"/>
                <a:gd name="connsiteY50" fmla="*/ 1316870 h 3714750"/>
                <a:gd name="connsiteX51" fmla="*/ 1546157 w 3676650"/>
                <a:gd name="connsiteY51" fmla="*/ 2101358 h 3714750"/>
                <a:gd name="connsiteX52" fmla="*/ 1813161 w 3676650"/>
                <a:gd name="connsiteY52" fmla="*/ 2927823 h 3714750"/>
                <a:gd name="connsiteX53" fmla="*/ 1813161 w 3676650"/>
                <a:gd name="connsiteY53" fmla="*/ 3472415 h 3714750"/>
                <a:gd name="connsiteX54" fmla="*/ 1813200 w 3676650"/>
                <a:gd name="connsiteY54" fmla="*/ 3472415 h 3714750"/>
                <a:gd name="connsiteX55" fmla="*/ 1708215 w 3676650"/>
                <a:gd name="connsiteY55" fmla="*/ 3577400 h 3714750"/>
                <a:gd name="connsiteX56" fmla="*/ 1548700 w 3676650"/>
                <a:gd name="connsiteY56" fmla="*/ 3577400 h 3714750"/>
                <a:gd name="connsiteX57" fmla="*/ 1443715 w 3676650"/>
                <a:gd name="connsiteY57" fmla="*/ 3472415 h 3714750"/>
                <a:gd name="connsiteX58" fmla="*/ 1443715 w 3676650"/>
                <a:gd name="connsiteY58" fmla="*/ 2004232 h 3714750"/>
                <a:gd name="connsiteX59" fmla="*/ 1372278 w 3676650"/>
                <a:gd name="connsiteY59" fmla="*/ 1932794 h 3714750"/>
                <a:gd name="connsiteX60" fmla="*/ 1300840 w 3676650"/>
                <a:gd name="connsiteY60" fmla="*/ 2004232 h 3714750"/>
                <a:gd name="connsiteX61" fmla="*/ 1300840 w 3676650"/>
                <a:gd name="connsiteY61" fmla="*/ 3472405 h 3714750"/>
                <a:gd name="connsiteX62" fmla="*/ 1195856 w 3676650"/>
                <a:gd name="connsiteY62" fmla="*/ 3577390 h 3714750"/>
                <a:gd name="connsiteX63" fmla="*/ 1036341 w 3676650"/>
                <a:gd name="connsiteY63" fmla="*/ 3577390 h 3714750"/>
                <a:gd name="connsiteX64" fmla="*/ 931356 w 3676650"/>
                <a:gd name="connsiteY64" fmla="*/ 3472405 h 3714750"/>
                <a:gd name="connsiteX65" fmla="*/ 931356 w 3676650"/>
                <a:gd name="connsiteY65" fmla="*/ 623402 h 3714750"/>
                <a:gd name="connsiteX66" fmla="*/ 806340 w 3676650"/>
                <a:gd name="connsiteY66" fmla="*/ 576139 h 3714750"/>
                <a:gd name="connsiteX67" fmla="*/ 419425 w 3676650"/>
                <a:gd name="connsiteY67" fmla="*/ 1597000 h 3714750"/>
                <a:gd name="connsiteX68" fmla="*/ 277179 w 3676650"/>
                <a:gd name="connsiteY68" fmla="*/ 1735227 h 3714750"/>
                <a:gd name="connsiteX69" fmla="*/ 142876 w 3676650"/>
                <a:gd name="connsiteY69" fmla="*/ 1590942 h 3714750"/>
                <a:gd name="connsiteX70" fmla="*/ 720225 w 3676650"/>
                <a:gd name="connsiteY70" fmla="*/ 267643 h 3714750"/>
                <a:gd name="connsiteX71" fmla="*/ 1036331 w 3676650"/>
                <a:gd name="connsiteY71" fmla="*/ 142885 h 3714750"/>
                <a:gd name="connsiteX72" fmla="*/ 1059867 w 3676650"/>
                <a:gd name="connsiteY72" fmla="*/ 142885 h 3714750"/>
                <a:gd name="connsiteX73" fmla="*/ 1222897 w 3676650"/>
                <a:gd name="connsiteY73" fmla="*/ 336509 h 3714750"/>
                <a:gd name="connsiteX74" fmla="*/ 1521630 w 3676650"/>
                <a:gd name="connsiteY74" fmla="*/ 336509 h 3714750"/>
                <a:gd name="connsiteX75" fmla="*/ 1684650 w 3676650"/>
                <a:gd name="connsiteY75" fmla="*/ 142885 h 3714750"/>
                <a:gd name="connsiteX76" fmla="*/ 1708186 w 3676650"/>
                <a:gd name="connsiteY76" fmla="*/ 142885 h 3714750"/>
                <a:gd name="connsiteX77" fmla="*/ 2000928 w 3676650"/>
                <a:gd name="connsiteY77" fmla="*/ 257289 h 3714750"/>
                <a:gd name="connsiteX78" fmla="*/ 2492561 w 3676650"/>
                <a:gd name="connsiteY78" fmla="*/ 1006088 h 3714750"/>
                <a:gd name="connsiteX79" fmla="*/ 2266570 w 3676650"/>
                <a:gd name="connsiteY79" fmla="*/ 1216543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676650" h="3714750">
                  <a:moveTo>
                    <a:pt x="3473255" y="1194178"/>
                  </a:moveTo>
                  <a:cubicBezTo>
                    <a:pt x="3282145" y="1302144"/>
                    <a:pt x="3101885" y="1305744"/>
                    <a:pt x="2937445" y="1204884"/>
                  </a:cubicBezTo>
                  <a:cubicBezTo>
                    <a:pt x="2806724" y="1124712"/>
                    <a:pt x="2733467" y="1007278"/>
                    <a:pt x="2730543" y="1002535"/>
                  </a:cubicBezTo>
                  <a:cubicBezTo>
                    <a:pt x="2706473" y="963130"/>
                    <a:pt x="2665363" y="938917"/>
                    <a:pt x="2619577" y="936708"/>
                  </a:cubicBezTo>
                  <a:cubicBezTo>
                    <a:pt x="2486665" y="564575"/>
                    <a:pt x="2264837" y="306086"/>
                    <a:pt x="2097730" y="152190"/>
                  </a:cubicBezTo>
                  <a:cubicBezTo>
                    <a:pt x="1991155" y="54045"/>
                    <a:pt x="1852824" y="0"/>
                    <a:pt x="1708206" y="0"/>
                  </a:cubicBezTo>
                  <a:cubicBezTo>
                    <a:pt x="1638749" y="0"/>
                    <a:pt x="1103959" y="0"/>
                    <a:pt x="1036341" y="0"/>
                  </a:cubicBezTo>
                  <a:cubicBezTo>
                    <a:pt x="881940" y="0"/>
                    <a:pt x="734979" y="58017"/>
                    <a:pt x="622536" y="163354"/>
                  </a:cubicBezTo>
                  <a:cubicBezTo>
                    <a:pt x="391022" y="380257"/>
                    <a:pt x="2278" y="854107"/>
                    <a:pt x="1" y="1590485"/>
                  </a:cubicBezTo>
                  <a:cubicBezTo>
                    <a:pt x="-484" y="1744885"/>
                    <a:pt x="122102" y="1873882"/>
                    <a:pt x="273255" y="1878044"/>
                  </a:cubicBezTo>
                  <a:cubicBezTo>
                    <a:pt x="431151" y="1882664"/>
                    <a:pt x="562329" y="1755953"/>
                    <a:pt x="562329" y="1596990"/>
                  </a:cubicBezTo>
                  <a:cubicBezTo>
                    <a:pt x="562329" y="1320632"/>
                    <a:pt x="639948" y="1060475"/>
                    <a:pt x="788481" y="834200"/>
                  </a:cubicBezTo>
                  <a:lnTo>
                    <a:pt x="788481" y="3472396"/>
                  </a:lnTo>
                  <a:cubicBezTo>
                    <a:pt x="788481" y="3609070"/>
                    <a:pt x="899676" y="3720265"/>
                    <a:pt x="1036350" y="3720265"/>
                  </a:cubicBezTo>
                  <a:lnTo>
                    <a:pt x="1195865" y="3720265"/>
                  </a:lnTo>
                  <a:cubicBezTo>
                    <a:pt x="1264826" y="3720265"/>
                    <a:pt x="1327310" y="3691957"/>
                    <a:pt x="1372287" y="3646342"/>
                  </a:cubicBezTo>
                  <a:cubicBezTo>
                    <a:pt x="1417264" y="3691957"/>
                    <a:pt x="1479739" y="3720265"/>
                    <a:pt x="1548709" y="3720265"/>
                  </a:cubicBezTo>
                  <a:lnTo>
                    <a:pt x="1708225" y="3720265"/>
                  </a:lnTo>
                  <a:cubicBezTo>
                    <a:pt x="1844899" y="3720265"/>
                    <a:pt x="1956094" y="3609070"/>
                    <a:pt x="1956094" y="3472396"/>
                  </a:cubicBezTo>
                  <a:lnTo>
                    <a:pt x="1956094" y="3095768"/>
                  </a:lnTo>
                  <a:cubicBezTo>
                    <a:pt x="2088253" y="3228537"/>
                    <a:pt x="2245606" y="3333293"/>
                    <a:pt x="2419475" y="3402940"/>
                  </a:cubicBezTo>
                  <a:cubicBezTo>
                    <a:pt x="2456128" y="3417618"/>
                    <a:pt x="2497704" y="3399797"/>
                    <a:pt x="2512363" y="3363192"/>
                  </a:cubicBezTo>
                  <a:cubicBezTo>
                    <a:pt x="2527041" y="3326568"/>
                    <a:pt x="2509239" y="3284982"/>
                    <a:pt x="2472615" y="3270304"/>
                  </a:cubicBezTo>
                  <a:cubicBezTo>
                    <a:pt x="2012653" y="3086024"/>
                    <a:pt x="1689098" y="2629176"/>
                    <a:pt x="1689098" y="2101339"/>
                  </a:cubicBezTo>
                  <a:lnTo>
                    <a:pt x="1689098" y="1322613"/>
                  </a:lnTo>
                  <a:cubicBezTo>
                    <a:pt x="1978335" y="1482804"/>
                    <a:pt x="2258379" y="1443733"/>
                    <a:pt x="2487160" y="1230240"/>
                  </a:cubicBezTo>
                  <a:cubicBezTo>
                    <a:pt x="2539643" y="1182024"/>
                    <a:pt x="2582410" y="1130999"/>
                    <a:pt x="2611318" y="1085660"/>
                  </a:cubicBezTo>
                  <a:cubicBezTo>
                    <a:pt x="2611766" y="1084974"/>
                    <a:pt x="2612357" y="1084107"/>
                    <a:pt x="2612747" y="1083497"/>
                  </a:cubicBezTo>
                  <a:cubicBezTo>
                    <a:pt x="2633264" y="1115187"/>
                    <a:pt x="2718979" y="1238488"/>
                    <a:pt x="2862788" y="1326690"/>
                  </a:cubicBezTo>
                  <a:cubicBezTo>
                    <a:pt x="3007396" y="1415406"/>
                    <a:pt x="3241207" y="1486148"/>
                    <a:pt x="3536405" y="1322603"/>
                  </a:cubicBezTo>
                  <a:lnTo>
                    <a:pt x="3536405" y="2031749"/>
                  </a:lnTo>
                  <a:cubicBezTo>
                    <a:pt x="3536405" y="2071211"/>
                    <a:pt x="3568390" y="2103187"/>
                    <a:pt x="3607843" y="2103187"/>
                  </a:cubicBezTo>
                  <a:cubicBezTo>
                    <a:pt x="3647296" y="2103187"/>
                    <a:pt x="3679280" y="2071211"/>
                    <a:pt x="3679280" y="2031749"/>
                  </a:cubicBezTo>
                  <a:lnTo>
                    <a:pt x="3679280" y="1314403"/>
                  </a:lnTo>
                  <a:cubicBezTo>
                    <a:pt x="3679252" y="1208808"/>
                    <a:pt x="3565362" y="1142181"/>
                    <a:pt x="3473255" y="1194178"/>
                  </a:cubicBezTo>
                  <a:close/>
                  <a:moveTo>
                    <a:pt x="1497884" y="142885"/>
                  </a:moveTo>
                  <a:lnTo>
                    <a:pt x="1412340" y="244497"/>
                  </a:lnTo>
                  <a:cubicBezTo>
                    <a:pt x="1391394" y="269367"/>
                    <a:pt x="1353161" y="269367"/>
                    <a:pt x="1332206" y="244497"/>
                  </a:cubicBezTo>
                  <a:lnTo>
                    <a:pt x="1246653" y="142885"/>
                  </a:lnTo>
                  <a:lnTo>
                    <a:pt x="1497884" y="142885"/>
                  </a:lnTo>
                  <a:close/>
                  <a:moveTo>
                    <a:pt x="1956075" y="1271464"/>
                  </a:moveTo>
                  <a:lnTo>
                    <a:pt x="1956075" y="852688"/>
                  </a:lnTo>
                  <a:cubicBezTo>
                    <a:pt x="2038380" y="981923"/>
                    <a:pt x="2097369" y="1121207"/>
                    <a:pt x="2132287" y="1269006"/>
                  </a:cubicBezTo>
                  <a:cubicBezTo>
                    <a:pt x="2075023" y="1281560"/>
                    <a:pt x="2016387" y="1282341"/>
                    <a:pt x="1956075" y="1271464"/>
                  </a:cubicBezTo>
                  <a:close/>
                  <a:moveTo>
                    <a:pt x="2266570" y="1216543"/>
                  </a:moveTo>
                  <a:cubicBezTo>
                    <a:pt x="2209192" y="987247"/>
                    <a:pt x="2099169" y="777116"/>
                    <a:pt x="1938749" y="590826"/>
                  </a:cubicBezTo>
                  <a:cubicBezTo>
                    <a:pt x="1895553" y="540668"/>
                    <a:pt x="1813161" y="571491"/>
                    <a:pt x="1813161" y="637442"/>
                  </a:cubicBezTo>
                  <a:lnTo>
                    <a:pt x="1813161" y="1225315"/>
                  </a:lnTo>
                  <a:cubicBezTo>
                    <a:pt x="1782386" y="1211304"/>
                    <a:pt x="1743791" y="1189863"/>
                    <a:pt x="1742734" y="1189368"/>
                  </a:cubicBezTo>
                  <a:cubicBezTo>
                    <a:pt x="1651960" y="1146648"/>
                    <a:pt x="1546157" y="1212761"/>
                    <a:pt x="1546157" y="1314412"/>
                  </a:cubicBezTo>
                  <a:lnTo>
                    <a:pt x="1546157" y="1316870"/>
                  </a:lnTo>
                  <a:lnTo>
                    <a:pt x="1546157" y="2101358"/>
                  </a:lnTo>
                  <a:cubicBezTo>
                    <a:pt x="1546157" y="2400424"/>
                    <a:pt x="1638635" y="2686441"/>
                    <a:pt x="1813161" y="2927823"/>
                  </a:cubicBezTo>
                  <a:lnTo>
                    <a:pt x="1813161" y="3472415"/>
                  </a:lnTo>
                  <a:lnTo>
                    <a:pt x="1813200" y="3472415"/>
                  </a:lnTo>
                  <a:cubicBezTo>
                    <a:pt x="1813200" y="3530298"/>
                    <a:pt x="1766108" y="3577400"/>
                    <a:pt x="1708215" y="3577400"/>
                  </a:cubicBezTo>
                  <a:lnTo>
                    <a:pt x="1548700" y="3577400"/>
                  </a:lnTo>
                  <a:cubicBezTo>
                    <a:pt x="1490816" y="3577400"/>
                    <a:pt x="1443715" y="3530318"/>
                    <a:pt x="1443715" y="3472415"/>
                  </a:cubicBezTo>
                  <a:lnTo>
                    <a:pt x="1443715" y="2004232"/>
                  </a:lnTo>
                  <a:cubicBezTo>
                    <a:pt x="1443715" y="1964770"/>
                    <a:pt x="1411730" y="1932794"/>
                    <a:pt x="1372278" y="1932794"/>
                  </a:cubicBezTo>
                  <a:cubicBezTo>
                    <a:pt x="1332825" y="1932794"/>
                    <a:pt x="1300840" y="1964770"/>
                    <a:pt x="1300840" y="2004232"/>
                  </a:cubicBezTo>
                  <a:lnTo>
                    <a:pt x="1300840" y="3472405"/>
                  </a:lnTo>
                  <a:cubicBezTo>
                    <a:pt x="1300840" y="3530289"/>
                    <a:pt x="1253749" y="3577390"/>
                    <a:pt x="1195856" y="3577390"/>
                  </a:cubicBezTo>
                  <a:lnTo>
                    <a:pt x="1036341" y="3577390"/>
                  </a:lnTo>
                  <a:cubicBezTo>
                    <a:pt x="978457" y="3577390"/>
                    <a:pt x="931356" y="3530308"/>
                    <a:pt x="931356" y="3472405"/>
                  </a:cubicBezTo>
                  <a:lnTo>
                    <a:pt x="931356" y="623402"/>
                  </a:lnTo>
                  <a:cubicBezTo>
                    <a:pt x="931356" y="557689"/>
                    <a:pt x="849717" y="526971"/>
                    <a:pt x="806340" y="576139"/>
                  </a:cubicBezTo>
                  <a:cubicBezTo>
                    <a:pt x="553213" y="862994"/>
                    <a:pt x="419425" y="1216009"/>
                    <a:pt x="419425" y="1597000"/>
                  </a:cubicBezTo>
                  <a:cubicBezTo>
                    <a:pt x="419425" y="1673914"/>
                    <a:pt x="356617" y="1737122"/>
                    <a:pt x="277179" y="1735227"/>
                  </a:cubicBezTo>
                  <a:cubicBezTo>
                    <a:pt x="202884" y="1733179"/>
                    <a:pt x="142629" y="1668456"/>
                    <a:pt x="142876" y="1590942"/>
                  </a:cubicBezTo>
                  <a:cubicBezTo>
                    <a:pt x="144991" y="908209"/>
                    <a:pt x="505503" y="468801"/>
                    <a:pt x="720225" y="267643"/>
                  </a:cubicBezTo>
                  <a:cubicBezTo>
                    <a:pt x="806093" y="187195"/>
                    <a:pt x="918345" y="142885"/>
                    <a:pt x="1036331" y="142885"/>
                  </a:cubicBezTo>
                  <a:lnTo>
                    <a:pt x="1059867" y="142885"/>
                  </a:lnTo>
                  <a:lnTo>
                    <a:pt x="1222897" y="336509"/>
                  </a:lnTo>
                  <a:cubicBezTo>
                    <a:pt x="1300935" y="429225"/>
                    <a:pt x="1443687" y="429101"/>
                    <a:pt x="1521630" y="336509"/>
                  </a:cubicBezTo>
                  <a:lnTo>
                    <a:pt x="1684650" y="142885"/>
                  </a:lnTo>
                  <a:lnTo>
                    <a:pt x="1708186" y="142885"/>
                  </a:lnTo>
                  <a:cubicBezTo>
                    <a:pt x="1816857" y="142885"/>
                    <a:pt x="1920813" y="183518"/>
                    <a:pt x="2000928" y="257289"/>
                  </a:cubicBezTo>
                  <a:cubicBezTo>
                    <a:pt x="2159186" y="403041"/>
                    <a:pt x="2370374" y="649729"/>
                    <a:pt x="2492561" y="1006088"/>
                  </a:cubicBezTo>
                  <a:cubicBezTo>
                    <a:pt x="2438154" y="1088184"/>
                    <a:pt x="2355182" y="1166527"/>
                    <a:pt x="2266570" y="121654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spTree>
    <p:extLst>
      <p:ext uri="{BB962C8B-B14F-4D97-AF65-F5344CB8AC3E}">
        <p14:creationId xmlns:p14="http://schemas.microsoft.com/office/powerpoint/2010/main" val="1018451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ACF673DE-61D2-9C4D-8A01-346C256BF3F7}"/>
              </a:ext>
            </a:extLst>
          </p:cNvPr>
          <p:cNvSpPr/>
          <p:nvPr/>
        </p:nvSpPr>
        <p:spPr>
          <a:xfrm>
            <a:off x="916450" y="2236402"/>
            <a:ext cx="1242740" cy="1242740"/>
          </a:xfrm>
          <a:prstGeom prst="ellipse">
            <a:avLst/>
          </a:prstGeom>
          <a:noFill/>
          <a:ln w="31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Oval 28">
            <a:extLst>
              <a:ext uri="{FF2B5EF4-FFF2-40B4-BE49-F238E27FC236}">
                <a16:creationId xmlns:a16="http://schemas.microsoft.com/office/drawing/2014/main" id="{43C93F2E-95BF-B946-8ED2-7717E3CE3ABD}"/>
              </a:ext>
            </a:extLst>
          </p:cNvPr>
          <p:cNvSpPr/>
          <p:nvPr/>
        </p:nvSpPr>
        <p:spPr>
          <a:xfrm>
            <a:off x="3115076" y="2195213"/>
            <a:ext cx="1242740" cy="1242740"/>
          </a:xfrm>
          <a:prstGeom prst="ellipse">
            <a:avLst/>
          </a:prstGeom>
          <a:noFill/>
          <a:ln w="31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Content Placeholder 6">
            <a:extLst>
              <a:ext uri="{FF2B5EF4-FFF2-40B4-BE49-F238E27FC236}">
                <a16:creationId xmlns:a16="http://schemas.microsoft.com/office/drawing/2014/main" id="{A9E99322-CF12-6145-B879-8B1A11577E65}"/>
              </a:ext>
            </a:extLst>
          </p:cNvPr>
          <p:cNvSpPr>
            <a:spLocks noGrp="1"/>
          </p:cNvSpPr>
          <p:nvPr>
            <p:ph sz="quarter" idx="11"/>
          </p:nvPr>
        </p:nvSpPr>
        <p:spPr>
          <a:xfrm>
            <a:off x="342900" y="1103789"/>
            <a:ext cx="5217641" cy="746455"/>
          </a:xfrm>
        </p:spPr>
        <p:txBody>
          <a:bodyPr/>
          <a:lstStyle/>
          <a:p>
            <a:r>
              <a:rPr lang="en-US" dirty="0">
                <a:solidFill>
                  <a:schemeClr val="accent4"/>
                </a:solidFill>
              </a:rPr>
              <a:t>When cost-shifting comes off the bargaining table, union &amp; employer interests become completely aligned. Both seek:</a:t>
            </a:r>
          </a:p>
          <a:p>
            <a:endParaRPr lang="en-US" dirty="0"/>
          </a:p>
        </p:txBody>
      </p:sp>
      <p:sp>
        <p:nvSpPr>
          <p:cNvPr id="5" name="Title 4">
            <a:extLst>
              <a:ext uri="{FF2B5EF4-FFF2-40B4-BE49-F238E27FC236}">
                <a16:creationId xmlns:a16="http://schemas.microsoft.com/office/drawing/2014/main" id="{AEC9080B-F03C-CA4D-9E1D-6B773A7FC457}"/>
              </a:ext>
            </a:extLst>
          </p:cNvPr>
          <p:cNvSpPr>
            <a:spLocks noGrp="1"/>
          </p:cNvSpPr>
          <p:nvPr>
            <p:ph type="title"/>
          </p:nvPr>
        </p:nvSpPr>
        <p:spPr/>
        <p:txBody>
          <a:bodyPr/>
          <a:lstStyle/>
          <a:p>
            <a:r>
              <a:rPr lang="en-US" dirty="0"/>
              <a:t>Union-represented workers have </a:t>
            </a:r>
            <a:r>
              <a:rPr lang="en-US" i="1" dirty="0">
                <a:solidFill>
                  <a:schemeClr val="accent4"/>
                </a:solidFill>
              </a:rPr>
              <a:t>unique capacity </a:t>
            </a:r>
            <a:r>
              <a:rPr lang="en-US" dirty="0"/>
              <a:t>to resist </a:t>
            </a:r>
            <a:br>
              <a:rPr lang="en-US" dirty="0"/>
            </a:br>
            <a:r>
              <a:rPr lang="en-US" dirty="0"/>
              <a:t>health cost-shifting…</a:t>
            </a:r>
          </a:p>
        </p:txBody>
      </p:sp>
      <p:sp>
        <p:nvSpPr>
          <p:cNvPr id="4" name="Footer Placeholder 3">
            <a:extLst>
              <a:ext uri="{FF2B5EF4-FFF2-40B4-BE49-F238E27FC236}">
                <a16:creationId xmlns:a16="http://schemas.microsoft.com/office/drawing/2014/main" id="{9A557F84-999C-6D45-A967-5413EBE87747}"/>
              </a:ext>
            </a:extLst>
          </p:cNvPr>
          <p:cNvSpPr>
            <a:spLocks noGrp="1"/>
          </p:cNvSpPr>
          <p:nvPr>
            <p:ph type="ftr" sz="quarter" idx="3"/>
          </p:nvPr>
        </p:nvSpPr>
        <p:spPr>
          <a:xfrm>
            <a:off x="2386853" y="4612685"/>
            <a:ext cx="5860580" cy="273844"/>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Georgia"/>
                <a:ea typeface="+mn-ea"/>
                <a:cs typeface="+mn-cs"/>
              </a:rPr>
              <a:t>America’s Agenda – Why are unions a force for health care change?</a:t>
            </a:r>
            <a:endParaRPr kumimoji="0" lang="en-US" sz="600" b="0" i="0" u="none" strike="noStrike" kern="1200" cap="none" spc="0" normalizeH="0" baseline="0" noProof="0" dirty="0">
              <a:ln>
                <a:noFill/>
              </a:ln>
              <a:solidFill>
                <a:prstClr val="white"/>
              </a:solidFill>
              <a:effectLst/>
              <a:uLnTx/>
              <a:uFillTx/>
              <a:latin typeface="Georgia"/>
              <a:ea typeface="+mn-ea"/>
              <a:cs typeface="+mn-cs"/>
            </a:endParaRPr>
          </a:p>
        </p:txBody>
      </p:sp>
      <p:grpSp>
        <p:nvGrpSpPr>
          <p:cNvPr id="16" name="Group 15">
            <a:extLst>
              <a:ext uri="{FF2B5EF4-FFF2-40B4-BE49-F238E27FC236}">
                <a16:creationId xmlns:a16="http://schemas.microsoft.com/office/drawing/2014/main" id="{AA1DE8FF-170A-9948-B555-6B75BBAF99F6}"/>
              </a:ext>
            </a:extLst>
          </p:cNvPr>
          <p:cNvGrpSpPr/>
          <p:nvPr/>
        </p:nvGrpSpPr>
        <p:grpSpPr>
          <a:xfrm>
            <a:off x="1175716" y="2535077"/>
            <a:ext cx="711684" cy="698016"/>
            <a:chOff x="4142899" y="2034586"/>
            <a:chExt cx="851725" cy="835368"/>
          </a:xfrm>
          <a:solidFill>
            <a:schemeClr val="accent1"/>
          </a:solidFill>
        </p:grpSpPr>
        <p:sp>
          <p:nvSpPr>
            <p:cNvPr id="13" name="Freeform 12">
              <a:extLst>
                <a:ext uri="{FF2B5EF4-FFF2-40B4-BE49-F238E27FC236}">
                  <a16:creationId xmlns:a16="http://schemas.microsoft.com/office/drawing/2014/main" id="{CD9C50ED-30C3-594D-B6B8-7AF4EBF499EA}"/>
                </a:ext>
              </a:extLst>
            </p:cNvPr>
            <p:cNvSpPr/>
            <p:nvPr/>
          </p:nvSpPr>
          <p:spPr>
            <a:xfrm>
              <a:off x="4594574" y="2123499"/>
              <a:ext cx="400050" cy="746455"/>
            </a:xfrm>
            <a:custGeom>
              <a:avLst/>
              <a:gdLst>
                <a:gd name="connsiteX0" fmla="*/ 19050 w 400050"/>
                <a:gd name="connsiteY0" fmla="*/ 749195 h 746455"/>
                <a:gd name="connsiteX1" fmla="*/ 5620 w 400050"/>
                <a:gd name="connsiteY1" fmla="*/ 743715 h 746455"/>
                <a:gd name="connsiteX2" fmla="*/ 0 w 400050"/>
                <a:gd name="connsiteY2" fmla="*/ 730298 h 746455"/>
                <a:gd name="connsiteX3" fmla="*/ 191 w 400050"/>
                <a:gd name="connsiteY3" fmla="*/ 567306 h 746455"/>
                <a:gd name="connsiteX4" fmla="*/ 83534 w 400050"/>
                <a:gd name="connsiteY4" fmla="*/ 445133 h 746455"/>
                <a:gd name="connsiteX5" fmla="*/ 152114 w 400050"/>
                <a:gd name="connsiteY5" fmla="*/ 386550 h 746455"/>
                <a:gd name="connsiteX6" fmla="*/ 215265 w 400050"/>
                <a:gd name="connsiteY6" fmla="*/ 318614 h 746455"/>
                <a:gd name="connsiteX7" fmla="*/ 248698 w 400050"/>
                <a:gd name="connsiteY7" fmla="*/ 293858 h 746455"/>
                <a:gd name="connsiteX8" fmla="*/ 271939 w 400050"/>
                <a:gd name="connsiteY8" fmla="*/ 72756 h 746455"/>
                <a:gd name="connsiteX9" fmla="*/ 337566 w 400050"/>
                <a:gd name="connsiteY9" fmla="*/ 0 h 746455"/>
                <a:gd name="connsiteX10" fmla="*/ 337852 w 400050"/>
                <a:gd name="connsiteY10" fmla="*/ 0 h 746455"/>
                <a:gd name="connsiteX11" fmla="*/ 406432 w 400050"/>
                <a:gd name="connsiteY11" fmla="*/ 73039 h 746455"/>
                <a:gd name="connsiteX12" fmla="*/ 406432 w 400050"/>
                <a:gd name="connsiteY12" fmla="*/ 423873 h 746455"/>
                <a:gd name="connsiteX13" fmla="*/ 402526 w 400050"/>
                <a:gd name="connsiteY13" fmla="*/ 435401 h 746455"/>
                <a:gd name="connsiteX14" fmla="*/ 240506 w 400050"/>
                <a:gd name="connsiteY14" fmla="*/ 645448 h 746455"/>
                <a:gd name="connsiteX15" fmla="*/ 240411 w 400050"/>
                <a:gd name="connsiteY15" fmla="*/ 645542 h 746455"/>
                <a:gd name="connsiteX16" fmla="*/ 240220 w 400050"/>
                <a:gd name="connsiteY16" fmla="*/ 645920 h 746455"/>
                <a:gd name="connsiteX17" fmla="*/ 240220 w 400050"/>
                <a:gd name="connsiteY17" fmla="*/ 645920 h 746455"/>
                <a:gd name="connsiteX18" fmla="*/ 232029 w 400050"/>
                <a:gd name="connsiteY18" fmla="*/ 727274 h 746455"/>
                <a:gd name="connsiteX19" fmla="*/ 226981 w 400050"/>
                <a:gd name="connsiteY19" fmla="*/ 741447 h 746455"/>
                <a:gd name="connsiteX20" fmla="*/ 213170 w 400050"/>
                <a:gd name="connsiteY20" fmla="*/ 747495 h 746455"/>
                <a:gd name="connsiteX21" fmla="*/ 19241 w 400050"/>
                <a:gd name="connsiteY21" fmla="*/ 749195 h 746455"/>
                <a:gd name="connsiteX22" fmla="*/ 19050 w 400050"/>
                <a:gd name="connsiteY22" fmla="*/ 749195 h 746455"/>
                <a:gd name="connsiteX23" fmla="*/ 270605 w 400050"/>
                <a:gd name="connsiteY23" fmla="*/ 325511 h 746455"/>
                <a:gd name="connsiteX24" fmla="*/ 243269 w 400050"/>
                <a:gd name="connsiteY24" fmla="*/ 344314 h 746455"/>
                <a:gd name="connsiteX25" fmla="*/ 179737 w 400050"/>
                <a:gd name="connsiteY25" fmla="*/ 412629 h 746455"/>
                <a:gd name="connsiteX26" fmla="*/ 104299 w 400050"/>
                <a:gd name="connsiteY26" fmla="*/ 476881 h 746455"/>
                <a:gd name="connsiteX27" fmla="*/ 103251 w 400050"/>
                <a:gd name="connsiteY27" fmla="*/ 477542 h 746455"/>
                <a:gd name="connsiteX28" fmla="*/ 38291 w 400050"/>
                <a:gd name="connsiteY28" fmla="*/ 567400 h 746455"/>
                <a:gd name="connsiteX29" fmla="*/ 38100 w 400050"/>
                <a:gd name="connsiteY29" fmla="*/ 711306 h 746455"/>
                <a:gd name="connsiteX30" fmla="*/ 193072 w 400050"/>
                <a:gd name="connsiteY30" fmla="*/ 709888 h 746455"/>
                <a:gd name="connsiteX31" fmla="*/ 210407 w 400050"/>
                <a:gd name="connsiteY31" fmla="*/ 622298 h 746455"/>
                <a:gd name="connsiteX32" fmla="*/ 368427 w 400050"/>
                <a:gd name="connsiteY32" fmla="*/ 417542 h 746455"/>
                <a:gd name="connsiteX33" fmla="*/ 368427 w 400050"/>
                <a:gd name="connsiteY33" fmla="*/ 73228 h 746455"/>
                <a:gd name="connsiteX34" fmla="*/ 337947 w 400050"/>
                <a:gd name="connsiteY34" fmla="*/ 37890 h 746455"/>
                <a:gd name="connsiteX35" fmla="*/ 337852 w 400050"/>
                <a:gd name="connsiteY35" fmla="*/ 37890 h 746455"/>
                <a:gd name="connsiteX36" fmla="*/ 310039 w 400050"/>
                <a:gd name="connsiteY36" fmla="*/ 73701 h 746455"/>
                <a:gd name="connsiteX37" fmla="*/ 309944 w 400050"/>
                <a:gd name="connsiteY37" fmla="*/ 75779 h 746455"/>
                <a:gd name="connsiteX38" fmla="*/ 287941 w 400050"/>
                <a:gd name="connsiteY38" fmla="*/ 285070 h 746455"/>
                <a:gd name="connsiteX39" fmla="*/ 326136 w 400050"/>
                <a:gd name="connsiteY39" fmla="*/ 299621 h 746455"/>
                <a:gd name="connsiteX40" fmla="*/ 344519 w 400050"/>
                <a:gd name="connsiteY40" fmla="*/ 341196 h 746455"/>
                <a:gd name="connsiteX41" fmla="*/ 316040 w 400050"/>
                <a:gd name="connsiteY41" fmla="*/ 410739 h 746455"/>
                <a:gd name="connsiteX42" fmla="*/ 226790 w 400050"/>
                <a:gd name="connsiteY42" fmla="*/ 506645 h 746455"/>
                <a:gd name="connsiteX43" fmla="*/ 199835 w 400050"/>
                <a:gd name="connsiteY43" fmla="*/ 507684 h 746455"/>
                <a:gd name="connsiteX44" fmla="*/ 198787 w 400050"/>
                <a:gd name="connsiteY44" fmla="*/ 480944 h 746455"/>
                <a:gd name="connsiteX45" fmla="*/ 288036 w 400050"/>
                <a:gd name="connsiteY45" fmla="*/ 385039 h 746455"/>
                <a:gd name="connsiteX46" fmla="*/ 306419 w 400050"/>
                <a:gd name="connsiteY46" fmla="*/ 342613 h 746455"/>
                <a:gd name="connsiteX47" fmla="*/ 300323 w 400050"/>
                <a:gd name="connsiteY47" fmla="*/ 327306 h 746455"/>
                <a:gd name="connsiteX48" fmla="*/ 274130 w 400050"/>
                <a:gd name="connsiteY48" fmla="*/ 324188 h 746455"/>
                <a:gd name="connsiteX49" fmla="*/ 270605 w 400050"/>
                <a:gd name="connsiteY49" fmla="*/ 325511 h 746455"/>
                <a:gd name="connsiteX50" fmla="*/ 240506 w 400050"/>
                <a:gd name="connsiteY50" fmla="*/ 645448 h 746455"/>
                <a:gd name="connsiteX51" fmla="*/ 240506 w 400050"/>
                <a:gd name="connsiteY51" fmla="*/ 645448 h 746455"/>
                <a:gd name="connsiteX52" fmla="*/ 240506 w 400050"/>
                <a:gd name="connsiteY52" fmla="*/ 645448 h 7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0050" h="746455">
                  <a:moveTo>
                    <a:pt x="19050" y="749195"/>
                  </a:moveTo>
                  <a:cubicBezTo>
                    <a:pt x="14002" y="749195"/>
                    <a:pt x="9239" y="747211"/>
                    <a:pt x="5620" y="743715"/>
                  </a:cubicBezTo>
                  <a:cubicBezTo>
                    <a:pt x="2000" y="740125"/>
                    <a:pt x="0" y="735306"/>
                    <a:pt x="0" y="730298"/>
                  </a:cubicBezTo>
                  <a:lnTo>
                    <a:pt x="191" y="567306"/>
                  </a:lnTo>
                  <a:cubicBezTo>
                    <a:pt x="191" y="496440"/>
                    <a:pt x="75343" y="449952"/>
                    <a:pt x="83534" y="445133"/>
                  </a:cubicBezTo>
                  <a:cubicBezTo>
                    <a:pt x="115157" y="424062"/>
                    <a:pt x="151733" y="386928"/>
                    <a:pt x="152114" y="386550"/>
                  </a:cubicBezTo>
                  <a:lnTo>
                    <a:pt x="215265" y="318614"/>
                  </a:lnTo>
                  <a:cubicBezTo>
                    <a:pt x="225266" y="307842"/>
                    <a:pt x="236792" y="299527"/>
                    <a:pt x="248698" y="293858"/>
                  </a:cubicBezTo>
                  <a:lnTo>
                    <a:pt x="271939" y="72756"/>
                  </a:lnTo>
                  <a:cubicBezTo>
                    <a:pt x="272224" y="32126"/>
                    <a:pt x="300895" y="189"/>
                    <a:pt x="337566" y="0"/>
                  </a:cubicBezTo>
                  <a:cubicBezTo>
                    <a:pt x="337661" y="0"/>
                    <a:pt x="337757" y="0"/>
                    <a:pt x="337852" y="0"/>
                  </a:cubicBezTo>
                  <a:cubicBezTo>
                    <a:pt x="375476" y="0"/>
                    <a:pt x="406241" y="32693"/>
                    <a:pt x="406432" y="73039"/>
                  </a:cubicBezTo>
                  <a:lnTo>
                    <a:pt x="406432" y="423873"/>
                  </a:lnTo>
                  <a:cubicBezTo>
                    <a:pt x="406432" y="428031"/>
                    <a:pt x="405098" y="432094"/>
                    <a:pt x="402526" y="435401"/>
                  </a:cubicBezTo>
                  <a:lnTo>
                    <a:pt x="240506" y="645448"/>
                  </a:lnTo>
                  <a:cubicBezTo>
                    <a:pt x="240506" y="645448"/>
                    <a:pt x="240506" y="645542"/>
                    <a:pt x="240411" y="645542"/>
                  </a:cubicBezTo>
                  <a:cubicBezTo>
                    <a:pt x="240411" y="645637"/>
                    <a:pt x="240316" y="645731"/>
                    <a:pt x="240220" y="645920"/>
                  </a:cubicBezTo>
                  <a:cubicBezTo>
                    <a:pt x="240220" y="645920"/>
                    <a:pt x="240220" y="645920"/>
                    <a:pt x="240220" y="645920"/>
                  </a:cubicBezTo>
                  <a:cubicBezTo>
                    <a:pt x="238316" y="649227"/>
                    <a:pt x="228028" y="670203"/>
                    <a:pt x="232029" y="727274"/>
                  </a:cubicBezTo>
                  <a:cubicBezTo>
                    <a:pt x="232410" y="732471"/>
                    <a:pt x="230600" y="737573"/>
                    <a:pt x="226981" y="741447"/>
                  </a:cubicBezTo>
                  <a:cubicBezTo>
                    <a:pt x="223457" y="745321"/>
                    <a:pt x="218408" y="747495"/>
                    <a:pt x="213170" y="747495"/>
                  </a:cubicBezTo>
                  <a:lnTo>
                    <a:pt x="19241" y="749195"/>
                  </a:lnTo>
                  <a:cubicBezTo>
                    <a:pt x="19241" y="749195"/>
                    <a:pt x="19145" y="749195"/>
                    <a:pt x="19050" y="749195"/>
                  </a:cubicBezTo>
                  <a:close/>
                  <a:moveTo>
                    <a:pt x="270605" y="325511"/>
                  </a:moveTo>
                  <a:cubicBezTo>
                    <a:pt x="261557" y="328818"/>
                    <a:pt x="251936" y="334960"/>
                    <a:pt x="243269" y="344314"/>
                  </a:cubicBezTo>
                  <a:lnTo>
                    <a:pt x="179737" y="412629"/>
                  </a:lnTo>
                  <a:cubicBezTo>
                    <a:pt x="177737" y="414613"/>
                    <a:pt x="139255" y="453637"/>
                    <a:pt x="104299" y="476881"/>
                  </a:cubicBezTo>
                  <a:cubicBezTo>
                    <a:pt x="103918" y="477070"/>
                    <a:pt x="103632" y="477353"/>
                    <a:pt x="103251" y="477542"/>
                  </a:cubicBezTo>
                  <a:cubicBezTo>
                    <a:pt x="102584" y="477920"/>
                    <a:pt x="38291" y="515905"/>
                    <a:pt x="38291" y="567400"/>
                  </a:cubicBezTo>
                  <a:lnTo>
                    <a:pt x="38100" y="711306"/>
                  </a:lnTo>
                  <a:lnTo>
                    <a:pt x="193072" y="709888"/>
                  </a:lnTo>
                  <a:cubicBezTo>
                    <a:pt x="191834" y="650172"/>
                    <a:pt x="206121" y="627684"/>
                    <a:pt x="210407" y="622298"/>
                  </a:cubicBezTo>
                  <a:lnTo>
                    <a:pt x="368427" y="417542"/>
                  </a:lnTo>
                  <a:lnTo>
                    <a:pt x="368427" y="73228"/>
                  </a:lnTo>
                  <a:cubicBezTo>
                    <a:pt x="368332" y="54047"/>
                    <a:pt x="354330" y="37890"/>
                    <a:pt x="337947" y="37890"/>
                  </a:cubicBezTo>
                  <a:cubicBezTo>
                    <a:pt x="337947" y="37890"/>
                    <a:pt x="337852" y="37890"/>
                    <a:pt x="337852" y="37890"/>
                  </a:cubicBezTo>
                  <a:cubicBezTo>
                    <a:pt x="321945" y="37984"/>
                    <a:pt x="309944" y="53386"/>
                    <a:pt x="310039" y="73701"/>
                  </a:cubicBezTo>
                  <a:cubicBezTo>
                    <a:pt x="310039" y="74362"/>
                    <a:pt x="310039" y="75118"/>
                    <a:pt x="309944" y="75779"/>
                  </a:cubicBezTo>
                  <a:lnTo>
                    <a:pt x="287941" y="285070"/>
                  </a:lnTo>
                  <a:cubicBezTo>
                    <a:pt x="302419" y="285448"/>
                    <a:pt x="315849" y="290173"/>
                    <a:pt x="326136" y="299621"/>
                  </a:cubicBezTo>
                  <a:cubicBezTo>
                    <a:pt x="337471" y="309921"/>
                    <a:pt x="343757" y="324283"/>
                    <a:pt x="344519" y="341196"/>
                  </a:cubicBezTo>
                  <a:cubicBezTo>
                    <a:pt x="345472" y="364913"/>
                    <a:pt x="335090" y="390330"/>
                    <a:pt x="316040" y="410739"/>
                  </a:cubicBezTo>
                  <a:lnTo>
                    <a:pt x="226790" y="506645"/>
                  </a:lnTo>
                  <a:cubicBezTo>
                    <a:pt x="219647" y="514298"/>
                    <a:pt x="207645" y="514771"/>
                    <a:pt x="199835" y="507684"/>
                  </a:cubicBezTo>
                  <a:cubicBezTo>
                    <a:pt x="192119" y="500597"/>
                    <a:pt x="191643" y="488692"/>
                    <a:pt x="198787" y="480944"/>
                  </a:cubicBezTo>
                  <a:lnTo>
                    <a:pt x="288036" y="385039"/>
                  </a:lnTo>
                  <a:cubicBezTo>
                    <a:pt x="299942" y="372283"/>
                    <a:pt x="306991" y="356031"/>
                    <a:pt x="306419" y="342613"/>
                  </a:cubicBezTo>
                  <a:cubicBezTo>
                    <a:pt x="306229" y="337984"/>
                    <a:pt x="304991" y="331653"/>
                    <a:pt x="300323" y="327306"/>
                  </a:cubicBezTo>
                  <a:cubicBezTo>
                    <a:pt x="294799" y="322204"/>
                    <a:pt x="285083" y="321070"/>
                    <a:pt x="274130" y="324188"/>
                  </a:cubicBezTo>
                  <a:cubicBezTo>
                    <a:pt x="272987" y="324850"/>
                    <a:pt x="271844" y="325228"/>
                    <a:pt x="270605" y="325511"/>
                  </a:cubicBezTo>
                  <a:close/>
                  <a:moveTo>
                    <a:pt x="240506" y="645448"/>
                  </a:moveTo>
                  <a:lnTo>
                    <a:pt x="240506" y="645448"/>
                  </a:lnTo>
                  <a:lnTo>
                    <a:pt x="240506" y="645448"/>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14" name="Freeform 13">
              <a:extLst>
                <a:ext uri="{FF2B5EF4-FFF2-40B4-BE49-F238E27FC236}">
                  <a16:creationId xmlns:a16="http://schemas.microsoft.com/office/drawing/2014/main" id="{91368E43-4B02-A749-AA0E-87410F131E74}"/>
                </a:ext>
              </a:extLst>
            </p:cNvPr>
            <p:cNvSpPr/>
            <p:nvPr/>
          </p:nvSpPr>
          <p:spPr>
            <a:xfrm>
              <a:off x="4142899" y="2123499"/>
              <a:ext cx="400050" cy="746455"/>
            </a:xfrm>
            <a:custGeom>
              <a:avLst/>
              <a:gdLst>
                <a:gd name="connsiteX0" fmla="*/ 387477 w 400050"/>
                <a:gd name="connsiteY0" fmla="*/ 749195 h 746455"/>
                <a:gd name="connsiteX1" fmla="*/ 387287 w 400050"/>
                <a:gd name="connsiteY1" fmla="*/ 749195 h 746455"/>
                <a:gd name="connsiteX2" fmla="*/ 193358 w 400050"/>
                <a:gd name="connsiteY2" fmla="*/ 747495 h 746455"/>
                <a:gd name="connsiteX3" fmla="*/ 179546 w 400050"/>
                <a:gd name="connsiteY3" fmla="*/ 741447 h 746455"/>
                <a:gd name="connsiteX4" fmla="*/ 174498 w 400050"/>
                <a:gd name="connsiteY4" fmla="*/ 727274 h 746455"/>
                <a:gd name="connsiteX5" fmla="*/ 166307 w 400050"/>
                <a:gd name="connsiteY5" fmla="*/ 645920 h 746455"/>
                <a:gd name="connsiteX6" fmla="*/ 166307 w 400050"/>
                <a:gd name="connsiteY6" fmla="*/ 645920 h 746455"/>
                <a:gd name="connsiteX7" fmla="*/ 166116 w 400050"/>
                <a:gd name="connsiteY7" fmla="*/ 645542 h 746455"/>
                <a:gd name="connsiteX8" fmla="*/ 166021 w 400050"/>
                <a:gd name="connsiteY8" fmla="*/ 645448 h 746455"/>
                <a:gd name="connsiteX9" fmla="*/ 3905 w 400050"/>
                <a:gd name="connsiteY9" fmla="*/ 435401 h 746455"/>
                <a:gd name="connsiteX10" fmla="*/ 0 w 400050"/>
                <a:gd name="connsiteY10" fmla="*/ 423873 h 746455"/>
                <a:gd name="connsiteX11" fmla="*/ 0 w 400050"/>
                <a:gd name="connsiteY11" fmla="*/ 73134 h 746455"/>
                <a:gd name="connsiteX12" fmla="*/ 68580 w 400050"/>
                <a:gd name="connsiteY12" fmla="*/ 0 h 746455"/>
                <a:gd name="connsiteX13" fmla="*/ 68961 w 400050"/>
                <a:gd name="connsiteY13" fmla="*/ 0 h 746455"/>
                <a:gd name="connsiteX14" fmla="*/ 134588 w 400050"/>
                <a:gd name="connsiteY14" fmla="*/ 73323 h 746455"/>
                <a:gd name="connsiteX15" fmla="*/ 144399 w 400050"/>
                <a:gd name="connsiteY15" fmla="*/ 288566 h 746455"/>
                <a:gd name="connsiteX16" fmla="*/ 191357 w 400050"/>
                <a:gd name="connsiteY16" fmla="*/ 318519 h 746455"/>
                <a:gd name="connsiteX17" fmla="*/ 254889 w 400050"/>
                <a:gd name="connsiteY17" fmla="*/ 386834 h 746455"/>
                <a:gd name="connsiteX18" fmla="*/ 323088 w 400050"/>
                <a:gd name="connsiteY18" fmla="*/ 445038 h 746455"/>
                <a:gd name="connsiteX19" fmla="*/ 406432 w 400050"/>
                <a:gd name="connsiteY19" fmla="*/ 567211 h 746455"/>
                <a:gd name="connsiteX20" fmla="*/ 406622 w 400050"/>
                <a:gd name="connsiteY20" fmla="*/ 730109 h 746455"/>
                <a:gd name="connsiteX21" fmla="*/ 401003 w 400050"/>
                <a:gd name="connsiteY21" fmla="*/ 743526 h 746455"/>
                <a:gd name="connsiteX22" fmla="*/ 387477 w 400050"/>
                <a:gd name="connsiteY22" fmla="*/ 749195 h 746455"/>
                <a:gd name="connsiteX23" fmla="*/ 213455 w 400050"/>
                <a:gd name="connsiteY23" fmla="*/ 709794 h 746455"/>
                <a:gd name="connsiteX24" fmla="*/ 368427 w 400050"/>
                <a:gd name="connsiteY24" fmla="*/ 711211 h 746455"/>
                <a:gd name="connsiteX25" fmla="*/ 368237 w 400050"/>
                <a:gd name="connsiteY25" fmla="*/ 567306 h 746455"/>
                <a:gd name="connsiteX26" fmla="*/ 303276 w 400050"/>
                <a:gd name="connsiteY26" fmla="*/ 477448 h 746455"/>
                <a:gd name="connsiteX27" fmla="*/ 302228 w 400050"/>
                <a:gd name="connsiteY27" fmla="*/ 476786 h 746455"/>
                <a:gd name="connsiteX28" fmla="*/ 227171 w 400050"/>
                <a:gd name="connsiteY28" fmla="*/ 412913 h 746455"/>
                <a:gd name="connsiteX29" fmla="*/ 163259 w 400050"/>
                <a:gd name="connsiteY29" fmla="*/ 344220 h 746455"/>
                <a:gd name="connsiteX30" fmla="*/ 106204 w 400050"/>
                <a:gd name="connsiteY30" fmla="*/ 327401 h 746455"/>
                <a:gd name="connsiteX31" fmla="*/ 100489 w 400050"/>
                <a:gd name="connsiteY31" fmla="*/ 349511 h 746455"/>
                <a:gd name="connsiteX32" fmla="*/ 118491 w 400050"/>
                <a:gd name="connsiteY32" fmla="*/ 385039 h 746455"/>
                <a:gd name="connsiteX33" fmla="*/ 207740 w 400050"/>
                <a:gd name="connsiteY33" fmla="*/ 480944 h 746455"/>
                <a:gd name="connsiteX34" fmla="*/ 206693 w 400050"/>
                <a:gd name="connsiteY34" fmla="*/ 507684 h 746455"/>
                <a:gd name="connsiteX35" fmla="*/ 179737 w 400050"/>
                <a:gd name="connsiteY35" fmla="*/ 506645 h 746455"/>
                <a:gd name="connsiteX36" fmla="*/ 90488 w 400050"/>
                <a:gd name="connsiteY36" fmla="*/ 410739 h 746455"/>
                <a:gd name="connsiteX37" fmla="*/ 62675 w 400050"/>
                <a:gd name="connsiteY37" fmla="*/ 354519 h 746455"/>
                <a:gd name="connsiteX38" fmla="*/ 80391 w 400050"/>
                <a:gd name="connsiteY38" fmla="*/ 299621 h 746455"/>
                <a:gd name="connsiteX39" fmla="*/ 106204 w 400050"/>
                <a:gd name="connsiteY39" fmla="*/ 286488 h 746455"/>
                <a:gd name="connsiteX40" fmla="*/ 96584 w 400050"/>
                <a:gd name="connsiteY40" fmla="*/ 74646 h 746455"/>
                <a:gd name="connsiteX41" fmla="*/ 96584 w 400050"/>
                <a:gd name="connsiteY41" fmla="*/ 73701 h 746455"/>
                <a:gd name="connsiteX42" fmla="*/ 68771 w 400050"/>
                <a:gd name="connsiteY42" fmla="*/ 37890 h 746455"/>
                <a:gd name="connsiteX43" fmla="*/ 68675 w 400050"/>
                <a:gd name="connsiteY43" fmla="*/ 37890 h 746455"/>
                <a:gd name="connsiteX44" fmla="*/ 38195 w 400050"/>
                <a:gd name="connsiteY44" fmla="*/ 73417 h 746455"/>
                <a:gd name="connsiteX45" fmla="*/ 38195 w 400050"/>
                <a:gd name="connsiteY45" fmla="*/ 417637 h 746455"/>
                <a:gd name="connsiteX46" fmla="*/ 196215 w 400050"/>
                <a:gd name="connsiteY46" fmla="*/ 622392 h 746455"/>
                <a:gd name="connsiteX47" fmla="*/ 213455 w 400050"/>
                <a:gd name="connsiteY47" fmla="*/ 709794 h 746455"/>
                <a:gd name="connsiteX48" fmla="*/ 166021 w 400050"/>
                <a:gd name="connsiteY48" fmla="*/ 645448 h 746455"/>
                <a:gd name="connsiteX49" fmla="*/ 166021 w 400050"/>
                <a:gd name="connsiteY49" fmla="*/ 645448 h 746455"/>
                <a:gd name="connsiteX50" fmla="*/ 166021 w 400050"/>
                <a:gd name="connsiteY50" fmla="*/ 645448 h 7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0050" h="746455">
                  <a:moveTo>
                    <a:pt x="387477" y="749195"/>
                  </a:moveTo>
                  <a:cubicBezTo>
                    <a:pt x="387382" y="749195"/>
                    <a:pt x="387382" y="749195"/>
                    <a:pt x="387287" y="749195"/>
                  </a:cubicBezTo>
                  <a:lnTo>
                    <a:pt x="193358" y="747495"/>
                  </a:lnTo>
                  <a:cubicBezTo>
                    <a:pt x="188119" y="747495"/>
                    <a:pt x="183071" y="745227"/>
                    <a:pt x="179546" y="741447"/>
                  </a:cubicBezTo>
                  <a:cubicBezTo>
                    <a:pt x="176022" y="737668"/>
                    <a:pt x="174212" y="732471"/>
                    <a:pt x="174498" y="727274"/>
                  </a:cubicBezTo>
                  <a:cubicBezTo>
                    <a:pt x="178499" y="670203"/>
                    <a:pt x="168212" y="649227"/>
                    <a:pt x="166307" y="645920"/>
                  </a:cubicBezTo>
                  <a:cubicBezTo>
                    <a:pt x="166307" y="645920"/>
                    <a:pt x="166307" y="645920"/>
                    <a:pt x="166307" y="645920"/>
                  </a:cubicBezTo>
                  <a:cubicBezTo>
                    <a:pt x="166211" y="645731"/>
                    <a:pt x="166116" y="645637"/>
                    <a:pt x="166116" y="645542"/>
                  </a:cubicBezTo>
                  <a:cubicBezTo>
                    <a:pt x="166116" y="645542"/>
                    <a:pt x="166116" y="645448"/>
                    <a:pt x="166021" y="645448"/>
                  </a:cubicBezTo>
                  <a:lnTo>
                    <a:pt x="3905" y="435401"/>
                  </a:lnTo>
                  <a:cubicBezTo>
                    <a:pt x="1334" y="432094"/>
                    <a:pt x="0" y="428031"/>
                    <a:pt x="0" y="423873"/>
                  </a:cubicBezTo>
                  <a:lnTo>
                    <a:pt x="0" y="73134"/>
                  </a:lnTo>
                  <a:cubicBezTo>
                    <a:pt x="286" y="32693"/>
                    <a:pt x="30956" y="0"/>
                    <a:pt x="68580" y="0"/>
                  </a:cubicBezTo>
                  <a:cubicBezTo>
                    <a:pt x="68675" y="0"/>
                    <a:pt x="68771" y="0"/>
                    <a:pt x="68961" y="0"/>
                  </a:cubicBezTo>
                  <a:cubicBezTo>
                    <a:pt x="105918" y="283"/>
                    <a:pt x="134684" y="32409"/>
                    <a:pt x="134588" y="73323"/>
                  </a:cubicBezTo>
                  <a:lnTo>
                    <a:pt x="144399" y="288566"/>
                  </a:lnTo>
                  <a:cubicBezTo>
                    <a:pt x="161068" y="293574"/>
                    <a:pt x="177546" y="303779"/>
                    <a:pt x="191357" y="318519"/>
                  </a:cubicBezTo>
                  <a:lnTo>
                    <a:pt x="254889" y="386834"/>
                  </a:lnTo>
                  <a:cubicBezTo>
                    <a:pt x="254889" y="386834"/>
                    <a:pt x="291560" y="423968"/>
                    <a:pt x="323088" y="445038"/>
                  </a:cubicBezTo>
                  <a:cubicBezTo>
                    <a:pt x="331184" y="449857"/>
                    <a:pt x="406432" y="496345"/>
                    <a:pt x="406432" y="567211"/>
                  </a:cubicBezTo>
                  <a:lnTo>
                    <a:pt x="406622" y="730109"/>
                  </a:lnTo>
                  <a:cubicBezTo>
                    <a:pt x="406622" y="735117"/>
                    <a:pt x="404622" y="740030"/>
                    <a:pt x="401003" y="743526"/>
                  </a:cubicBezTo>
                  <a:cubicBezTo>
                    <a:pt x="397288" y="747211"/>
                    <a:pt x="392430" y="749195"/>
                    <a:pt x="387477" y="749195"/>
                  </a:cubicBezTo>
                  <a:close/>
                  <a:moveTo>
                    <a:pt x="213455" y="709794"/>
                  </a:moveTo>
                  <a:lnTo>
                    <a:pt x="368427" y="711211"/>
                  </a:lnTo>
                  <a:lnTo>
                    <a:pt x="368237" y="567306"/>
                  </a:lnTo>
                  <a:cubicBezTo>
                    <a:pt x="368237" y="516282"/>
                    <a:pt x="303943" y="477826"/>
                    <a:pt x="303276" y="477448"/>
                  </a:cubicBezTo>
                  <a:cubicBezTo>
                    <a:pt x="302895" y="477259"/>
                    <a:pt x="302609" y="477070"/>
                    <a:pt x="302228" y="476786"/>
                  </a:cubicBezTo>
                  <a:cubicBezTo>
                    <a:pt x="267272" y="453542"/>
                    <a:pt x="228791" y="414519"/>
                    <a:pt x="227171" y="412913"/>
                  </a:cubicBezTo>
                  <a:lnTo>
                    <a:pt x="163259" y="344220"/>
                  </a:lnTo>
                  <a:cubicBezTo>
                    <a:pt x="142875" y="322204"/>
                    <a:pt x="116776" y="317669"/>
                    <a:pt x="106204" y="327401"/>
                  </a:cubicBezTo>
                  <a:cubicBezTo>
                    <a:pt x="99441" y="333543"/>
                    <a:pt x="99727" y="343936"/>
                    <a:pt x="100489" y="349511"/>
                  </a:cubicBezTo>
                  <a:cubicBezTo>
                    <a:pt x="102108" y="361511"/>
                    <a:pt x="108680" y="374456"/>
                    <a:pt x="118491" y="385039"/>
                  </a:cubicBezTo>
                  <a:lnTo>
                    <a:pt x="207740" y="480944"/>
                  </a:lnTo>
                  <a:cubicBezTo>
                    <a:pt x="214884" y="488597"/>
                    <a:pt x="214408" y="500597"/>
                    <a:pt x="206693" y="507684"/>
                  </a:cubicBezTo>
                  <a:cubicBezTo>
                    <a:pt x="198977" y="514771"/>
                    <a:pt x="186881" y="514298"/>
                    <a:pt x="179737" y="506645"/>
                  </a:cubicBezTo>
                  <a:lnTo>
                    <a:pt x="90488" y="410739"/>
                  </a:lnTo>
                  <a:cubicBezTo>
                    <a:pt x="75152" y="394298"/>
                    <a:pt x="65342" y="374361"/>
                    <a:pt x="62675" y="354519"/>
                  </a:cubicBezTo>
                  <a:cubicBezTo>
                    <a:pt x="59722" y="332598"/>
                    <a:pt x="66199" y="312566"/>
                    <a:pt x="80391" y="299621"/>
                  </a:cubicBezTo>
                  <a:cubicBezTo>
                    <a:pt x="87725" y="292913"/>
                    <a:pt x="96488" y="288661"/>
                    <a:pt x="106204" y="286488"/>
                  </a:cubicBezTo>
                  <a:lnTo>
                    <a:pt x="96584" y="74646"/>
                  </a:lnTo>
                  <a:cubicBezTo>
                    <a:pt x="96584" y="74362"/>
                    <a:pt x="96584" y="73984"/>
                    <a:pt x="96584" y="73701"/>
                  </a:cubicBezTo>
                  <a:cubicBezTo>
                    <a:pt x="96679" y="53386"/>
                    <a:pt x="84773" y="37984"/>
                    <a:pt x="68771" y="37890"/>
                  </a:cubicBezTo>
                  <a:cubicBezTo>
                    <a:pt x="68771" y="37890"/>
                    <a:pt x="68675" y="37890"/>
                    <a:pt x="68675" y="37890"/>
                  </a:cubicBezTo>
                  <a:cubicBezTo>
                    <a:pt x="52292" y="37890"/>
                    <a:pt x="38386" y="54142"/>
                    <a:pt x="38195" y="73417"/>
                  </a:cubicBezTo>
                  <a:lnTo>
                    <a:pt x="38195" y="417637"/>
                  </a:lnTo>
                  <a:lnTo>
                    <a:pt x="196215" y="622392"/>
                  </a:lnTo>
                  <a:cubicBezTo>
                    <a:pt x="200406" y="627589"/>
                    <a:pt x="214694" y="650077"/>
                    <a:pt x="213455" y="709794"/>
                  </a:cubicBezTo>
                  <a:close/>
                  <a:moveTo>
                    <a:pt x="166021" y="645448"/>
                  </a:moveTo>
                  <a:lnTo>
                    <a:pt x="166021" y="645448"/>
                  </a:lnTo>
                  <a:lnTo>
                    <a:pt x="166021" y="645448"/>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15" name="Freeform 14">
              <a:extLst>
                <a:ext uri="{FF2B5EF4-FFF2-40B4-BE49-F238E27FC236}">
                  <a16:creationId xmlns:a16="http://schemas.microsoft.com/office/drawing/2014/main" id="{52680D8C-F069-304E-9CA2-19A03C6A32F8}"/>
                </a:ext>
              </a:extLst>
            </p:cNvPr>
            <p:cNvSpPr/>
            <p:nvPr/>
          </p:nvSpPr>
          <p:spPr>
            <a:xfrm>
              <a:off x="4337010" y="2034586"/>
              <a:ext cx="466725" cy="396850"/>
            </a:xfrm>
            <a:custGeom>
              <a:avLst/>
              <a:gdLst>
                <a:gd name="connsiteX0" fmla="*/ 234990 w 466725"/>
                <a:gd name="connsiteY0" fmla="*/ 406204 h 396849"/>
                <a:gd name="connsiteX1" fmla="*/ 221560 w 466725"/>
                <a:gd name="connsiteY1" fmla="*/ 400724 h 396849"/>
                <a:gd name="connsiteX2" fmla="*/ 38870 w 466725"/>
                <a:gd name="connsiteY2" fmla="*/ 219779 h 396849"/>
                <a:gd name="connsiteX3" fmla="*/ 8 w 466725"/>
                <a:gd name="connsiteY3" fmla="*/ 128220 h 396849"/>
                <a:gd name="connsiteX4" fmla="*/ 37251 w 466725"/>
                <a:gd name="connsiteY4" fmla="*/ 36945 h 396849"/>
                <a:gd name="connsiteX5" fmla="*/ 127834 w 466725"/>
                <a:gd name="connsiteY5" fmla="*/ 0 h 396849"/>
                <a:gd name="connsiteX6" fmla="*/ 129167 w 466725"/>
                <a:gd name="connsiteY6" fmla="*/ 0 h 396849"/>
                <a:gd name="connsiteX7" fmla="*/ 221369 w 466725"/>
                <a:gd name="connsiteY7" fmla="*/ 38551 h 396849"/>
                <a:gd name="connsiteX8" fmla="*/ 234990 w 466725"/>
                <a:gd name="connsiteY8" fmla="*/ 51874 h 396849"/>
                <a:gd name="connsiteX9" fmla="*/ 248611 w 466725"/>
                <a:gd name="connsiteY9" fmla="*/ 38551 h 396849"/>
                <a:gd name="connsiteX10" fmla="*/ 340813 w 466725"/>
                <a:gd name="connsiteY10" fmla="*/ 94 h 396849"/>
                <a:gd name="connsiteX11" fmla="*/ 432824 w 466725"/>
                <a:gd name="connsiteY11" fmla="*/ 37039 h 396849"/>
                <a:gd name="connsiteX12" fmla="*/ 470067 w 466725"/>
                <a:gd name="connsiteY12" fmla="*/ 128315 h 396849"/>
                <a:gd name="connsiteX13" fmla="*/ 431300 w 466725"/>
                <a:gd name="connsiteY13" fmla="*/ 219874 h 396849"/>
                <a:gd name="connsiteX14" fmla="*/ 248515 w 466725"/>
                <a:gd name="connsiteY14" fmla="*/ 400724 h 396849"/>
                <a:gd name="connsiteX15" fmla="*/ 234990 w 466725"/>
                <a:gd name="connsiteY15" fmla="*/ 406204 h 396849"/>
                <a:gd name="connsiteX16" fmla="*/ 127929 w 466725"/>
                <a:gd name="connsiteY16" fmla="*/ 37795 h 396849"/>
                <a:gd name="connsiteX17" fmla="*/ 64206 w 466725"/>
                <a:gd name="connsiteY17" fmla="*/ 63685 h 396849"/>
                <a:gd name="connsiteX18" fmla="*/ 38108 w 466725"/>
                <a:gd name="connsiteY18" fmla="*/ 127842 h 396849"/>
                <a:gd name="connsiteX19" fmla="*/ 65730 w 466725"/>
                <a:gd name="connsiteY19" fmla="*/ 193039 h 396849"/>
                <a:gd name="connsiteX20" fmla="*/ 234990 w 466725"/>
                <a:gd name="connsiteY20" fmla="*/ 360661 h 396849"/>
                <a:gd name="connsiteX21" fmla="*/ 404249 w 466725"/>
                <a:gd name="connsiteY21" fmla="*/ 193039 h 396849"/>
                <a:gd name="connsiteX22" fmla="*/ 431871 w 466725"/>
                <a:gd name="connsiteY22" fmla="*/ 127842 h 396849"/>
                <a:gd name="connsiteX23" fmla="*/ 405773 w 466725"/>
                <a:gd name="connsiteY23" fmla="*/ 63685 h 396849"/>
                <a:gd name="connsiteX24" fmla="*/ 341098 w 466725"/>
                <a:gd name="connsiteY24" fmla="*/ 37795 h 396849"/>
                <a:gd name="connsiteX25" fmla="*/ 275376 w 466725"/>
                <a:gd name="connsiteY25" fmla="*/ 65197 h 396849"/>
                <a:gd name="connsiteX26" fmla="*/ 275281 w 466725"/>
                <a:gd name="connsiteY26" fmla="*/ 65291 h 396849"/>
                <a:gd name="connsiteX27" fmla="*/ 248230 w 466725"/>
                <a:gd name="connsiteY27" fmla="*/ 91937 h 396849"/>
                <a:gd name="connsiteX28" fmla="*/ 221369 w 466725"/>
                <a:gd name="connsiteY28" fmla="*/ 91937 h 396849"/>
                <a:gd name="connsiteX29" fmla="*/ 194509 w 466725"/>
                <a:gd name="connsiteY29" fmla="*/ 65291 h 396849"/>
                <a:gd name="connsiteX30" fmla="*/ 128786 w 466725"/>
                <a:gd name="connsiteY30" fmla="*/ 37795 h 396849"/>
                <a:gd name="connsiteX31" fmla="*/ 127929 w 466725"/>
                <a:gd name="connsiteY31" fmla="*/ 37795 h 396849"/>
                <a:gd name="connsiteX32" fmla="*/ 261946 w 466725"/>
                <a:gd name="connsiteY32" fmla="*/ 51874 h 396849"/>
                <a:gd name="connsiteX33" fmla="*/ 261946 w 466725"/>
                <a:gd name="connsiteY33" fmla="*/ 51874 h 396849"/>
                <a:gd name="connsiteX34" fmla="*/ 261946 w 466725"/>
                <a:gd name="connsiteY34" fmla="*/ 51874 h 39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6725" h="396849">
                  <a:moveTo>
                    <a:pt x="234990" y="406204"/>
                  </a:moveTo>
                  <a:cubicBezTo>
                    <a:pt x="230132" y="406204"/>
                    <a:pt x="225274" y="404314"/>
                    <a:pt x="221560" y="400724"/>
                  </a:cubicBezTo>
                  <a:lnTo>
                    <a:pt x="38870" y="219779"/>
                  </a:lnTo>
                  <a:cubicBezTo>
                    <a:pt x="14200" y="195307"/>
                    <a:pt x="389" y="162803"/>
                    <a:pt x="8" y="128220"/>
                  </a:cubicBezTo>
                  <a:cubicBezTo>
                    <a:pt x="-373" y="93543"/>
                    <a:pt x="12867" y="61134"/>
                    <a:pt x="37251" y="36945"/>
                  </a:cubicBezTo>
                  <a:cubicBezTo>
                    <a:pt x="61254" y="13039"/>
                    <a:pt x="93448" y="0"/>
                    <a:pt x="127834" y="0"/>
                  </a:cubicBezTo>
                  <a:cubicBezTo>
                    <a:pt x="128310" y="0"/>
                    <a:pt x="128691" y="0"/>
                    <a:pt x="129167" y="0"/>
                  </a:cubicBezTo>
                  <a:cubicBezTo>
                    <a:pt x="164029" y="378"/>
                    <a:pt x="196699" y="13984"/>
                    <a:pt x="221369" y="38551"/>
                  </a:cubicBezTo>
                  <a:lnTo>
                    <a:pt x="234990" y="51874"/>
                  </a:lnTo>
                  <a:lnTo>
                    <a:pt x="248611" y="38551"/>
                  </a:lnTo>
                  <a:cubicBezTo>
                    <a:pt x="273280" y="14079"/>
                    <a:pt x="306046" y="378"/>
                    <a:pt x="340813" y="94"/>
                  </a:cubicBezTo>
                  <a:cubicBezTo>
                    <a:pt x="375293" y="-189"/>
                    <a:pt x="408440" y="12850"/>
                    <a:pt x="432824" y="37039"/>
                  </a:cubicBezTo>
                  <a:cubicBezTo>
                    <a:pt x="457208" y="61228"/>
                    <a:pt x="470448" y="93638"/>
                    <a:pt x="470067" y="128315"/>
                  </a:cubicBezTo>
                  <a:cubicBezTo>
                    <a:pt x="469686" y="162897"/>
                    <a:pt x="455970" y="195401"/>
                    <a:pt x="431300" y="219874"/>
                  </a:cubicBezTo>
                  <a:lnTo>
                    <a:pt x="248515" y="400724"/>
                  </a:lnTo>
                  <a:cubicBezTo>
                    <a:pt x="244800" y="404409"/>
                    <a:pt x="239943" y="406204"/>
                    <a:pt x="234990" y="406204"/>
                  </a:cubicBezTo>
                  <a:close/>
                  <a:moveTo>
                    <a:pt x="127929" y="37795"/>
                  </a:moveTo>
                  <a:cubicBezTo>
                    <a:pt x="103640" y="37795"/>
                    <a:pt x="81066" y="46961"/>
                    <a:pt x="64206" y="63685"/>
                  </a:cubicBezTo>
                  <a:cubicBezTo>
                    <a:pt x="47157" y="80598"/>
                    <a:pt x="37917" y="103370"/>
                    <a:pt x="38108" y="127842"/>
                  </a:cubicBezTo>
                  <a:cubicBezTo>
                    <a:pt x="38394" y="152409"/>
                    <a:pt x="48204" y="175559"/>
                    <a:pt x="65730" y="193039"/>
                  </a:cubicBezTo>
                  <a:lnTo>
                    <a:pt x="234990" y="360661"/>
                  </a:lnTo>
                  <a:lnTo>
                    <a:pt x="404249" y="193039"/>
                  </a:lnTo>
                  <a:cubicBezTo>
                    <a:pt x="421775" y="175559"/>
                    <a:pt x="431681" y="152504"/>
                    <a:pt x="431871" y="127842"/>
                  </a:cubicBezTo>
                  <a:cubicBezTo>
                    <a:pt x="432157" y="103370"/>
                    <a:pt x="422823" y="80598"/>
                    <a:pt x="405773" y="63685"/>
                  </a:cubicBezTo>
                  <a:cubicBezTo>
                    <a:pt x="388723" y="46772"/>
                    <a:pt x="366244" y="37606"/>
                    <a:pt x="341098" y="37795"/>
                  </a:cubicBezTo>
                  <a:cubicBezTo>
                    <a:pt x="316333" y="38079"/>
                    <a:pt x="292997" y="47811"/>
                    <a:pt x="275376" y="65197"/>
                  </a:cubicBezTo>
                  <a:cubicBezTo>
                    <a:pt x="275376" y="65197"/>
                    <a:pt x="275376" y="65197"/>
                    <a:pt x="275281" y="65291"/>
                  </a:cubicBezTo>
                  <a:lnTo>
                    <a:pt x="248230" y="91937"/>
                  </a:lnTo>
                  <a:cubicBezTo>
                    <a:pt x="240800" y="99307"/>
                    <a:pt x="228798" y="99212"/>
                    <a:pt x="221369" y="91937"/>
                  </a:cubicBezTo>
                  <a:lnTo>
                    <a:pt x="194509" y="65291"/>
                  </a:lnTo>
                  <a:cubicBezTo>
                    <a:pt x="176887" y="47811"/>
                    <a:pt x="153551" y="38079"/>
                    <a:pt x="128786" y="37795"/>
                  </a:cubicBezTo>
                  <a:cubicBezTo>
                    <a:pt x="128500" y="37795"/>
                    <a:pt x="128215" y="37795"/>
                    <a:pt x="127929" y="37795"/>
                  </a:cubicBezTo>
                  <a:close/>
                  <a:moveTo>
                    <a:pt x="261946" y="51874"/>
                  </a:moveTo>
                  <a:lnTo>
                    <a:pt x="261946" y="51874"/>
                  </a:lnTo>
                  <a:lnTo>
                    <a:pt x="261946" y="51874"/>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sp>
        <p:nvSpPr>
          <p:cNvPr id="17" name="Rectangle 16">
            <a:extLst>
              <a:ext uri="{FF2B5EF4-FFF2-40B4-BE49-F238E27FC236}">
                <a16:creationId xmlns:a16="http://schemas.microsoft.com/office/drawing/2014/main" id="{DD6A396E-01DE-EB4C-B0C7-5204BFB3D5F0}"/>
              </a:ext>
            </a:extLst>
          </p:cNvPr>
          <p:cNvSpPr/>
          <p:nvPr/>
        </p:nvSpPr>
        <p:spPr>
          <a:xfrm>
            <a:off x="833362" y="3553436"/>
            <a:ext cx="1353255" cy="338554"/>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2027"/>
                </a:solidFill>
                <a:effectLst/>
                <a:uLnTx/>
                <a:uFillTx/>
                <a:latin typeface="Georgia"/>
                <a:ea typeface="+mn-ea"/>
                <a:cs typeface="+mn-cs"/>
              </a:rPr>
              <a:t>Better care</a:t>
            </a:r>
          </a:p>
        </p:txBody>
      </p:sp>
      <p:sp>
        <p:nvSpPr>
          <p:cNvPr id="18" name="Rectangle 17">
            <a:extLst>
              <a:ext uri="{FF2B5EF4-FFF2-40B4-BE49-F238E27FC236}">
                <a16:creationId xmlns:a16="http://schemas.microsoft.com/office/drawing/2014/main" id="{1DC26F4D-4D90-0D4B-AD30-41309BE104FD}"/>
              </a:ext>
            </a:extLst>
          </p:cNvPr>
          <p:cNvSpPr/>
          <p:nvPr/>
        </p:nvSpPr>
        <p:spPr>
          <a:xfrm>
            <a:off x="3011934" y="3546310"/>
            <a:ext cx="1443023" cy="338554"/>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D2027"/>
                </a:solidFill>
                <a:effectLst/>
                <a:uLnTx/>
                <a:uFillTx/>
                <a:latin typeface="Georgia"/>
                <a:ea typeface="+mn-ea"/>
                <a:cs typeface="+mn-cs"/>
              </a:rPr>
              <a:t>Lower costs</a:t>
            </a:r>
          </a:p>
        </p:txBody>
      </p:sp>
      <p:grpSp>
        <p:nvGrpSpPr>
          <p:cNvPr id="27" name="Group 26">
            <a:extLst>
              <a:ext uri="{FF2B5EF4-FFF2-40B4-BE49-F238E27FC236}">
                <a16:creationId xmlns:a16="http://schemas.microsoft.com/office/drawing/2014/main" id="{357B0466-8CF0-B544-A5FB-B91B905D0FF1}"/>
              </a:ext>
            </a:extLst>
          </p:cNvPr>
          <p:cNvGrpSpPr/>
          <p:nvPr/>
        </p:nvGrpSpPr>
        <p:grpSpPr>
          <a:xfrm>
            <a:off x="3440107" y="2458386"/>
            <a:ext cx="703526" cy="703830"/>
            <a:chOff x="4613455" y="2574654"/>
            <a:chExt cx="1036903" cy="1037354"/>
          </a:xfrm>
          <a:solidFill>
            <a:schemeClr val="accent1"/>
          </a:solidFill>
        </p:grpSpPr>
        <p:sp>
          <p:nvSpPr>
            <p:cNvPr id="22" name="Freeform 21">
              <a:extLst>
                <a:ext uri="{FF2B5EF4-FFF2-40B4-BE49-F238E27FC236}">
                  <a16:creationId xmlns:a16="http://schemas.microsoft.com/office/drawing/2014/main" id="{E1331A14-6FEC-9747-A5AE-5C54C120FDE6}"/>
                </a:ext>
              </a:extLst>
            </p:cNvPr>
            <p:cNvSpPr/>
            <p:nvPr/>
          </p:nvSpPr>
          <p:spPr>
            <a:xfrm>
              <a:off x="4757719" y="2719369"/>
              <a:ext cx="180331" cy="766406"/>
            </a:xfrm>
            <a:custGeom>
              <a:avLst/>
              <a:gdLst>
                <a:gd name="connsiteX0" fmla="*/ 22541 w 180330"/>
                <a:gd name="connsiteY0" fmla="*/ 766406 h 766406"/>
                <a:gd name="connsiteX1" fmla="*/ 166806 w 180330"/>
                <a:gd name="connsiteY1" fmla="*/ 766406 h 766406"/>
                <a:gd name="connsiteX2" fmla="*/ 189347 w 180330"/>
                <a:gd name="connsiteY2" fmla="*/ 743865 h 766406"/>
                <a:gd name="connsiteX3" fmla="*/ 189347 w 180330"/>
                <a:gd name="connsiteY3" fmla="*/ 22541 h 766406"/>
                <a:gd name="connsiteX4" fmla="*/ 166806 w 180330"/>
                <a:gd name="connsiteY4" fmla="*/ 0 h 766406"/>
                <a:gd name="connsiteX5" fmla="*/ 22541 w 180330"/>
                <a:gd name="connsiteY5" fmla="*/ 0 h 766406"/>
                <a:gd name="connsiteX6" fmla="*/ 0 w 180330"/>
                <a:gd name="connsiteY6" fmla="*/ 22541 h 766406"/>
                <a:gd name="connsiteX7" fmla="*/ 0 w 180330"/>
                <a:gd name="connsiteY7" fmla="*/ 743865 h 766406"/>
                <a:gd name="connsiteX8" fmla="*/ 22541 w 180330"/>
                <a:gd name="connsiteY8" fmla="*/ 766406 h 766406"/>
                <a:gd name="connsiteX9" fmla="*/ 45083 w 180330"/>
                <a:gd name="connsiteY9" fmla="*/ 45083 h 766406"/>
                <a:gd name="connsiteX10" fmla="*/ 144265 w 180330"/>
                <a:gd name="connsiteY10" fmla="*/ 45083 h 766406"/>
                <a:gd name="connsiteX11" fmla="*/ 144265 w 180330"/>
                <a:gd name="connsiteY11" fmla="*/ 721324 h 766406"/>
                <a:gd name="connsiteX12" fmla="*/ 45083 w 180330"/>
                <a:gd name="connsiteY12" fmla="*/ 721324 h 766406"/>
                <a:gd name="connsiteX13" fmla="*/ 45083 w 180330"/>
                <a:gd name="connsiteY13" fmla="*/ 45083 h 76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330" h="766406">
                  <a:moveTo>
                    <a:pt x="22541" y="766406"/>
                  </a:moveTo>
                  <a:lnTo>
                    <a:pt x="166806" y="766406"/>
                  </a:lnTo>
                  <a:cubicBezTo>
                    <a:pt x="179429" y="766406"/>
                    <a:pt x="189347" y="756488"/>
                    <a:pt x="189347" y="743865"/>
                  </a:cubicBezTo>
                  <a:lnTo>
                    <a:pt x="189347" y="22541"/>
                  </a:lnTo>
                  <a:cubicBezTo>
                    <a:pt x="189347" y="9918"/>
                    <a:pt x="179429" y="0"/>
                    <a:pt x="166806" y="0"/>
                  </a:cubicBezTo>
                  <a:lnTo>
                    <a:pt x="22541" y="0"/>
                  </a:lnTo>
                  <a:cubicBezTo>
                    <a:pt x="9918" y="0"/>
                    <a:pt x="0" y="9918"/>
                    <a:pt x="0" y="22541"/>
                  </a:cubicBezTo>
                  <a:lnTo>
                    <a:pt x="0" y="743865"/>
                  </a:lnTo>
                  <a:cubicBezTo>
                    <a:pt x="0" y="756488"/>
                    <a:pt x="9918" y="766406"/>
                    <a:pt x="22541" y="766406"/>
                  </a:cubicBezTo>
                  <a:close/>
                  <a:moveTo>
                    <a:pt x="45083" y="45083"/>
                  </a:moveTo>
                  <a:lnTo>
                    <a:pt x="144265" y="45083"/>
                  </a:lnTo>
                  <a:lnTo>
                    <a:pt x="144265" y="721324"/>
                  </a:lnTo>
                  <a:lnTo>
                    <a:pt x="45083" y="721324"/>
                  </a:lnTo>
                  <a:lnTo>
                    <a:pt x="45083" y="45083"/>
                  </a:lnTo>
                  <a:close/>
                </a:path>
              </a:pathLst>
            </a:custGeom>
            <a:grpFill/>
            <a:ln w="449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3" name="Freeform 22">
              <a:extLst>
                <a:ext uri="{FF2B5EF4-FFF2-40B4-BE49-F238E27FC236}">
                  <a16:creationId xmlns:a16="http://schemas.microsoft.com/office/drawing/2014/main" id="{082B234A-FC1B-D04C-8ADF-C85B89653984}"/>
                </a:ext>
              </a:extLst>
            </p:cNvPr>
            <p:cNvSpPr/>
            <p:nvPr/>
          </p:nvSpPr>
          <p:spPr>
            <a:xfrm>
              <a:off x="5046249" y="3026834"/>
              <a:ext cx="180331" cy="450827"/>
            </a:xfrm>
            <a:custGeom>
              <a:avLst/>
              <a:gdLst>
                <a:gd name="connsiteX0" fmla="*/ 22541 w 180330"/>
                <a:gd name="connsiteY0" fmla="*/ 472016 h 450827"/>
                <a:gd name="connsiteX1" fmla="*/ 166806 w 180330"/>
                <a:gd name="connsiteY1" fmla="*/ 472016 h 450827"/>
                <a:gd name="connsiteX2" fmla="*/ 189347 w 180330"/>
                <a:gd name="connsiteY2" fmla="*/ 449475 h 450827"/>
                <a:gd name="connsiteX3" fmla="*/ 189347 w 180330"/>
                <a:gd name="connsiteY3" fmla="*/ 22541 h 450827"/>
                <a:gd name="connsiteX4" fmla="*/ 166806 w 180330"/>
                <a:gd name="connsiteY4" fmla="*/ 0 h 450827"/>
                <a:gd name="connsiteX5" fmla="*/ 22541 w 180330"/>
                <a:gd name="connsiteY5" fmla="*/ 0 h 450827"/>
                <a:gd name="connsiteX6" fmla="*/ 0 w 180330"/>
                <a:gd name="connsiteY6" fmla="*/ 22541 h 450827"/>
                <a:gd name="connsiteX7" fmla="*/ 0 w 180330"/>
                <a:gd name="connsiteY7" fmla="*/ 449475 h 450827"/>
                <a:gd name="connsiteX8" fmla="*/ 22541 w 180330"/>
                <a:gd name="connsiteY8" fmla="*/ 472016 h 450827"/>
                <a:gd name="connsiteX9" fmla="*/ 45083 w 180330"/>
                <a:gd name="connsiteY9" fmla="*/ 45083 h 450827"/>
                <a:gd name="connsiteX10" fmla="*/ 144265 w 180330"/>
                <a:gd name="connsiteY10" fmla="*/ 45083 h 450827"/>
                <a:gd name="connsiteX11" fmla="*/ 144265 w 180330"/>
                <a:gd name="connsiteY11" fmla="*/ 426933 h 450827"/>
                <a:gd name="connsiteX12" fmla="*/ 45083 w 180330"/>
                <a:gd name="connsiteY12" fmla="*/ 426933 h 450827"/>
                <a:gd name="connsiteX13" fmla="*/ 45083 w 180330"/>
                <a:gd name="connsiteY13" fmla="*/ 45083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330" h="450827">
                  <a:moveTo>
                    <a:pt x="22541" y="472016"/>
                  </a:moveTo>
                  <a:lnTo>
                    <a:pt x="166806" y="472016"/>
                  </a:lnTo>
                  <a:cubicBezTo>
                    <a:pt x="179429" y="472016"/>
                    <a:pt x="189347" y="462098"/>
                    <a:pt x="189347" y="449475"/>
                  </a:cubicBezTo>
                  <a:lnTo>
                    <a:pt x="189347" y="22541"/>
                  </a:lnTo>
                  <a:cubicBezTo>
                    <a:pt x="189347" y="9918"/>
                    <a:pt x="179429" y="0"/>
                    <a:pt x="166806" y="0"/>
                  </a:cubicBezTo>
                  <a:lnTo>
                    <a:pt x="22541" y="0"/>
                  </a:lnTo>
                  <a:cubicBezTo>
                    <a:pt x="9918" y="0"/>
                    <a:pt x="0" y="9918"/>
                    <a:pt x="0" y="22541"/>
                  </a:cubicBezTo>
                  <a:lnTo>
                    <a:pt x="0" y="449475"/>
                  </a:lnTo>
                  <a:cubicBezTo>
                    <a:pt x="0" y="461647"/>
                    <a:pt x="9918" y="472016"/>
                    <a:pt x="22541" y="472016"/>
                  </a:cubicBezTo>
                  <a:close/>
                  <a:moveTo>
                    <a:pt x="45083" y="45083"/>
                  </a:moveTo>
                  <a:lnTo>
                    <a:pt x="144265" y="45083"/>
                  </a:lnTo>
                  <a:lnTo>
                    <a:pt x="144265" y="426933"/>
                  </a:lnTo>
                  <a:lnTo>
                    <a:pt x="45083" y="426933"/>
                  </a:lnTo>
                  <a:lnTo>
                    <a:pt x="45083" y="45083"/>
                  </a:lnTo>
                  <a:close/>
                </a:path>
              </a:pathLst>
            </a:custGeom>
            <a:grpFill/>
            <a:ln w="449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4" name="Freeform 23">
              <a:extLst>
                <a:ext uri="{FF2B5EF4-FFF2-40B4-BE49-F238E27FC236}">
                  <a16:creationId xmlns:a16="http://schemas.microsoft.com/office/drawing/2014/main" id="{8D7B403A-F113-2244-9767-19CFC84A4767}"/>
                </a:ext>
              </a:extLst>
            </p:cNvPr>
            <p:cNvSpPr/>
            <p:nvPr/>
          </p:nvSpPr>
          <p:spPr>
            <a:xfrm>
              <a:off x="5334778" y="3296428"/>
              <a:ext cx="180331" cy="180331"/>
            </a:xfrm>
            <a:custGeom>
              <a:avLst/>
              <a:gdLst>
                <a:gd name="connsiteX0" fmla="*/ 166806 w 180330"/>
                <a:gd name="connsiteY0" fmla="*/ 0 h 180330"/>
                <a:gd name="connsiteX1" fmla="*/ 22541 w 180330"/>
                <a:gd name="connsiteY1" fmla="*/ 0 h 180330"/>
                <a:gd name="connsiteX2" fmla="*/ 0 w 180330"/>
                <a:gd name="connsiteY2" fmla="*/ 22541 h 180330"/>
                <a:gd name="connsiteX3" fmla="*/ 0 w 180330"/>
                <a:gd name="connsiteY3" fmla="*/ 179880 h 180330"/>
                <a:gd name="connsiteX4" fmla="*/ 22541 w 180330"/>
                <a:gd name="connsiteY4" fmla="*/ 202422 h 180330"/>
                <a:gd name="connsiteX5" fmla="*/ 166806 w 180330"/>
                <a:gd name="connsiteY5" fmla="*/ 202422 h 180330"/>
                <a:gd name="connsiteX6" fmla="*/ 189347 w 180330"/>
                <a:gd name="connsiteY6" fmla="*/ 179880 h 180330"/>
                <a:gd name="connsiteX7" fmla="*/ 189347 w 180330"/>
                <a:gd name="connsiteY7" fmla="*/ 22541 h 180330"/>
                <a:gd name="connsiteX8" fmla="*/ 166806 w 180330"/>
                <a:gd name="connsiteY8" fmla="*/ 0 h 180330"/>
                <a:gd name="connsiteX9" fmla="*/ 144265 w 180330"/>
                <a:gd name="connsiteY9" fmla="*/ 157339 h 180330"/>
                <a:gd name="connsiteX10" fmla="*/ 45083 w 180330"/>
                <a:gd name="connsiteY10" fmla="*/ 157339 h 180330"/>
                <a:gd name="connsiteX11" fmla="*/ 45083 w 180330"/>
                <a:gd name="connsiteY11" fmla="*/ 45083 h 180330"/>
                <a:gd name="connsiteX12" fmla="*/ 144265 w 180330"/>
                <a:gd name="connsiteY12" fmla="*/ 45083 h 180330"/>
                <a:gd name="connsiteX13" fmla="*/ 144265 w 180330"/>
                <a:gd name="connsiteY13" fmla="*/ 157339 h 18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330" h="180330">
                  <a:moveTo>
                    <a:pt x="166806" y="0"/>
                  </a:moveTo>
                  <a:lnTo>
                    <a:pt x="22541" y="0"/>
                  </a:lnTo>
                  <a:cubicBezTo>
                    <a:pt x="9918" y="0"/>
                    <a:pt x="0" y="9918"/>
                    <a:pt x="0" y="22541"/>
                  </a:cubicBezTo>
                  <a:lnTo>
                    <a:pt x="0" y="179880"/>
                  </a:lnTo>
                  <a:cubicBezTo>
                    <a:pt x="0" y="192503"/>
                    <a:pt x="9918" y="202422"/>
                    <a:pt x="22541" y="202422"/>
                  </a:cubicBezTo>
                  <a:lnTo>
                    <a:pt x="166806" y="202422"/>
                  </a:lnTo>
                  <a:cubicBezTo>
                    <a:pt x="179429" y="202422"/>
                    <a:pt x="189347" y="192503"/>
                    <a:pt x="189347" y="179880"/>
                  </a:cubicBezTo>
                  <a:lnTo>
                    <a:pt x="189347" y="22541"/>
                  </a:lnTo>
                  <a:cubicBezTo>
                    <a:pt x="189347" y="9918"/>
                    <a:pt x="179429" y="0"/>
                    <a:pt x="166806" y="0"/>
                  </a:cubicBezTo>
                  <a:close/>
                  <a:moveTo>
                    <a:pt x="144265" y="157339"/>
                  </a:moveTo>
                  <a:lnTo>
                    <a:pt x="45083" y="157339"/>
                  </a:lnTo>
                  <a:lnTo>
                    <a:pt x="45083" y="45083"/>
                  </a:lnTo>
                  <a:lnTo>
                    <a:pt x="144265" y="45083"/>
                  </a:lnTo>
                  <a:lnTo>
                    <a:pt x="144265" y="157339"/>
                  </a:lnTo>
                  <a:close/>
                </a:path>
              </a:pathLst>
            </a:custGeom>
            <a:grpFill/>
            <a:ln w="449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5" name="Freeform 24">
              <a:extLst>
                <a:ext uri="{FF2B5EF4-FFF2-40B4-BE49-F238E27FC236}">
                  <a16:creationId xmlns:a16="http://schemas.microsoft.com/office/drawing/2014/main" id="{58E01D64-FC29-5E44-835E-8871E5425473}"/>
                </a:ext>
              </a:extLst>
            </p:cNvPr>
            <p:cNvSpPr/>
            <p:nvPr/>
          </p:nvSpPr>
          <p:spPr>
            <a:xfrm>
              <a:off x="4613455" y="2575105"/>
              <a:ext cx="1036903" cy="1036903"/>
            </a:xfrm>
            <a:custGeom>
              <a:avLst/>
              <a:gdLst>
                <a:gd name="connsiteX0" fmla="*/ 1032394 w 1036902"/>
                <a:gd name="connsiteY0" fmla="*/ 1009853 h 1036902"/>
                <a:gd name="connsiteX1" fmla="*/ 45083 w 1036902"/>
                <a:gd name="connsiteY1" fmla="*/ 1009853 h 1036902"/>
                <a:gd name="connsiteX2" fmla="*/ 45083 w 1036902"/>
                <a:gd name="connsiteY2" fmla="*/ 22541 h 1036902"/>
                <a:gd name="connsiteX3" fmla="*/ 22541 w 1036902"/>
                <a:gd name="connsiteY3" fmla="*/ 0 h 1036902"/>
                <a:gd name="connsiteX4" fmla="*/ 0 w 1036902"/>
                <a:gd name="connsiteY4" fmla="*/ 22541 h 1036902"/>
                <a:gd name="connsiteX5" fmla="*/ 0 w 1036902"/>
                <a:gd name="connsiteY5" fmla="*/ 1032394 h 1036902"/>
                <a:gd name="connsiteX6" fmla="*/ 22541 w 1036902"/>
                <a:gd name="connsiteY6" fmla="*/ 1054936 h 1036902"/>
                <a:gd name="connsiteX7" fmla="*/ 1032394 w 1036902"/>
                <a:gd name="connsiteY7" fmla="*/ 1054936 h 1036902"/>
                <a:gd name="connsiteX8" fmla="*/ 1054936 w 1036902"/>
                <a:gd name="connsiteY8" fmla="*/ 1032394 h 1036902"/>
                <a:gd name="connsiteX9" fmla="*/ 1032394 w 1036902"/>
                <a:gd name="connsiteY9" fmla="*/ 1009853 h 103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902" h="1036902">
                  <a:moveTo>
                    <a:pt x="1032394" y="1009853"/>
                  </a:moveTo>
                  <a:lnTo>
                    <a:pt x="45083" y="1009853"/>
                  </a:lnTo>
                  <a:lnTo>
                    <a:pt x="45083" y="22541"/>
                  </a:lnTo>
                  <a:cubicBezTo>
                    <a:pt x="45083" y="9918"/>
                    <a:pt x="35165" y="0"/>
                    <a:pt x="22541" y="0"/>
                  </a:cubicBezTo>
                  <a:cubicBezTo>
                    <a:pt x="9918" y="0"/>
                    <a:pt x="0" y="9918"/>
                    <a:pt x="0" y="22541"/>
                  </a:cubicBezTo>
                  <a:lnTo>
                    <a:pt x="0" y="1032394"/>
                  </a:lnTo>
                  <a:cubicBezTo>
                    <a:pt x="0" y="1045018"/>
                    <a:pt x="9918" y="1054936"/>
                    <a:pt x="22541" y="1054936"/>
                  </a:cubicBezTo>
                  <a:lnTo>
                    <a:pt x="1032394" y="1054936"/>
                  </a:lnTo>
                  <a:cubicBezTo>
                    <a:pt x="1045017" y="1054936"/>
                    <a:pt x="1054936" y="1045018"/>
                    <a:pt x="1054936" y="1032394"/>
                  </a:cubicBezTo>
                  <a:cubicBezTo>
                    <a:pt x="1054936" y="1019771"/>
                    <a:pt x="1045017" y="1009853"/>
                    <a:pt x="1032394" y="1009853"/>
                  </a:cubicBezTo>
                  <a:close/>
                </a:path>
              </a:pathLst>
            </a:custGeom>
            <a:grpFill/>
            <a:ln w="449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sp>
          <p:nvSpPr>
            <p:cNvPr id="26" name="Freeform 25">
              <a:extLst>
                <a:ext uri="{FF2B5EF4-FFF2-40B4-BE49-F238E27FC236}">
                  <a16:creationId xmlns:a16="http://schemas.microsoft.com/office/drawing/2014/main" id="{D13C2940-EB76-C34C-AF89-3CF96C0ABB24}"/>
                </a:ext>
              </a:extLst>
            </p:cNvPr>
            <p:cNvSpPr/>
            <p:nvPr/>
          </p:nvSpPr>
          <p:spPr>
            <a:xfrm>
              <a:off x="5045798" y="2574654"/>
              <a:ext cx="450827" cy="450827"/>
            </a:xfrm>
            <a:custGeom>
              <a:avLst/>
              <a:gdLst>
                <a:gd name="connsiteX0" fmla="*/ 401236 w 450827"/>
                <a:gd name="connsiteY0" fmla="*/ 433245 h 450827"/>
                <a:gd name="connsiteX1" fmla="*/ 311522 w 450827"/>
                <a:gd name="connsiteY1" fmla="*/ 433245 h 450827"/>
                <a:gd name="connsiteX2" fmla="*/ 288980 w 450827"/>
                <a:gd name="connsiteY2" fmla="*/ 455786 h 450827"/>
                <a:gd name="connsiteX3" fmla="*/ 311522 w 450827"/>
                <a:gd name="connsiteY3" fmla="*/ 478328 h 450827"/>
                <a:gd name="connsiteX4" fmla="*/ 455786 w 450827"/>
                <a:gd name="connsiteY4" fmla="*/ 478328 h 450827"/>
                <a:gd name="connsiteX5" fmla="*/ 464352 w 450827"/>
                <a:gd name="connsiteY5" fmla="*/ 476524 h 450827"/>
                <a:gd name="connsiteX6" fmla="*/ 464352 w 450827"/>
                <a:gd name="connsiteY6" fmla="*/ 476524 h 450827"/>
                <a:gd name="connsiteX7" fmla="*/ 473369 w 450827"/>
                <a:gd name="connsiteY7" fmla="*/ 469311 h 450827"/>
                <a:gd name="connsiteX8" fmla="*/ 474721 w 450827"/>
                <a:gd name="connsiteY8" fmla="*/ 467057 h 450827"/>
                <a:gd name="connsiteX9" fmla="*/ 478328 w 450827"/>
                <a:gd name="connsiteY9" fmla="*/ 455786 h 450827"/>
                <a:gd name="connsiteX10" fmla="*/ 478328 w 450827"/>
                <a:gd name="connsiteY10" fmla="*/ 311522 h 450827"/>
                <a:gd name="connsiteX11" fmla="*/ 455786 w 450827"/>
                <a:gd name="connsiteY11" fmla="*/ 288980 h 450827"/>
                <a:gd name="connsiteX12" fmla="*/ 433245 w 450827"/>
                <a:gd name="connsiteY12" fmla="*/ 311522 h 450827"/>
                <a:gd name="connsiteX13" fmla="*/ 433245 w 450827"/>
                <a:gd name="connsiteY13" fmla="*/ 401236 h 450827"/>
                <a:gd name="connsiteX14" fmla="*/ 38771 w 450827"/>
                <a:gd name="connsiteY14" fmla="*/ 6762 h 450827"/>
                <a:gd name="connsiteX15" fmla="*/ 6762 w 450827"/>
                <a:gd name="connsiteY15" fmla="*/ 6762 h 450827"/>
                <a:gd name="connsiteX16" fmla="*/ 6762 w 450827"/>
                <a:gd name="connsiteY16" fmla="*/ 38771 h 450827"/>
                <a:gd name="connsiteX17" fmla="*/ 401236 w 450827"/>
                <a:gd name="connsiteY17" fmla="*/ 433245 h 45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827" h="450827">
                  <a:moveTo>
                    <a:pt x="401236" y="433245"/>
                  </a:moveTo>
                  <a:lnTo>
                    <a:pt x="311522" y="433245"/>
                  </a:lnTo>
                  <a:cubicBezTo>
                    <a:pt x="298898" y="433245"/>
                    <a:pt x="288980" y="443163"/>
                    <a:pt x="288980" y="455786"/>
                  </a:cubicBezTo>
                  <a:cubicBezTo>
                    <a:pt x="288980" y="468410"/>
                    <a:pt x="298898" y="478328"/>
                    <a:pt x="311522" y="478328"/>
                  </a:cubicBezTo>
                  <a:lnTo>
                    <a:pt x="455786" y="478328"/>
                  </a:lnTo>
                  <a:cubicBezTo>
                    <a:pt x="458491" y="478328"/>
                    <a:pt x="461647" y="477877"/>
                    <a:pt x="464352" y="476524"/>
                  </a:cubicBezTo>
                  <a:cubicBezTo>
                    <a:pt x="464352" y="476524"/>
                    <a:pt x="464352" y="476524"/>
                    <a:pt x="464352" y="476524"/>
                  </a:cubicBezTo>
                  <a:cubicBezTo>
                    <a:pt x="467959" y="475172"/>
                    <a:pt x="471114" y="472467"/>
                    <a:pt x="473369" y="469311"/>
                  </a:cubicBezTo>
                  <a:cubicBezTo>
                    <a:pt x="473819" y="468410"/>
                    <a:pt x="474270" y="467959"/>
                    <a:pt x="474721" y="467057"/>
                  </a:cubicBezTo>
                  <a:cubicBezTo>
                    <a:pt x="476524" y="463901"/>
                    <a:pt x="478328" y="459844"/>
                    <a:pt x="478328" y="455786"/>
                  </a:cubicBezTo>
                  <a:lnTo>
                    <a:pt x="478328" y="311522"/>
                  </a:lnTo>
                  <a:cubicBezTo>
                    <a:pt x="478328" y="298898"/>
                    <a:pt x="468409" y="288980"/>
                    <a:pt x="455786" y="288980"/>
                  </a:cubicBezTo>
                  <a:cubicBezTo>
                    <a:pt x="443163" y="288980"/>
                    <a:pt x="433245" y="298898"/>
                    <a:pt x="433245" y="311522"/>
                  </a:cubicBezTo>
                  <a:lnTo>
                    <a:pt x="433245" y="401236"/>
                  </a:lnTo>
                  <a:lnTo>
                    <a:pt x="38771" y="6762"/>
                  </a:lnTo>
                  <a:cubicBezTo>
                    <a:pt x="29755" y="-2254"/>
                    <a:pt x="15779" y="-2254"/>
                    <a:pt x="6762" y="6762"/>
                  </a:cubicBezTo>
                  <a:cubicBezTo>
                    <a:pt x="-2254" y="15779"/>
                    <a:pt x="-2254" y="29755"/>
                    <a:pt x="6762" y="38771"/>
                  </a:cubicBezTo>
                  <a:lnTo>
                    <a:pt x="401236" y="433245"/>
                  </a:lnTo>
                  <a:close/>
                </a:path>
              </a:pathLst>
            </a:custGeom>
            <a:grpFill/>
            <a:ln w="4494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Georgia"/>
                <a:ea typeface="+mn-ea"/>
                <a:cs typeface="+mn-cs"/>
              </a:endParaRPr>
            </a:p>
          </p:txBody>
        </p:sp>
      </p:grpSp>
      <p:pic>
        <p:nvPicPr>
          <p:cNvPr id="33" name="Picture Placeholder 32" descr="A group of people standing in a newspaper&#10;&#10;Description automatically generated">
            <a:extLst>
              <a:ext uri="{FF2B5EF4-FFF2-40B4-BE49-F238E27FC236}">
                <a16:creationId xmlns:a16="http://schemas.microsoft.com/office/drawing/2014/main" id="{C6E1DD8A-60BF-5E45-A75B-F677E5C8AA5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93921496"/>
      </p:ext>
    </p:extLst>
  </p:cSld>
  <p:clrMapOvr>
    <a:masterClrMapping/>
  </p:clrMapOvr>
</p:sld>
</file>

<file path=ppt/theme/theme1.xml><?xml version="1.0" encoding="utf-8"?>
<a:theme xmlns:a="http://schemas.openxmlformats.org/drawingml/2006/main" name="1_Office Theme">
  <a:themeElements>
    <a:clrScheme name="CMW V1.0">
      <a:dk1>
        <a:srgbClr val="4C515A"/>
      </a:dk1>
      <a:lt1>
        <a:sysClr val="window" lastClr="FFFFFF"/>
      </a:lt1>
      <a:dk2>
        <a:srgbClr val="044C7F"/>
      </a:dk2>
      <a:lt2>
        <a:srgbClr val="4ABDBC"/>
      </a:lt2>
      <a:accent1>
        <a:srgbClr val="044C7F"/>
      </a:accent1>
      <a:accent2>
        <a:srgbClr val="F47920"/>
      </a:accent2>
      <a:accent3>
        <a:srgbClr val="4ABDBC"/>
      </a:accent3>
      <a:accent4>
        <a:srgbClr val="71B254"/>
      </a:accent4>
      <a:accent5>
        <a:srgbClr val="5F5A9D"/>
      </a:accent5>
      <a:accent6>
        <a:srgbClr val="E6C278"/>
      </a:accent6>
      <a:hlink>
        <a:srgbClr val="044C7F"/>
      </a:hlink>
      <a:folHlink>
        <a:srgbClr val="4ABDBC"/>
      </a:folHlink>
    </a:clrScheme>
    <a:fontScheme name="Custom 4">
      <a:majorFont>
        <a:latin typeface="Georgia"/>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5" id="{3FFC4559-1BAF-7F42-A898-B3598B040620}" vid="{A167C7B2-675D-E44E-AD59-987CD75A0AEE}"/>
    </a:ext>
  </a:extLst>
</a:theme>
</file>

<file path=ppt/theme/theme2.xml><?xml version="1.0" encoding="utf-8"?>
<a:theme xmlns:a="http://schemas.openxmlformats.org/drawingml/2006/main" name="1_AA">
  <a:themeElements>
    <a:clrScheme name="America's Agenda">
      <a:dk1>
        <a:srgbClr val="333333"/>
      </a:dk1>
      <a:lt1>
        <a:sysClr val="window" lastClr="FFFFFF"/>
      </a:lt1>
      <a:dk2>
        <a:srgbClr val="0D103D"/>
      </a:dk2>
      <a:lt2>
        <a:srgbClr val="FFFFFF"/>
      </a:lt2>
      <a:accent1>
        <a:srgbClr val="0D103D"/>
      </a:accent1>
      <a:accent2>
        <a:srgbClr val="CD2027"/>
      </a:accent2>
      <a:accent3>
        <a:srgbClr val="333333"/>
      </a:accent3>
      <a:accent4>
        <a:srgbClr val="0084D9"/>
      </a:accent4>
      <a:accent5>
        <a:srgbClr val="979797"/>
      </a:accent5>
      <a:accent6>
        <a:srgbClr val="E6E6E6"/>
      </a:accent6>
      <a:hlink>
        <a:srgbClr val="CD2027"/>
      </a:hlink>
      <a:folHlink>
        <a:srgbClr val="0084D9"/>
      </a:folHlink>
    </a:clrScheme>
    <a:fontScheme name="AA">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17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A">
  <a:themeElements>
    <a:clrScheme name="America's Agenda">
      <a:dk1>
        <a:srgbClr val="333333"/>
      </a:dk1>
      <a:lt1>
        <a:sysClr val="window" lastClr="FFFFFF"/>
      </a:lt1>
      <a:dk2>
        <a:srgbClr val="0D103D"/>
      </a:dk2>
      <a:lt2>
        <a:srgbClr val="FFFFFF"/>
      </a:lt2>
      <a:accent1>
        <a:srgbClr val="0D103D"/>
      </a:accent1>
      <a:accent2>
        <a:srgbClr val="CD2027"/>
      </a:accent2>
      <a:accent3>
        <a:srgbClr val="333333"/>
      </a:accent3>
      <a:accent4>
        <a:srgbClr val="0084D9"/>
      </a:accent4>
      <a:accent5>
        <a:srgbClr val="979797"/>
      </a:accent5>
      <a:accent6>
        <a:srgbClr val="E6E6E6"/>
      </a:accent6>
      <a:hlink>
        <a:srgbClr val="CD2027"/>
      </a:hlink>
      <a:folHlink>
        <a:srgbClr val="0084D9"/>
      </a:folHlink>
    </a:clrScheme>
    <a:fontScheme name="AA">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86F167E7CC7A4FA5999C49E55F608F" ma:contentTypeVersion="4" ma:contentTypeDescription="Create a new document." ma:contentTypeScope="" ma:versionID="0cc223cf333972882eabd3b8066e75fd">
  <xsd:schema xmlns:xsd="http://www.w3.org/2001/XMLSchema" xmlns:xs="http://www.w3.org/2001/XMLSchema" xmlns:p="http://schemas.microsoft.com/office/2006/metadata/properties" xmlns:ns2="29bc6a8d-14dd-4a95-baab-e16a8c685bba" xmlns:ns3="c95c36f9-7b23-4b6e-8eba-a6af4d3881a3" targetNamespace="http://schemas.microsoft.com/office/2006/metadata/properties" ma:root="true" ma:fieldsID="98799adf4936f9294d32e25273f6e442" ns2:_="" ns3:_="">
    <xsd:import namespace="29bc6a8d-14dd-4a95-baab-e16a8c685bba"/>
    <xsd:import namespace="c95c36f9-7b23-4b6e-8eba-a6af4d3881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c6a8d-14dd-4a95-baab-e16a8c685b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5c36f9-7b23-4b6e-8eba-a6af4d3881a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2B60CF-40F9-4360-8516-8A258CFA1767}">
  <ds:schemaRefs>
    <ds:schemaRef ds:uri="http://schemas.microsoft.com/office/2006/metadata/properties"/>
    <ds:schemaRef ds:uri="http://purl.org/dc/terms/"/>
    <ds:schemaRef ds:uri="http://purl.org/dc/elements/1.1/"/>
    <ds:schemaRef ds:uri="http://purl.org/dc/dcmitype/"/>
    <ds:schemaRef ds:uri="http://www.w3.org/XML/1998/namespace"/>
    <ds:schemaRef ds:uri="c95c36f9-7b23-4b6e-8eba-a6af4d3881a3"/>
    <ds:schemaRef ds:uri="http://schemas.microsoft.com/office/2006/documentManagement/types"/>
    <ds:schemaRef ds:uri="http://schemas.openxmlformats.org/package/2006/metadata/core-properties"/>
    <ds:schemaRef ds:uri="http://schemas.microsoft.com/office/infopath/2007/PartnerControls"/>
    <ds:schemaRef ds:uri="29bc6a8d-14dd-4a95-baab-e16a8c685bba"/>
  </ds:schemaRefs>
</ds:datastoreItem>
</file>

<file path=customXml/itemProps2.xml><?xml version="1.0" encoding="utf-8"?>
<ds:datastoreItem xmlns:ds="http://schemas.openxmlformats.org/officeDocument/2006/customXml" ds:itemID="{E5F777B0-EB40-458B-A6FC-94302D1844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c6a8d-14dd-4a95-baab-e16a8c685bba"/>
    <ds:schemaRef ds:uri="c95c36f9-7b23-4b6e-8eba-a6af4d3881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2938EF-51BD-4AC1-96A4-8B2A1939C1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CMWF_Template_Apr2017</Template>
  <TotalTime>25</TotalTime>
  <Words>2826</Words>
  <Application>Microsoft Office PowerPoint</Application>
  <PresentationFormat>On-screen Show (16:9)</PresentationFormat>
  <Paragraphs>654</Paragraphs>
  <Slides>54</Slides>
  <Notes>34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54</vt:i4>
      </vt:variant>
    </vt:vector>
  </HeadingPairs>
  <TitlesOfParts>
    <vt:vector size="70" baseType="lpstr">
      <vt:lpstr>Arial</vt:lpstr>
      <vt:lpstr>Arial Black</vt:lpstr>
      <vt:lpstr>Calibri</vt:lpstr>
      <vt:lpstr>Calibri Light</vt:lpstr>
      <vt:lpstr>Courier New</vt:lpstr>
      <vt:lpstr>Georgia</vt:lpstr>
      <vt:lpstr>LucidaGrande</vt:lpstr>
      <vt:lpstr>Open Sans Light</vt:lpstr>
      <vt:lpstr>System Font Regular</vt:lpstr>
      <vt:lpstr>Trebuchet MS</vt:lpstr>
      <vt:lpstr>Wingdings</vt:lpstr>
      <vt:lpstr>1_Office Theme</vt:lpstr>
      <vt:lpstr>1_AA</vt:lpstr>
      <vt:lpstr>AA</vt:lpstr>
      <vt:lpstr>Office Theme</vt:lpstr>
      <vt:lpstr>2_Office Theme</vt:lpstr>
      <vt:lpstr>How to Reduce Health Care Costs and Improve Access: What Unions Can Teach Us</vt:lpstr>
      <vt:lpstr>Transforming Care</vt:lpstr>
      <vt:lpstr>Housekeeping</vt:lpstr>
      <vt:lpstr>Presenters</vt:lpstr>
      <vt:lpstr>PowerPoint Presentation</vt:lpstr>
      <vt:lpstr>PowerPoint Presentation</vt:lpstr>
      <vt:lpstr>Health cost growth outstrips wage growth…</vt:lpstr>
      <vt:lpstr>Unions are uniquely motivated to be high-value heath care innovators</vt:lpstr>
      <vt:lpstr>Union-represented workers have unique capacity to resist  health cost-shifting…</vt:lpstr>
      <vt:lpstr>Working as partners, unions and their employers have unique flexibility and capacity to redesign care </vt:lpstr>
      <vt:lpstr>Key Areas of Union-Driven, High-Value Care Delivery Change </vt:lpstr>
      <vt:lpstr>Key Areas of Union-Driven, High-Value Care Delivery Change</vt:lpstr>
      <vt:lpstr>Key Areas of Union-Driven, High-Value Care Delivery Change</vt:lpstr>
      <vt:lpstr>Key Areas of Union-Driven, High-Value Care Delivery Change </vt:lpstr>
      <vt:lpstr>Innovation in Reducing Rx Spending </vt:lpstr>
      <vt:lpstr>New Jersey Public Sector Union Objective: </vt:lpstr>
      <vt:lpstr>PowerPoint Presentation</vt:lpstr>
      <vt:lpstr>Discussion</vt:lpstr>
      <vt:lpstr>Union Impact on  Healthcare in Las Vegas</vt:lpstr>
      <vt:lpstr>About the Culinary Health Fund</vt:lpstr>
      <vt:lpstr>Culinary Health Fund’s Mission</vt:lpstr>
      <vt:lpstr>Strategies for Affordable Healthcare </vt:lpstr>
      <vt:lpstr>Strategies for Affordable Healthcare </vt:lpstr>
      <vt:lpstr>Strategies for Affordable Healthcare </vt:lpstr>
      <vt:lpstr>Strategies for Affordable Healthcare </vt:lpstr>
      <vt:lpstr>Strategies for Affordable Healthcare </vt:lpstr>
      <vt:lpstr>Strategies for Affordable Healthcare </vt:lpstr>
      <vt:lpstr>Strategies for Affordable Healthcare </vt:lpstr>
      <vt:lpstr>Strategies for Affordable Healthcare </vt:lpstr>
      <vt:lpstr>Participant Engagement</vt:lpstr>
      <vt:lpstr>Advocacy</vt:lpstr>
      <vt:lpstr>Health Literacy and Communication</vt:lpstr>
      <vt:lpstr>Wellness Initiatives</vt:lpstr>
      <vt:lpstr>Improving Access to Healthcare</vt:lpstr>
      <vt:lpstr>Culinary Health Center</vt:lpstr>
      <vt:lpstr>Culinary Health Center</vt:lpstr>
      <vt:lpstr>Culinary Health Center</vt:lpstr>
      <vt:lpstr>Inside the Culinary Health Center</vt:lpstr>
      <vt:lpstr>Inside the Culinary Health Center</vt:lpstr>
      <vt:lpstr>Inside the Culinary Health Center</vt:lpstr>
      <vt:lpstr>Inside the Culinary Health Center</vt:lpstr>
      <vt:lpstr>Inside the Culinary Health Center</vt:lpstr>
      <vt:lpstr>Inside the Culinary Health Center</vt:lpstr>
      <vt:lpstr>Culinary Health Center Expansion </vt:lpstr>
      <vt:lpstr>Impact on Participants</vt:lpstr>
      <vt:lpstr>Using Benefit Design and Incentives to Control Costs, Promote Evidence-Based Care</vt:lpstr>
      <vt:lpstr>PowerPoint Presentation</vt:lpstr>
      <vt:lpstr>PowerPoint Presentation</vt:lpstr>
      <vt:lpstr>How we promote value for IBEW members </vt:lpstr>
      <vt:lpstr>PowerPoint Presentation</vt:lpstr>
      <vt:lpstr>Cost Containment Programs &amp; Incentives</vt:lpstr>
      <vt:lpstr>Example: Best Doctors </vt:lpstr>
      <vt:lpstr>What must plan sponsors be willing to do to achieve effective cost containment? </vt:lpstr>
      <vt:lpstr>Questions?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 for 2018: DB and More</dc:title>
  <dc:creator>Jen Wilson</dc:creator>
  <cp:lastModifiedBy>Samantha Chase</cp:lastModifiedBy>
  <cp:revision>3</cp:revision>
  <cp:lastPrinted>2018-05-16T13:47:02Z</cp:lastPrinted>
  <dcterms:created xsi:type="dcterms:W3CDTF">2018-01-08T16:50:19Z</dcterms:created>
  <dcterms:modified xsi:type="dcterms:W3CDTF">2019-07-02T15:59:38Z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0x010100EA86F167E7CC7A4FA5999C49E55F608F</vt:lpwstr>
  </property>
</Properties>
</file>