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4"/>
  </p:notesMasterIdLst>
  <p:handoutMasterIdLst>
    <p:handoutMasterId r:id="rId5"/>
  </p:handoutMasterIdLst>
  <p:sldIdLst>
    <p:sldId id="455" r:id="rId2"/>
    <p:sldId id="456" r:id="rId3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50" autoAdjust="0"/>
    <p:restoredTop sz="95482" autoAdjust="0"/>
  </p:normalViewPr>
  <p:slideViewPr>
    <p:cSldViewPr snapToObjects="1">
      <p:cViewPr varScale="1">
        <p:scale>
          <a:sx n="148" d="100"/>
          <a:sy n="148" d="100"/>
        </p:scale>
        <p:origin x="1664" y="1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331019237615009E-3"/>
          <c:y val="3.0794638338244605E-2"/>
          <c:w val="0.98024552435577961"/>
          <c:h val="0.699657269121773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Sheet1!$G$29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Sheet1!$H$28:$L$28</c:f>
              <c:strCache>
                <c:ptCount val="5"/>
                <c:pt idx="0">
                  <c:v>Medicare only</c:v>
                </c:pt>
                <c:pt idx="1">
                  <c:v>Medicaid</c:v>
                </c:pt>
                <c:pt idx="2">
                  <c:v>Employer-sponsored insurance</c:v>
                </c:pt>
                <c:pt idx="3">
                  <c:v>Medicare Advantage</c:v>
                </c:pt>
                <c:pt idx="4">
                  <c:v>Medigap</c:v>
                </c:pt>
              </c:strCache>
            </c:strRef>
          </c:cat>
          <c:val>
            <c:numRef>
              <c:f>Sheet1!$H$29:$L$29</c:f>
              <c:numCache>
                <c:formatCode>General</c:formatCode>
                <c:ptCount val="5"/>
                <c:pt idx="0">
                  <c:v>10</c:v>
                </c:pt>
                <c:pt idx="1">
                  <c:v>17</c:v>
                </c:pt>
                <c:pt idx="2">
                  <c:v>38</c:v>
                </c:pt>
                <c:pt idx="3">
                  <c:v>20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E-4C4E-BF94-17DE4FC2B99A}"/>
            </c:ext>
          </c:extLst>
        </c:ser>
        <c:ser>
          <c:idx val="1"/>
          <c:order val="1"/>
          <c:tx>
            <c:strRef>
              <c:f>Sheet1!$G$30</c:f>
              <c:strCache>
                <c:ptCount val="1"/>
                <c:pt idx="0">
                  <c:v>2016</c:v>
                </c:pt>
              </c:strCache>
            </c:strRef>
          </c:tx>
          <c:spPr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Sheet1!$H$28:$L$28</c:f>
              <c:strCache>
                <c:ptCount val="5"/>
                <c:pt idx="0">
                  <c:v>Medicare only</c:v>
                </c:pt>
                <c:pt idx="1">
                  <c:v>Medicaid</c:v>
                </c:pt>
                <c:pt idx="2">
                  <c:v>Employer-sponsored insurance</c:v>
                </c:pt>
                <c:pt idx="3">
                  <c:v>Medicare Advantage</c:v>
                </c:pt>
                <c:pt idx="4">
                  <c:v>Medigap</c:v>
                </c:pt>
              </c:strCache>
            </c:strRef>
          </c:cat>
          <c:val>
            <c:numRef>
              <c:f>Sheet1!$H$30:$L$30</c:f>
              <c:numCache>
                <c:formatCode>General</c:formatCode>
                <c:ptCount val="5"/>
                <c:pt idx="0">
                  <c:v>10</c:v>
                </c:pt>
                <c:pt idx="1">
                  <c:v>20</c:v>
                </c:pt>
                <c:pt idx="2">
                  <c:v>28</c:v>
                </c:pt>
                <c:pt idx="3">
                  <c:v>25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EE-4C4E-BF94-17DE4FC2B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65473184"/>
        <c:axId val="365472792"/>
      </c:barChart>
      <c:catAx>
        <c:axId val="36547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/>
            </a:pPr>
            <a:endParaRPr lang="en-US"/>
          </a:p>
        </c:txPr>
        <c:crossAx val="365472792"/>
        <c:crosses val="autoZero"/>
        <c:auto val="1"/>
        <c:lblAlgn val="ctr"/>
        <c:lblOffset val="200"/>
        <c:noMultiLvlLbl val="0"/>
      </c:catAx>
      <c:valAx>
        <c:axId val="36547279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547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vert="horz"/>
          <a:lstStyle/>
          <a:p>
            <a:pPr>
              <a:defRPr sz="1400" spc="0">
                <a:solidFill>
                  <a:schemeClr val="tx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68236669728721511"/>
          <c:y val="4.7683634798955314E-2"/>
          <c:w val="0.19685801620622514"/>
          <c:h val="7.0469903696767394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400" spc="0"/>
          </a:pPr>
          <a:endParaRPr lang="en-US"/>
        </a:p>
      </c:txPr>
    </c:legend>
    <c:plotVisOnly val="1"/>
    <c:dispBlanksAs val="gap"/>
    <c:showDLblsOverMax val="0"/>
  </c:chart>
  <c:spPr>
    <a:ln w="9525" cap="flat" cmpd="sng" algn="ctr">
      <a:noFill/>
      <a:round/>
    </a:ln>
    <a:effectLst/>
  </c:spPr>
  <c:txPr>
    <a:bodyPr/>
    <a:lstStyle/>
    <a:p>
      <a:pPr>
        <a:defRPr sz="1200" b="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331019237615009E-3"/>
          <c:y val="3.0794638338244605E-2"/>
          <c:w val="0.98024552435577961"/>
          <c:h val="0.699657269121773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Sheet1!$G$29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Sheet1!$H$28:$L$28</c:f>
              <c:strCache>
                <c:ptCount val="5"/>
                <c:pt idx="0">
                  <c:v>Total MA</c:v>
                </c:pt>
                <c:pt idx="1">
                  <c:v>Medicaid + MA</c:v>
                </c:pt>
                <c:pt idx="2">
                  <c:v>Employer-sponsored insurance + MA</c:v>
                </c:pt>
                <c:pt idx="3">
                  <c:v>MA only</c:v>
                </c:pt>
                <c:pt idx="4">
                  <c:v>Medigap + MA</c:v>
                </c:pt>
              </c:strCache>
            </c:strRef>
          </c:cat>
          <c:val>
            <c:numRef>
              <c:f>Sheet1!$H$29:$L$29</c:f>
              <c:numCache>
                <c:formatCode>General</c:formatCode>
                <c:ptCount val="5"/>
                <c:pt idx="0">
                  <c:v>33</c:v>
                </c:pt>
                <c:pt idx="1">
                  <c:v>5</c:v>
                </c:pt>
                <c:pt idx="2">
                  <c:v>8</c:v>
                </c:pt>
                <c:pt idx="3">
                  <c:v>17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E-4C4E-BF94-17DE4FC2B99A}"/>
            </c:ext>
          </c:extLst>
        </c:ser>
        <c:ser>
          <c:idx val="1"/>
          <c:order val="1"/>
          <c:tx>
            <c:strRef>
              <c:f>Sheet1!$G$30</c:f>
              <c:strCache>
                <c:ptCount val="1"/>
                <c:pt idx="0">
                  <c:v>2016</c:v>
                </c:pt>
              </c:strCache>
            </c:strRef>
          </c:tx>
          <c:spPr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Sheet1!$H$28:$L$28</c:f>
              <c:strCache>
                <c:ptCount val="5"/>
                <c:pt idx="0">
                  <c:v>Total MA</c:v>
                </c:pt>
                <c:pt idx="1">
                  <c:v>Medicaid + MA</c:v>
                </c:pt>
                <c:pt idx="2">
                  <c:v>Employer-sponsored insurance + MA</c:v>
                </c:pt>
                <c:pt idx="3">
                  <c:v>MA only</c:v>
                </c:pt>
                <c:pt idx="4">
                  <c:v>Medigap + MA</c:v>
                </c:pt>
              </c:strCache>
            </c:strRef>
          </c:cat>
          <c:val>
            <c:numRef>
              <c:f>Sheet1!$H$30:$L$30</c:f>
              <c:numCache>
                <c:formatCode>General</c:formatCode>
                <c:ptCount val="5"/>
                <c:pt idx="0">
                  <c:v>36</c:v>
                </c:pt>
                <c:pt idx="1">
                  <c:v>7</c:v>
                </c:pt>
                <c:pt idx="2">
                  <c:v>3</c:v>
                </c:pt>
                <c:pt idx="3">
                  <c:v>22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EE-4C4E-BF94-17DE4FC2B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65473184"/>
        <c:axId val="365472792"/>
      </c:barChart>
      <c:catAx>
        <c:axId val="36547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/>
            </a:pPr>
            <a:endParaRPr lang="en-US"/>
          </a:p>
        </c:txPr>
        <c:crossAx val="365472792"/>
        <c:crosses val="autoZero"/>
        <c:auto val="1"/>
        <c:lblAlgn val="ctr"/>
        <c:lblOffset val="200"/>
        <c:noMultiLvlLbl val="0"/>
      </c:catAx>
      <c:valAx>
        <c:axId val="36547279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547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vert="horz"/>
          <a:lstStyle/>
          <a:p>
            <a:pPr>
              <a:defRPr sz="1400" spc="0">
                <a:solidFill>
                  <a:schemeClr val="tx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3832274946747356"/>
          <c:y val="4.7683634798955314E-2"/>
          <c:w val="0.23213386557090437"/>
          <c:h val="7.0469903696767394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400" spc="0"/>
          </a:pPr>
          <a:endParaRPr lang="en-US"/>
        </a:p>
      </c:txPr>
    </c:legend>
    <c:plotVisOnly val="1"/>
    <c:dispBlanksAs val="gap"/>
    <c:showDLblsOverMax val="0"/>
  </c:chart>
  <c:spPr>
    <a:ln w="9525" cap="flat" cmpd="sng" algn="ctr">
      <a:noFill/>
      <a:round/>
    </a:ln>
    <a:effectLst/>
  </c:spPr>
  <c:txPr>
    <a:bodyPr/>
    <a:lstStyle/>
    <a:p>
      <a:pPr>
        <a:defRPr sz="1200" b="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7/10/19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7/10/19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Karen Davis, Amber </a:t>
            </a:r>
            <a:r>
              <a:rPr lang="en-US" sz="900" dirty="0" err="1"/>
              <a:t>Willink</a:t>
            </a:r>
            <a:r>
              <a:rPr lang="en-US" sz="900" dirty="0"/>
              <a:t>, and Cathy Schoen, </a:t>
            </a:r>
            <a:r>
              <a:rPr lang="en-US" sz="900" i="1" dirty="0"/>
              <a:t>How the Erosion of Employer-Sponsored Insurance Is Contributing to Medicare Beneficiaries’ Financial Burden </a:t>
            </a:r>
            <a:r>
              <a:rPr lang="en-US" sz="900" dirty="0"/>
              <a:t>(Commonwealth Fund, July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Distribution of Insurance Coverage Among Medicare Beneficiaries, </a:t>
            </a:r>
            <a:br>
              <a:rPr lang="en-US" dirty="0"/>
            </a:br>
            <a:r>
              <a:rPr lang="en-US" dirty="0"/>
              <a:t>2010 and 2016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E25D5-B7B0-7C48-976A-1280FE0FAA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Medicare Current Beneficiary Survey, 2010 and 2016.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FD4A912-466F-434E-A901-4D5373AE33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8034464"/>
              </p:ext>
            </p:extLst>
          </p:nvPr>
        </p:nvGraphicFramePr>
        <p:xfrm>
          <a:off x="72008" y="1196752"/>
          <a:ext cx="900049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979CF6D-4558-B84D-A4BF-B7824D65BC0B}"/>
              </a:ext>
            </a:extLst>
          </p:cNvPr>
          <p:cNvSpPr txBox="1">
            <a:spLocks/>
          </p:cNvSpPr>
          <p:nvPr/>
        </p:nvSpPr>
        <p:spPr>
          <a:xfrm>
            <a:off x="107504" y="1124744"/>
            <a:ext cx="684076" cy="22434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 spc="-1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46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447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5925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7371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23288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Medicare Advantage and Multiple Sources of Coverage, 2010 and 2016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E25D5-B7B0-7C48-976A-1280FE0FAA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MA = Medicare Advantage.</a:t>
            </a:r>
          </a:p>
          <a:p>
            <a:r>
              <a:rPr lang="en-US" dirty="0"/>
              <a:t>Data: Authors’ analysis of Medicare Current Beneficiary Survey, 2010 and 2016.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FD4A912-466F-434E-A901-4D5373AE33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4128802"/>
              </p:ext>
            </p:extLst>
          </p:nvPr>
        </p:nvGraphicFramePr>
        <p:xfrm>
          <a:off x="72008" y="1196752"/>
          <a:ext cx="900049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979CF6D-4558-B84D-A4BF-B7824D65BC0B}"/>
              </a:ext>
            </a:extLst>
          </p:cNvPr>
          <p:cNvSpPr txBox="1">
            <a:spLocks/>
          </p:cNvSpPr>
          <p:nvPr/>
        </p:nvSpPr>
        <p:spPr>
          <a:xfrm>
            <a:off x="107504" y="1124744"/>
            <a:ext cx="684076" cy="22434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 spc="-1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46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447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5925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7371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4153078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159725</TotalTime>
  <Words>62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Berlingske Serif Text</vt:lpstr>
      <vt:lpstr>InterFace</vt:lpstr>
      <vt:lpstr>InterFace Bold</vt:lpstr>
      <vt:lpstr>1_Office Theme</vt:lpstr>
      <vt:lpstr>Distribution of Insurance Coverage Among Medicare Beneficiaries,  2010 and 2016</vt:lpstr>
      <vt:lpstr>Medicare Advantage and Multiple Sources of Coverage, 2010 and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1988</cp:revision>
  <cp:lastPrinted>2019-07-10T19:33:49Z</cp:lastPrinted>
  <dcterms:created xsi:type="dcterms:W3CDTF">2014-10-08T23:03:32Z</dcterms:created>
  <dcterms:modified xsi:type="dcterms:W3CDTF">2019-07-10T20:45:05Z</dcterms:modified>
</cp:coreProperties>
</file>