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notesMasterIdLst>
    <p:notesMasterId r:id="rId7"/>
  </p:notesMasterIdLst>
  <p:handoutMasterIdLst>
    <p:handoutMasterId r:id="rId8"/>
  </p:handoutMasterIdLst>
  <p:sldIdLst>
    <p:sldId id="259" r:id="rId2"/>
    <p:sldId id="262" r:id="rId3"/>
    <p:sldId id="263" r:id="rId4"/>
    <p:sldId id="267" r:id="rId5"/>
    <p:sldId id="268" r:id="rId6"/>
  </p:sldIdLst>
  <p:sldSz cx="9144000" cy="6858000" type="screen4x3"/>
  <p:notesSz cx="6858000" cy="9418638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4" userDrawn="1">
          <p15:clr>
            <a:srgbClr val="A4A3A4"/>
          </p15:clr>
        </p15:guide>
        <p15:guide id="2" pos="1248" userDrawn="1">
          <p15:clr>
            <a:srgbClr val="A4A3A4"/>
          </p15:clr>
        </p15:guide>
        <p15:guide id="3" orient="horz" pos="1536" userDrawn="1">
          <p15:clr>
            <a:srgbClr val="A4A3A4"/>
          </p15:clr>
        </p15:guide>
        <p15:guide id="4" pos="2952" userDrawn="1">
          <p15:clr>
            <a:srgbClr val="A4A3A4"/>
          </p15:clr>
        </p15:guide>
        <p15:guide id="5" pos="46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6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>
    <p:extLst/>
  </p:cmAuthor>
  <p:cmAuthor id="2" name="Munira Gunja" initials="MG" lastIdx="12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BDBC"/>
    <a:srgbClr val="5F5A9D"/>
    <a:srgbClr val="E0E0E0"/>
    <a:srgbClr val="8ADAD2"/>
    <a:srgbClr val="9FE1DB"/>
    <a:srgbClr val="B6E8E3"/>
    <a:srgbClr val="CDEFEC"/>
    <a:srgbClr val="DFF5F3"/>
    <a:srgbClr val="EDF9F8"/>
    <a:srgbClr val="4C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22" autoAdjust="0"/>
    <p:restoredTop sz="96809" autoAdjust="0"/>
  </p:normalViewPr>
  <p:slideViewPr>
    <p:cSldViewPr snapToGrid="0" snapToObjects="1">
      <p:cViewPr varScale="1">
        <p:scale>
          <a:sx n="148" d="100"/>
          <a:sy n="148" d="100"/>
        </p:scale>
        <p:origin x="2968" y="184"/>
      </p:cViewPr>
      <p:guideLst>
        <p:guide orient="horz" pos="1584"/>
        <p:guide pos="1248"/>
        <p:guide orient="horz" pos="1536"/>
        <p:guide pos="2952"/>
        <p:guide pos="46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73" d="100"/>
          <a:sy n="73" d="100"/>
        </p:scale>
        <p:origin x="1524" y="54"/>
      </p:cViewPr>
      <p:guideLst>
        <p:guide orient="horz" pos="2967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1" u="none" strike="noStrike" baseline="0" dirty="0">
                <a:solidFill>
                  <a:schemeClr val="tx1"/>
                </a:solidFill>
                <a:effectLst/>
              </a:rPr>
              <a:t>On the whole, since the Affordable Care Act was passed in 2010, the following </a:t>
            </a:r>
          </a:p>
          <a:p>
            <a:pPr algn="l">
              <a:defRPr sz="1400">
                <a:solidFill>
                  <a:schemeClr val="tx1"/>
                </a:solidFill>
              </a:defRPr>
            </a:pPr>
            <a:r>
              <a:rPr lang="en-US" sz="1400" b="0" i="1" u="none" strike="noStrike" baseline="0" dirty="0">
                <a:solidFill>
                  <a:schemeClr val="tx1"/>
                </a:solidFill>
                <a:effectLst/>
              </a:rPr>
              <a:t>have much improved or improved at your health center organization . . .</a:t>
            </a:r>
            <a:endParaRPr lang="en-US" sz="1400" b="0" i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3.8440750461747847E-3"/>
          <c:y val="2.819107138509794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5520282186948854E-2"/>
          <c:y val="0.13752166769605059"/>
          <c:w val="0.96895943562610232"/>
          <c:h val="0.577189166121287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FQHCs in expansion states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C0E0D6C4-0B1A-4083-AF81-38E341775403}" type="VALUE">
                      <a:rPr lang="en-US" smtClean="0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FF4-461A-86C2-F9FCA5374F7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2F0C285-9901-4E82-B26D-4220ECC35653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478-46FB-A4F7-0FF46198A74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7AFC4D47-1B55-4E10-9B92-2846562EB256}" type="VALUE">
                      <a:rPr lang="en-US" smtClean="0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D212-42E9-81EE-025E215B57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Financial stability </c:v>
                </c:pt>
                <c:pt idx="1">
                  <c:v>Funding for service or 
site expansions and upgrades 
for facilities </c:v>
                </c:pt>
                <c:pt idx="2">
                  <c:v>Ability to provide affordable care 
to more patients in the 
community you serve 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0.69</c:v>
                </c:pt>
                <c:pt idx="1">
                  <c:v>0.62</c:v>
                </c:pt>
                <c:pt idx="2">
                  <c:v>0.76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74-8145-9BDA-907E78C3FF7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FQHCs in nonexpansion states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Financial stability </c:v>
                </c:pt>
                <c:pt idx="1">
                  <c:v>Funding for service or 
site expansions and upgrades 
for facilities </c:v>
                </c:pt>
                <c:pt idx="2">
                  <c:v>Ability to provide affordable care 
to more patients in the 
community you serve 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0.41</c:v>
                </c:pt>
                <c:pt idx="1">
                  <c:v>0.46</c:v>
                </c:pt>
                <c:pt idx="2">
                  <c:v>0.52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74-8145-9BDA-907E78C3FF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55538688"/>
        <c:axId val="186666032"/>
      </c:barChart>
      <c:catAx>
        <c:axId val="355538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6666032"/>
        <c:crossesAt val="0"/>
        <c:auto val="1"/>
        <c:lblAlgn val="ctr"/>
        <c:lblOffset val="100"/>
        <c:noMultiLvlLbl val="0"/>
      </c:catAx>
      <c:valAx>
        <c:axId val="186666032"/>
        <c:scaling>
          <c:orientation val="minMax"/>
          <c:max val="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355538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835217819994722"/>
          <c:y val="0.89319424944666914"/>
          <c:w val="0.58329553250288158"/>
          <c:h val="5.9155355606193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0" i="1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400" i="1" dirty="0"/>
              <a:t>Health center currently . . . </a:t>
            </a:r>
          </a:p>
        </c:rich>
      </c:tx>
      <c:layout>
        <c:manualLayout>
          <c:xMode val="edge"/>
          <c:yMode val="edge"/>
          <c:x val="3.8440750461747838E-3"/>
          <c:y val="2.542771549401933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400" b="0" i="1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5520282186948854E-2"/>
          <c:y val="9.3307559142976254E-2"/>
          <c:w val="0.96895943562610232"/>
          <c:h val="0.610469923486861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FQHCs in expansion states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754BBFE-BEFE-FE43-B769-AB1D10235683}" type="VALUE">
                      <a:rPr lang="en-US" smtClean="0"/>
                      <a:pPr/>
                      <a:t>[VALUE]</a:t>
                    </a:fld>
                    <a:r>
                      <a:rPr lang="en-US" sz="1400" b="1" i="0" u="none" strike="noStrike" kern="1200" baseline="0" dirty="0">
                        <a:solidFill>
                          <a:srgbClr val="FFFFFF"/>
                        </a:solidFill>
                      </a:rPr>
                      <a:t>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FF4-461A-86C2-F9FCA5374F7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0A8A783-C507-5E46-9E92-7259E51B58A1}" type="VALUE">
                      <a:rPr lang="en-US" smtClean="0"/>
                      <a:pPr/>
                      <a:t>[VALUE]</a:t>
                    </a:fld>
                    <a:r>
                      <a:rPr lang="en-US" sz="1400" b="1" i="0" u="none" strike="noStrike" kern="1200" baseline="0" dirty="0">
                        <a:solidFill>
                          <a:srgbClr val="FFFFFF"/>
                        </a:solidFill>
                      </a:rPr>
                      <a:t>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478-46FB-A4F7-0FF46198A74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DC4673ED-C4BB-8641-A45D-919C2BE8650C}" type="VALUE">
                      <a:rPr lang="en-US" smtClean="0"/>
                      <a:pPr/>
                      <a:t>[VALUE]</a:t>
                    </a:fld>
                    <a:r>
                      <a:rPr lang="en-US" sz="1400" b="1" i="0" u="none" strike="noStrike" kern="1200" baseline="0" dirty="0">
                        <a:solidFill>
                          <a:srgbClr val="FFFFFF"/>
                        </a:solidFill>
                      </a:rPr>
                      <a:t>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D212-42E9-81EE-025E215B57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Could receive incentives for achieving certain clinical care targets like HEDIS measures </c:v>
                </c:pt>
                <c:pt idx="1">
                  <c:v>Recognized as PCMH </c:v>
                </c:pt>
                <c:pt idx="2">
                  <c:v>Awarded financial incentives for participation in PCMH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0.79</c:v>
                </c:pt>
                <c:pt idx="1">
                  <c:v>0.86</c:v>
                </c:pt>
                <c:pt idx="2">
                  <c:v>0.53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74-8145-9BDA-907E78C3FF7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FQHCs in nonexpansion states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Could receive incentives for achieving certain clinical care targets like HEDIS measures </c:v>
                </c:pt>
                <c:pt idx="1">
                  <c:v>Recognized as PCMH </c:v>
                </c:pt>
                <c:pt idx="2">
                  <c:v>Awarded financial incentives for participation in PCMH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0.69</c:v>
                </c:pt>
                <c:pt idx="1">
                  <c:v>0.8</c:v>
                </c:pt>
                <c:pt idx="2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74-8145-9BDA-907E78C3FF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55538688"/>
        <c:axId val="186666032"/>
      </c:barChart>
      <c:catAx>
        <c:axId val="355538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6666032"/>
        <c:crossesAt val="0"/>
        <c:auto val="1"/>
        <c:lblAlgn val="ctr"/>
        <c:lblOffset val="100"/>
        <c:noMultiLvlLbl val="0"/>
      </c:catAx>
      <c:valAx>
        <c:axId val="186666032"/>
        <c:scaling>
          <c:orientation val="minMax"/>
          <c:max val="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355538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835217819994722"/>
          <c:y val="0.89536408364833031"/>
          <c:w val="0.58329553250288158"/>
          <c:h val="6.31851346399722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5520282186948854E-2"/>
          <c:y val="0.13752166769605059"/>
          <c:w val="0.96895943562610232"/>
          <c:h val="0.618760046210779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FQHCs in expansion states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27B75B6-8833-5C40-BACE-8D3287737987}" type="VALUE">
                      <a:rPr lang="en-US" smtClean="0"/>
                      <a:pPr/>
                      <a:t>[VALUE]</a:t>
                    </a:fld>
                    <a:r>
                      <a:rPr lang="en-US" sz="1400" b="1" i="0" u="none" strike="noStrike" kern="1200" baseline="0" dirty="0">
                        <a:solidFill>
                          <a:srgbClr val="FFFFFF"/>
                        </a:solidFill>
                      </a:rPr>
                      <a:t>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FF4-461A-86C2-F9FCA5374F7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7F95C7E-5EB9-E74D-8A6D-7462EFFDCABD}" type="VALUE">
                      <a:rPr lang="en-US" smtClean="0"/>
                      <a:pPr/>
                      <a:t>[VALUE]</a:t>
                    </a:fld>
                    <a:r>
                      <a:rPr lang="en-US" sz="1400" b="1" i="0" u="none" strike="noStrike" kern="1200" baseline="0" dirty="0">
                        <a:solidFill>
                          <a:srgbClr val="FFFFFF"/>
                        </a:solidFill>
                      </a:rPr>
                      <a:t>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478-46FB-A4F7-0FF46198A74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EB1657DA-6228-6B45-87D5-9ABFFF3E8EFB}" type="VALUE">
                      <a:rPr lang="en-US" smtClean="0"/>
                      <a:pPr/>
                      <a:t>[VALUE]</a:t>
                    </a:fld>
                    <a:r>
                      <a:rPr lang="en-US" sz="1400" b="1" i="0" u="none" strike="noStrike" kern="1200" baseline="0" dirty="0">
                        <a:solidFill>
                          <a:srgbClr val="FFFFFF"/>
                        </a:solidFill>
                      </a:rPr>
                      <a:t>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D212-42E9-81EE-025E215B57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Short-term counseling </c:v>
                </c:pt>
                <c:pt idx="1">
                  <c:v>Treatment for substance use disorder</c:v>
                </c:pt>
                <c:pt idx="2">
                  <c:v>Medication-assisted treatment 
for opioid addiction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0.89</c:v>
                </c:pt>
                <c:pt idx="1">
                  <c:v>0.56999999999999995</c:v>
                </c:pt>
                <c:pt idx="2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74-8145-9BDA-907E78C3FF7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FQHCs in nonexpansion states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Short-term counseling </c:v>
                </c:pt>
                <c:pt idx="1">
                  <c:v>Treatment for substance use disorder</c:v>
                </c:pt>
                <c:pt idx="2">
                  <c:v>Medication-assisted treatment 
for opioid addiction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0.82</c:v>
                </c:pt>
                <c:pt idx="1">
                  <c:v>0.48</c:v>
                </c:pt>
                <c:pt idx="2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74-8145-9BDA-907E78C3FF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55538688"/>
        <c:axId val="186666032"/>
      </c:barChart>
      <c:catAx>
        <c:axId val="355538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6666032"/>
        <c:crossesAt val="0"/>
        <c:auto val="1"/>
        <c:lblAlgn val="ctr"/>
        <c:lblOffset val="100"/>
        <c:noMultiLvlLbl val="0"/>
      </c:catAx>
      <c:valAx>
        <c:axId val="186666032"/>
        <c:scaling>
          <c:orientation val="minMax"/>
          <c:max val="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355538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835217819994722"/>
          <c:y val="0.8981274690957769"/>
          <c:w val="0.58329553250288158"/>
          <c:h val="6.04217491925257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0" i="1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400" i="1" dirty="0"/>
              <a:t>Health center usually or often . . . </a:t>
            </a:r>
          </a:p>
        </c:rich>
      </c:tx>
      <c:layout>
        <c:manualLayout>
          <c:xMode val="edge"/>
          <c:yMode val="edge"/>
          <c:x val="3.8440750461747838E-3"/>
          <c:y val="4.75347990735913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400" b="0" i="1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5520282186948854E-2"/>
          <c:y val="0.13752166769605059"/>
          <c:w val="0.96895943562610232"/>
          <c:h val="0.618760046210779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FQHCs in expansion states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C1CE03AF-A1E2-0C43-B637-E96D8C37C30A}" type="VALUE">
                      <a:rPr lang="en-US" smtClean="0"/>
                      <a:pPr/>
                      <a:t>[VALUE]</a:t>
                    </a:fld>
                    <a:r>
                      <a:rPr lang="en-US" sz="1400" b="1" i="0" u="none" strike="noStrike" kern="1200" baseline="0" dirty="0">
                        <a:solidFill>
                          <a:srgbClr val="FFFFFF"/>
                        </a:solidFill>
                      </a:rPr>
                      <a:t>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FF4-461A-86C2-F9FCA5374F7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7BB1D5C-8D36-8E43-A6F2-B539782FB8B6}" type="VALUE">
                      <a:rPr lang="en-US" smtClean="0"/>
                      <a:pPr/>
                      <a:t>[VALUE]</a:t>
                    </a:fld>
                    <a:r>
                      <a:rPr lang="en-US" sz="1400" b="1" i="0" u="none" strike="noStrike" kern="1200" baseline="0" dirty="0">
                        <a:solidFill>
                          <a:srgbClr val="FFFFFF"/>
                        </a:solidFill>
                      </a:rPr>
                      <a:t>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478-46FB-A4F7-0FF46198A74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Coordinates patient care with social service 
providers in community</c:v>
                </c:pt>
                <c:pt idx="1">
                  <c:v>Offers transportation to and from 
medical appointments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0.57999999999999996</c:v>
                </c:pt>
                <c:pt idx="1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74-8145-9BDA-907E78C3FF7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FQHCs in nonexpansion states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Coordinates patient care with social service 
providers in community</c:v>
                </c:pt>
                <c:pt idx="1">
                  <c:v>Offers transportation to and from 
medical appointments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0.48</c:v>
                </c:pt>
                <c:pt idx="1">
                  <c:v>0.39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74-8145-9BDA-907E78C3FF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55538688"/>
        <c:axId val="186666032"/>
      </c:barChart>
      <c:catAx>
        <c:axId val="355538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6666032"/>
        <c:crossesAt val="0"/>
        <c:auto val="1"/>
        <c:lblAlgn val="ctr"/>
        <c:lblOffset val="100"/>
        <c:noMultiLvlLbl val="0"/>
      </c:catAx>
      <c:valAx>
        <c:axId val="186666032"/>
        <c:scaling>
          <c:orientation val="minMax"/>
          <c:max val="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355538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835217819994722"/>
          <c:y val="0.92576132357024177"/>
          <c:w val="0.58329553250288158"/>
          <c:h val="4.93682074027397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0" i="1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400" i="1" dirty="0"/>
              <a:t>Health</a:t>
            </a:r>
            <a:r>
              <a:rPr lang="en-US" sz="1400" i="1" baseline="0" dirty="0"/>
              <a:t> center c</a:t>
            </a:r>
            <a:r>
              <a:rPr lang="en-US" sz="1400" i="1" dirty="0"/>
              <a:t>urrently has budgeted, unfilled positions for . . .</a:t>
            </a:r>
          </a:p>
        </c:rich>
      </c:tx>
      <c:layout>
        <c:manualLayout>
          <c:xMode val="edge"/>
          <c:yMode val="edge"/>
          <c:x val="3.8440750461747847E-3"/>
          <c:y val="2.819110094146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400" b="0" i="1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5520282186948854E-2"/>
          <c:y val="0.13752166769605059"/>
          <c:w val="0.96895943562610232"/>
          <c:h val="0.618760046210779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FQHCs in expansion states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9622E53C-FAF8-634D-8495-9D2259198171}" type="VALUE">
                      <a:rPr lang="en-US" smtClean="0"/>
                      <a:pPr/>
                      <a:t>[VALUE]</a:t>
                    </a:fld>
                    <a:r>
                      <a:rPr lang="en-US" sz="1400" b="1" i="0" u="none" strike="noStrike" kern="1200" baseline="0" dirty="0">
                        <a:solidFill>
                          <a:srgbClr val="FFFFFF"/>
                        </a:solidFill>
                      </a:rPr>
                      <a:t>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FF4-461A-86C2-F9FCA5374F7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40671540-7A0C-014B-9D3D-8DF34427E393}" type="VALUE">
                      <a:rPr lang="en-US" smtClean="0"/>
                      <a:pPr/>
                      <a:t>[VALUE]</a:t>
                    </a:fld>
                    <a:r>
                      <a:rPr lang="en-US" sz="1400" b="1" i="0" u="none" strike="noStrike" kern="1200" baseline="0" dirty="0">
                        <a:solidFill>
                          <a:srgbClr val="FFFFFF"/>
                        </a:solidFill>
                      </a:rPr>
                      <a:t>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478-46FB-A4F7-0FF46198A74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Licensed mental health providers, including psychiatrists and substance use disorder counselors</c:v>
                </c:pt>
                <c:pt idx="1">
                  <c:v>Social workers or others to help obtain 
social services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0.73</c:v>
                </c:pt>
                <c:pt idx="1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74-8145-9BDA-907E78C3FF7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FQHCs in nonexpansion states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Licensed mental health providers, including psychiatrists and substance use disorder counselors</c:v>
                </c:pt>
                <c:pt idx="1">
                  <c:v>Social workers or others to help obtain 
social services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0.64</c:v>
                </c:pt>
                <c:pt idx="1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74-8145-9BDA-907E78C3FF7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355538688"/>
        <c:axId val="186666032"/>
      </c:barChart>
      <c:catAx>
        <c:axId val="355538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6666032"/>
        <c:crossesAt val="0"/>
        <c:auto val="1"/>
        <c:lblAlgn val="ctr"/>
        <c:lblOffset val="100"/>
        <c:noMultiLvlLbl val="0"/>
      </c:catAx>
      <c:valAx>
        <c:axId val="186666032"/>
        <c:scaling>
          <c:orientation val="minMax"/>
          <c:max val="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355538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694124345567916"/>
          <c:y val="0.92364589951444387"/>
          <c:w val="0.58611740199141771"/>
          <c:h val="5.930133336078485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0.02656</cdr:x>
      <cdr:y>0.0732</cdr:y>
    </cdr:from>
    <cdr:to>
      <cdr:x>0.12815</cdr:x>
      <cdr:y>0.27217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8C065B51-EA27-CB46-BBD1-E7822B4DD8F6}"/>
            </a:ext>
          </a:extLst>
        </cdr:cNvPr>
        <cdr:cNvSpPr txBox="1"/>
      </cdr:nvSpPr>
      <cdr:spPr>
        <a:xfrm xmlns:a="http://schemas.openxmlformats.org/drawingml/2006/main">
          <a:off x="239113" y="33643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7256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2"/>
            <a:ext cx="2971800" cy="47256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smtClean="0"/>
              <a:t>3/26/19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46072"/>
            <a:ext cx="2971800" cy="47256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946072"/>
            <a:ext cx="2971800" cy="47256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7093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7093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t>3/26/19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4738" y="706438"/>
            <a:ext cx="4708525" cy="35321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55"/>
            <a:ext cx="5486400" cy="4238387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46072"/>
            <a:ext cx="2971800" cy="47093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946072"/>
            <a:ext cx="2971800" cy="47093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2841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Title 1"/>
          <p:cNvSpPr>
            <a:spLocks noGrp="1"/>
          </p:cNvSpPr>
          <p:nvPr>
            <p:ph type="ctrTitle"/>
          </p:nvPr>
        </p:nvSpPr>
        <p:spPr>
          <a:xfrm>
            <a:off x="98134" y="0"/>
            <a:ext cx="9001000" cy="628410"/>
          </a:xfrm>
          <a:effectLst/>
        </p:spPr>
        <p:txBody>
          <a:bodyPr anchor="ctr">
            <a:noAutofit/>
          </a:bodyPr>
          <a:lstStyle>
            <a:lvl1pPr algn="l">
              <a:lnSpc>
                <a:spcPct val="90000"/>
              </a:lnSpc>
              <a:defRPr sz="1800" b="1" i="0" spc="0" baseline="0">
                <a:solidFill>
                  <a:schemeClr val="bg1"/>
                </a:solidFill>
                <a:effectLst/>
                <a:latin typeface="InterFace" charset="0"/>
                <a:ea typeface="InterFace" charset="0"/>
                <a:cs typeface="InterFace" charset="0"/>
              </a:defRPr>
            </a:lvl1pPr>
          </a:lstStyle>
          <a:p>
            <a:endParaRPr lang="en-US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1655675" y="6382512"/>
            <a:ext cx="7201722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/>
              <a:t>Source: Corinne Lewis et al., </a:t>
            </a:r>
            <a:r>
              <a:rPr lang="en-US" sz="900" i="1" dirty="0"/>
              <a:t>The Role of Medicaid Expansion in Care Delivery at Community Health Centers </a:t>
            </a:r>
            <a:r>
              <a:rPr lang="en-US" sz="900" dirty="0"/>
              <a:t>(Commonwealth Fund, Apr. 2019).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500" y="1052736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/>
          <p:cNvSpPr>
            <a:spLocks noGrp="1"/>
          </p:cNvSpPr>
          <p:nvPr>
            <p:ph type="body" sz="quarter" idx="22"/>
          </p:nvPr>
        </p:nvSpPr>
        <p:spPr>
          <a:xfrm>
            <a:off x="71500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900" b="0" i="0" smtClean="0">
                <a:solidFill>
                  <a:schemeClr val="tx1"/>
                </a:solidFill>
                <a:effectLst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6" y="6345324"/>
            <a:ext cx="1476164" cy="468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687676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913321" y="5999997"/>
            <a:ext cx="5567641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9014"/>
            <a:ext cx="1921542" cy="429995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24442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1D923E35-E032-3E40-A07D-90B14972D1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Health Centers in Medicaid Expansion States Were More Likely to Report Improvements in Capacity and Financial Stability Since the ACA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72F49502-C9F5-3D44-A1EA-3D090885F3D2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521796696"/>
              </p:ext>
            </p:extLst>
          </p:nvPr>
        </p:nvGraphicFramePr>
        <p:xfrm>
          <a:off x="71438" y="664914"/>
          <a:ext cx="8230081" cy="5137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414FE2-A2B3-3D46-A65D-73AD75D85B6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* Statistically significantly difference compared to nonexpansion states (p≤.05). </a:t>
            </a:r>
          </a:p>
          <a:p>
            <a:r>
              <a:rPr lang="en-US" dirty="0"/>
              <a:t>Data: Commonwealth Fund 2018 National Survey of Federally Qualified Health Centers.</a:t>
            </a:r>
          </a:p>
        </p:txBody>
      </p:sp>
    </p:spTree>
    <p:extLst>
      <p:ext uri="{BB962C8B-B14F-4D97-AF65-F5344CB8AC3E}">
        <p14:creationId xmlns:p14="http://schemas.microsoft.com/office/powerpoint/2010/main" val="825908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32798099-FCF2-C147-94D7-5271C7A8B1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Health Centers in Medicaid Expansion States Were More Likely to Report Participation in Value-Based Payment Arrangements</a:t>
            </a:r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C8370DB5-13C0-E443-B4ED-6066293B52CB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077797708"/>
              </p:ext>
            </p:extLst>
          </p:nvPr>
        </p:nvGraphicFramePr>
        <p:xfrm>
          <a:off x="71438" y="664914"/>
          <a:ext cx="8230081" cy="48452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434852-0B1C-BD43-8D69-1877D79D427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* Statistically significantly difference compared to nonexpansion states (p≤.05).</a:t>
            </a:r>
          </a:p>
          <a:p>
            <a:r>
              <a:rPr lang="en-US" dirty="0"/>
              <a:t>Notes: HEDIS = Healthcare Effectiveness Data and Information Set. PCMH = patient-centered medical home. Respondents were asked to think of their largest site if their health center organization operated more than one health center site.</a:t>
            </a:r>
          </a:p>
          <a:p>
            <a:r>
              <a:rPr lang="en-US" dirty="0"/>
              <a:t>Data: Commonwealth Fund 2018 National Survey of Federally Qualified Health Centers.</a:t>
            </a:r>
          </a:p>
        </p:txBody>
      </p:sp>
    </p:spTree>
    <p:extLst>
      <p:ext uri="{BB962C8B-B14F-4D97-AF65-F5344CB8AC3E}">
        <p14:creationId xmlns:p14="http://schemas.microsoft.com/office/powerpoint/2010/main" val="3506864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6FCB1DF7-9612-FD4F-B430-38E5F38578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Health Centers in Medicaid Expansion States Were More Likely to Address Behavioral Health Needs of Patients 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72F49502-C9F5-3D44-A1EA-3D090885F3D2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646152391"/>
              </p:ext>
            </p:extLst>
          </p:nvPr>
        </p:nvGraphicFramePr>
        <p:xfrm>
          <a:off x="71438" y="664914"/>
          <a:ext cx="8230081" cy="48452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414FE2-A2B3-3D46-A65D-73AD75D85B6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* Statistically significantly difference compared to nonexpansion states (p≤.05).</a:t>
            </a:r>
          </a:p>
          <a:p>
            <a:r>
              <a:rPr lang="en-US" dirty="0"/>
              <a:t>Note: Respondents were asked to think of their largest site if their health center organization operated more than one health center site.</a:t>
            </a:r>
          </a:p>
          <a:p>
            <a:r>
              <a:rPr lang="en-US" dirty="0"/>
              <a:t>Data: Commonwealth Fund 2018 National Survey of Federally Qualified Health Centers.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8E9D0B4-FD4B-174F-85BA-156527BE3D64}"/>
              </a:ext>
            </a:extLst>
          </p:cNvPr>
          <p:cNvSpPr/>
          <p:nvPr/>
        </p:nvSpPr>
        <p:spPr>
          <a:xfrm>
            <a:off x="60394" y="1005152"/>
            <a:ext cx="808294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/>
              <a:t>Health center usually or often offers the following for patients with emotional or behavioral health needs . . .</a:t>
            </a:r>
          </a:p>
        </p:txBody>
      </p:sp>
    </p:spTree>
    <p:extLst>
      <p:ext uri="{BB962C8B-B14F-4D97-AF65-F5344CB8AC3E}">
        <p14:creationId xmlns:p14="http://schemas.microsoft.com/office/powerpoint/2010/main" val="1323924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0F335FC-C5AB-FE46-8AEE-15B56A86FC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Health Centers in Medicaid Expansion States Were More Likely to Address Social Needs </a:t>
            </a:r>
            <a:br>
              <a:rPr lang="en-US" dirty="0"/>
            </a:br>
            <a:r>
              <a:rPr lang="en-US" dirty="0"/>
              <a:t>of Patients 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72F49502-C9F5-3D44-A1EA-3D090885F3D2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4033810268"/>
              </p:ext>
            </p:extLst>
          </p:nvPr>
        </p:nvGraphicFramePr>
        <p:xfrm>
          <a:off x="71438" y="664914"/>
          <a:ext cx="8230081" cy="4741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414FE2-A2B3-3D46-A65D-73AD75D85B6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* Statistically significantly difference compared to nonexpansion states (p≤.05).</a:t>
            </a:r>
          </a:p>
          <a:p>
            <a:r>
              <a:rPr lang="en-US" dirty="0"/>
              <a:t>Note: Respondents were asked to think of their largest site if their health center organization operated more than one health center site.</a:t>
            </a:r>
          </a:p>
          <a:p>
            <a:r>
              <a:rPr lang="en-US" dirty="0"/>
              <a:t>Data: Commonwealth Fund 2018 National Survey of Federally Qualified Health Centers.</a:t>
            </a:r>
          </a:p>
        </p:txBody>
      </p:sp>
    </p:spTree>
    <p:extLst>
      <p:ext uri="{BB962C8B-B14F-4D97-AF65-F5344CB8AC3E}">
        <p14:creationId xmlns:p14="http://schemas.microsoft.com/office/powerpoint/2010/main" val="4058876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0F335FC-C5AB-FE46-8AEE-15B56A86FC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Health Centers in Medicaid Expansion States Were More Likely to Report Behavioral Health and Social Service Staffing Needs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72F49502-C9F5-3D44-A1EA-3D090885F3D2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738334206"/>
              </p:ext>
            </p:extLst>
          </p:nvPr>
        </p:nvGraphicFramePr>
        <p:xfrm>
          <a:off x="71438" y="664914"/>
          <a:ext cx="8230081" cy="4717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414FE2-A2B3-3D46-A65D-73AD75D85B6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* Statistically significantly difference compared to nonexpansion states (p≤.05).</a:t>
            </a:r>
          </a:p>
          <a:p>
            <a:r>
              <a:rPr lang="en-US" dirty="0"/>
              <a:t>Note: Respondents were asked to think of their largest site if their health center organization operated more than one health center site.</a:t>
            </a:r>
          </a:p>
          <a:p>
            <a:r>
              <a:rPr lang="en-US" dirty="0"/>
              <a:t>Data: Commonwealth Fund 2018 National Survey of Federally Qualified Health Centers.</a:t>
            </a:r>
          </a:p>
        </p:txBody>
      </p:sp>
    </p:spTree>
    <p:extLst>
      <p:ext uri="{BB962C8B-B14F-4D97-AF65-F5344CB8AC3E}">
        <p14:creationId xmlns:p14="http://schemas.microsoft.com/office/powerpoint/2010/main" val="77046272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2">
      <a:dk1>
        <a:srgbClr val="4C515A"/>
      </a:dk1>
      <a:lt1>
        <a:srgbClr val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49BDBC"/>
      </a:hlink>
      <a:folHlink>
        <a:srgbClr val="4ABDBC"/>
      </a:folHlink>
    </a:clrScheme>
    <a:fontScheme name="CMW (Brand Fonts) V1.0">
      <a:majorFont>
        <a:latin typeface="Berlingske Serif Text"/>
        <a:ea typeface=""/>
        <a:cs typeface=""/>
      </a:majorFont>
      <a:minorFont>
        <a:latin typeface="InterFa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ustom 2">
    <a:dk1>
      <a:srgbClr val="4C515A"/>
    </a:dk1>
    <a:lt1>
      <a:srgbClr val="FFFFFF"/>
    </a:lt1>
    <a:dk2>
      <a:srgbClr val="044C7F"/>
    </a:dk2>
    <a:lt2>
      <a:srgbClr val="4ABDBC"/>
    </a:lt2>
    <a:accent1>
      <a:srgbClr val="044C7F"/>
    </a:accent1>
    <a:accent2>
      <a:srgbClr val="F47920"/>
    </a:accent2>
    <a:accent3>
      <a:srgbClr val="4ABDBC"/>
    </a:accent3>
    <a:accent4>
      <a:srgbClr val="71B254"/>
    </a:accent4>
    <a:accent5>
      <a:srgbClr val="5F5A9D"/>
    </a:accent5>
    <a:accent6>
      <a:srgbClr val="E6C278"/>
    </a:accent6>
    <a:hlink>
      <a:srgbClr val="49BDBC"/>
    </a:hlink>
    <a:folHlink>
      <a:srgbClr val="4ABDBC"/>
    </a:folHlink>
  </a:clrScheme>
  <a:fontScheme name="CMW (Brand Fonts) V1.0">
    <a:majorFont>
      <a:latin typeface="Berlingske Serif Text"/>
      <a:ea typeface=""/>
      <a:cs typeface=""/>
    </a:majorFont>
    <a:minorFont>
      <a:latin typeface="InterFace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Custom 2">
    <a:dk1>
      <a:srgbClr val="4C515A"/>
    </a:dk1>
    <a:lt1>
      <a:srgbClr val="FFFFFF"/>
    </a:lt1>
    <a:dk2>
      <a:srgbClr val="044C7F"/>
    </a:dk2>
    <a:lt2>
      <a:srgbClr val="4ABDBC"/>
    </a:lt2>
    <a:accent1>
      <a:srgbClr val="044C7F"/>
    </a:accent1>
    <a:accent2>
      <a:srgbClr val="F47920"/>
    </a:accent2>
    <a:accent3>
      <a:srgbClr val="4ABDBC"/>
    </a:accent3>
    <a:accent4>
      <a:srgbClr val="71B254"/>
    </a:accent4>
    <a:accent5>
      <a:srgbClr val="5F5A9D"/>
    </a:accent5>
    <a:accent6>
      <a:srgbClr val="E6C278"/>
    </a:accent6>
    <a:hlink>
      <a:srgbClr val="49BDBC"/>
    </a:hlink>
    <a:folHlink>
      <a:srgbClr val="4ABDBC"/>
    </a:folHlink>
  </a:clrScheme>
  <a:fontScheme name="CMW (Brand Fonts) V1.0">
    <a:majorFont>
      <a:latin typeface="Berlingske Serif Text"/>
      <a:ea typeface=""/>
      <a:cs typeface=""/>
    </a:majorFont>
    <a:minorFont>
      <a:latin typeface="InterFace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Custom 2">
    <a:dk1>
      <a:srgbClr val="4C515A"/>
    </a:dk1>
    <a:lt1>
      <a:srgbClr val="FFFFFF"/>
    </a:lt1>
    <a:dk2>
      <a:srgbClr val="044C7F"/>
    </a:dk2>
    <a:lt2>
      <a:srgbClr val="4ABDBC"/>
    </a:lt2>
    <a:accent1>
      <a:srgbClr val="044C7F"/>
    </a:accent1>
    <a:accent2>
      <a:srgbClr val="F47920"/>
    </a:accent2>
    <a:accent3>
      <a:srgbClr val="4ABDBC"/>
    </a:accent3>
    <a:accent4>
      <a:srgbClr val="71B254"/>
    </a:accent4>
    <a:accent5>
      <a:srgbClr val="5F5A9D"/>
    </a:accent5>
    <a:accent6>
      <a:srgbClr val="E6C278"/>
    </a:accent6>
    <a:hlink>
      <a:srgbClr val="49BDBC"/>
    </a:hlink>
    <a:folHlink>
      <a:srgbClr val="4ABDBC"/>
    </a:folHlink>
  </a:clrScheme>
  <a:fontScheme name="CMW (Brand Fonts) V1.0">
    <a:majorFont>
      <a:latin typeface="Berlingske Serif Text"/>
      <a:ea typeface=""/>
      <a:cs typeface=""/>
    </a:majorFont>
    <a:minorFont>
      <a:latin typeface="InterFace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Custom 2">
    <a:dk1>
      <a:srgbClr val="4C515A"/>
    </a:dk1>
    <a:lt1>
      <a:srgbClr val="FFFFFF"/>
    </a:lt1>
    <a:dk2>
      <a:srgbClr val="044C7F"/>
    </a:dk2>
    <a:lt2>
      <a:srgbClr val="4ABDBC"/>
    </a:lt2>
    <a:accent1>
      <a:srgbClr val="044C7F"/>
    </a:accent1>
    <a:accent2>
      <a:srgbClr val="F47920"/>
    </a:accent2>
    <a:accent3>
      <a:srgbClr val="4ABDBC"/>
    </a:accent3>
    <a:accent4>
      <a:srgbClr val="71B254"/>
    </a:accent4>
    <a:accent5>
      <a:srgbClr val="5F5A9D"/>
    </a:accent5>
    <a:accent6>
      <a:srgbClr val="E6C278"/>
    </a:accent6>
    <a:hlink>
      <a:srgbClr val="49BDBC"/>
    </a:hlink>
    <a:folHlink>
      <a:srgbClr val="4ABDBC"/>
    </a:folHlink>
  </a:clrScheme>
  <a:fontScheme name="CMW (Brand Fonts) V1.0">
    <a:majorFont>
      <a:latin typeface="Berlingske Serif Text"/>
      <a:ea typeface=""/>
      <a:cs typeface=""/>
    </a:majorFont>
    <a:minorFont>
      <a:latin typeface="InterFace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164739</TotalTime>
  <Words>429</Words>
  <Application>Microsoft Macintosh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Berlingske Serif Text</vt:lpstr>
      <vt:lpstr>Calibri</vt:lpstr>
      <vt:lpstr>InterFace</vt:lpstr>
      <vt:lpstr>Trebuchet MS</vt:lpstr>
      <vt:lpstr>1_Office Theme</vt:lpstr>
      <vt:lpstr>Health Centers in Medicaid Expansion States Were More Likely to Report Improvements in Capacity and Financial Stability Since the ACA</vt:lpstr>
      <vt:lpstr>Health Centers in Medicaid Expansion States Were More Likely to Report Participation in Value-Based Payment Arrangements</vt:lpstr>
      <vt:lpstr>Health Centers in Medicaid Expansion States Were More Likely to Address Behavioral Health Needs of Patients </vt:lpstr>
      <vt:lpstr>Health Centers in Medicaid Expansion States Were More Likely to Address Social Needs  of Patients </vt:lpstr>
      <vt:lpstr>Health Centers in Medicaid Expansion States Were More Likely to Report Behavioral Health and Social Service Staffing Needs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Is the Affordable Care Act Helping Consumers Get Health Care? Findings from the Commonwealth Fund Affordable Care Act Tracking Survey, March–June 2017</dc:title>
  <dc:subject/>
  <dc:creator>Gunja Collins Bhupal</dc:creator>
  <cp:keywords>Exhibits — Is the Affordable Care Act Helping Consumers Get Health Care? Findings from the Commonwealth Fund Affordable Care Act Tracking Survey, March–June 2017</cp:keywords>
  <dc:description/>
  <cp:lastModifiedBy>Paul Frame</cp:lastModifiedBy>
  <cp:revision>2244</cp:revision>
  <cp:lastPrinted>2019-03-26T16:46:37Z</cp:lastPrinted>
  <dcterms:created xsi:type="dcterms:W3CDTF">2014-10-08T23:03:32Z</dcterms:created>
  <dcterms:modified xsi:type="dcterms:W3CDTF">2019-03-26T18:26:51Z</dcterms:modified>
  <cp:category/>
</cp:coreProperties>
</file>