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8"/>
  </p:notesMasterIdLst>
  <p:handoutMasterIdLst>
    <p:handoutMasterId r:id="rId9"/>
  </p:handoutMasterIdLst>
  <p:sldIdLst>
    <p:sldId id="455" r:id="rId2"/>
    <p:sldId id="456" r:id="rId3"/>
    <p:sldId id="457" r:id="rId4"/>
    <p:sldId id="458" r:id="rId5"/>
    <p:sldId id="459" r:id="rId6"/>
    <p:sldId id="460" r:id="rId7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15A"/>
    <a:srgbClr val="4ABDBC"/>
    <a:srgbClr val="5F5A9D"/>
    <a:srgbClr val="E0E0E0"/>
    <a:srgbClr val="8ADAD2"/>
    <a:srgbClr val="9FE1DB"/>
    <a:srgbClr val="B6E8E3"/>
    <a:srgbClr val="CDEFEC"/>
    <a:srgbClr val="DFF5F3"/>
    <a:srgbClr val="ED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8" autoAdjust="0"/>
    <p:restoredTop sz="95482" autoAdjust="0"/>
  </p:normalViewPr>
  <p:slideViewPr>
    <p:cSldViewPr snapToObjects="1">
      <p:cViewPr varScale="1">
        <p:scale>
          <a:sx n="146" d="100"/>
          <a:sy n="146" d="100"/>
        </p:scale>
        <p:origin x="2864" y="168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917250934741911E-2"/>
          <c:w val="1"/>
          <c:h val="0.789730107303464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High-need older adults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Bathing</c:v>
                </c:pt>
                <c:pt idx="1">
                  <c:v>Toileting</c:v>
                </c:pt>
                <c:pt idx="2">
                  <c:v>Dressing</c:v>
                </c:pt>
                <c:pt idx="3">
                  <c:v>Transferring in/out of bed</c:v>
                </c:pt>
                <c:pt idx="4">
                  <c:v>Eating</c:v>
                </c:pt>
                <c:pt idx="5">
                  <c:v>Walking</c:v>
                </c:pt>
                <c:pt idx="6">
                  <c:v>Preparing meals</c:v>
                </c:pt>
                <c:pt idx="7">
                  <c:v>Managing money</c:v>
                </c:pt>
                <c:pt idx="8">
                  <c:v>Taking medications</c:v>
                </c:pt>
                <c:pt idx="9">
                  <c:v>Running errands</c:v>
                </c:pt>
              </c:strCache>
            </c:strRef>
          </c:cat>
          <c:val>
            <c:numRef>
              <c:f>Sheet1!$B$2:$B$11</c:f>
              <c:numCache>
                <c:formatCode>0.0</c:formatCode>
                <c:ptCount val="10"/>
                <c:pt idx="0">
                  <c:v>35</c:v>
                </c:pt>
                <c:pt idx="1">
                  <c:v>20.7</c:v>
                </c:pt>
                <c:pt idx="2">
                  <c:v>28.2</c:v>
                </c:pt>
                <c:pt idx="3">
                  <c:v>52.4</c:v>
                </c:pt>
                <c:pt idx="4">
                  <c:v>11.6</c:v>
                </c:pt>
                <c:pt idx="5">
                  <c:v>79</c:v>
                </c:pt>
                <c:pt idx="6">
                  <c:v>45</c:v>
                </c:pt>
                <c:pt idx="7">
                  <c:v>24.8</c:v>
                </c:pt>
                <c:pt idx="8">
                  <c:v>17.100000000000001</c:v>
                </c:pt>
                <c:pt idx="9">
                  <c:v>39.6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D40-9DAB-3683C43AE0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High-need younger 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Bathing</c:v>
                </c:pt>
                <c:pt idx="1">
                  <c:v>Toileting</c:v>
                </c:pt>
                <c:pt idx="2">
                  <c:v>Dressing</c:v>
                </c:pt>
                <c:pt idx="3">
                  <c:v>Transferring in/out of bed</c:v>
                </c:pt>
                <c:pt idx="4">
                  <c:v>Eating</c:v>
                </c:pt>
                <c:pt idx="5">
                  <c:v>Walking</c:v>
                </c:pt>
                <c:pt idx="6">
                  <c:v>Preparing meals</c:v>
                </c:pt>
                <c:pt idx="7">
                  <c:v>Managing money</c:v>
                </c:pt>
                <c:pt idx="8">
                  <c:v>Taking medications</c:v>
                </c:pt>
                <c:pt idx="9">
                  <c:v>Running errands</c:v>
                </c:pt>
              </c:strCache>
            </c:strRef>
          </c:cat>
          <c:val>
            <c:numRef>
              <c:f>Sheet1!$C$2:$C$11</c:f>
              <c:numCache>
                <c:formatCode>0.0</c:formatCode>
                <c:ptCount val="10"/>
                <c:pt idx="0">
                  <c:v>33.799999999999997</c:v>
                </c:pt>
                <c:pt idx="1">
                  <c:v>20.6</c:v>
                </c:pt>
                <c:pt idx="2">
                  <c:v>29.7</c:v>
                </c:pt>
                <c:pt idx="3">
                  <c:v>43.2</c:v>
                </c:pt>
                <c:pt idx="4">
                  <c:v>11.9</c:v>
                </c:pt>
                <c:pt idx="5">
                  <c:v>58.7</c:v>
                </c:pt>
                <c:pt idx="6">
                  <c:v>44.1</c:v>
                </c:pt>
                <c:pt idx="7">
                  <c:v>30.3</c:v>
                </c:pt>
                <c:pt idx="8">
                  <c:v>19.5</c:v>
                </c:pt>
                <c:pt idx="9">
                  <c:v>43.8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9-4D40-9DAB-3683C43AE0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"/>
        <c:axId val="289776831"/>
        <c:axId val="290042143"/>
      </c:barChart>
      <c:catAx>
        <c:axId val="28977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0042143"/>
        <c:crosses val="autoZero"/>
        <c:auto val="1"/>
        <c:lblAlgn val="ctr"/>
        <c:lblOffset val="100"/>
        <c:noMultiLvlLbl val="0"/>
      </c:catAx>
      <c:valAx>
        <c:axId val="290042143"/>
        <c:scaling>
          <c:orientation val="minMax"/>
          <c:max val="8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289776831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397239921911515E-2"/>
          <c:w val="1"/>
          <c:h val="0.753943155203041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 65+, multiple chronic conditions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Female</c:v>
                </c:pt>
                <c:pt idx="1">
                  <c:v>African American/
Black</c:v>
                </c:pt>
                <c:pt idx="2">
                  <c:v>Medicaid</c:v>
                </c:pt>
                <c:pt idx="3">
                  <c:v>Lives in the South</c:v>
                </c:pt>
                <c:pt idx="4">
                  <c:v>New enrollee</c:v>
                </c:pt>
                <c:pt idx="5">
                  <c:v>Enrollee 
&gt;36 months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60.1</c:v>
                </c:pt>
                <c:pt idx="1">
                  <c:v>10</c:v>
                </c:pt>
                <c:pt idx="2">
                  <c:v>9.9</c:v>
                </c:pt>
                <c:pt idx="3">
                  <c:v>32.6</c:v>
                </c:pt>
                <c:pt idx="4">
                  <c:v>37.200000000000003</c:v>
                </c:pt>
                <c:pt idx="5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09-DA41-9B24-607F558A8E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High-need older adults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Female</c:v>
                </c:pt>
                <c:pt idx="1">
                  <c:v>African American/
Black</c:v>
                </c:pt>
                <c:pt idx="2">
                  <c:v>Medicaid</c:v>
                </c:pt>
                <c:pt idx="3">
                  <c:v>Lives in the South</c:v>
                </c:pt>
                <c:pt idx="4">
                  <c:v>New enrollee</c:v>
                </c:pt>
                <c:pt idx="5">
                  <c:v>Enrollee 
&gt;36 months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60.8</c:v>
                </c:pt>
                <c:pt idx="1">
                  <c:v>12.5</c:v>
                </c:pt>
                <c:pt idx="2">
                  <c:v>22.8</c:v>
                </c:pt>
                <c:pt idx="3">
                  <c:v>33.799999999999997</c:v>
                </c:pt>
                <c:pt idx="4">
                  <c:v>35.5</c:v>
                </c:pt>
                <c:pt idx="5">
                  <c:v>36.700000000000003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09-DA41-9B24-607F558A8E8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High-need younger 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Female</c:v>
                </c:pt>
                <c:pt idx="1">
                  <c:v>African American/
Black</c:v>
                </c:pt>
                <c:pt idx="2">
                  <c:v>Medicaid</c:v>
                </c:pt>
                <c:pt idx="3">
                  <c:v>Lives in the South</c:v>
                </c:pt>
                <c:pt idx="4">
                  <c:v>New enrollee</c:v>
                </c:pt>
                <c:pt idx="5">
                  <c:v>Enrollee 
&gt;36 months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52.6</c:v>
                </c:pt>
                <c:pt idx="1">
                  <c:v>19.899999999999999</c:v>
                </c:pt>
                <c:pt idx="2">
                  <c:v>47</c:v>
                </c:pt>
                <c:pt idx="3">
                  <c:v>42.8</c:v>
                </c:pt>
                <c:pt idx="4">
                  <c:v>44.8</c:v>
                </c:pt>
                <c:pt idx="5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09-DA41-9B24-607F558A8E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"/>
        <c:axId val="289776831"/>
        <c:axId val="290042143"/>
      </c:barChart>
      <c:catAx>
        <c:axId val="28977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0042143"/>
        <c:crosses val="autoZero"/>
        <c:auto val="1"/>
        <c:lblAlgn val="ctr"/>
        <c:lblOffset val="100"/>
        <c:noMultiLvlLbl val="0"/>
      </c:catAx>
      <c:valAx>
        <c:axId val="290042143"/>
        <c:scaling>
          <c:orientation val="minMax"/>
          <c:max val="7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289776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656084656084662E-3"/>
          <c:y val="3.0397239921911515E-2"/>
          <c:w val="0.98730158730158735"/>
          <c:h val="0.799442405389950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Age 65+, multiple chronic conditions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Income &lt;$20,000</c:v>
                </c:pt>
                <c:pt idx="1">
                  <c:v>No high school degree</c:v>
                </c:pt>
                <c:pt idx="2">
                  <c:v>Disadvantaged neighborhood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22.6</c:v>
                </c:pt>
                <c:pt idx="1">
                  <c:v>7.3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D9-5A4C-82EC-CF0EC24DF83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High-need older adults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Income &lt;$20,000</c:v>
                </c:pt>
                <c:pt idx="1">
                  <c:v>No high school degree</c:v>
                </c:pt>
                <c:pt idx="2">
                  <c:v>Disadvantaged neighborhood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35.5</c:v>
                </c:pt>
                <c:pt idx="1">
                  <c:v>14.4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D9-5A4C-82EC-CF0EC24DF83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High-need younger 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Income &lt;$20,000</c:v>
                </c:pt>
                <c:pt idx="1">
                  <c:v>No high school degree</c:v>
                </c:pt>
                <c:pt idx="2">
                  <c:v>Disadvantaged neighborhood</c:v>
                </c:pt>
              </c:strCache>
            </c:strRef>
          </c:cat>
          <c:val>
            <c:numRef>
              <c:f>Sheet1!$B$4:$D$4</c:f>
              <c:numCache>
                <c:formatCode>0.0</c:formatCode>
                <c:ptCount val="3"/>
                <c:pt idx="0">
                  <c:v>47.1</c:v>
                </c:pt>
                <c:pt idx="1">
                  <c:v>7.8</c:v>
                </c:pt>
                <c:pt idx="2">
                  <c:v>27.9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D9-5A4C-82EC-CF0EC24DF8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3899615"/>
        <c:axId val="217355679"/>
      </c:barChart>
      <c:catAx>
        <c:axId val="18389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55679"/>
        <c:crosses val="autoZero"/>
        <c:auto val="1"/>
        <c:lblAlgn val="ctr"/>
        <c:lblOffset val="100"/>
        <c:noMultiLvlLbl val="0"/>
      </c:catAx>
      <c:valAx>
        <c:axId val="217355679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crossAx val="183899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044438889583249E-2"/>
          <c:y val="0.93405147991258131"/>
          <c:w val="0.92273288061214553"/>
          <c:h val="4.93682074027397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3786706808707737E-2"/>
          <c:w val="1"/>
          <c:h val="0.827466043307086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Age 65+, multiple chronic conditions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Living alone</c:v>
                </c:pt>
                <c:pt idx="1">
                  <c:v>Not married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27.9</c:v>
                </c:pt>
                <c:pt idx="1">
                  <c:v>40.299999999999997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40-E949-98E8-04E304D79EC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High-need older adults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Living alone</c:v>
                </c:pt>
                <c:pt idx="1">
                  <c:v>Not married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30.1</c:v>
                </c:pt>
                <c:pt idx="1">
                  <c:v>49.9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40-E949-98E8-04E304D79EC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High-need younger 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Living alone</c:v>
                </c:pt>
                <c:pt idx="1">
                  <c:v>Not married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25.3</c:v>
                </c:pt>
                <c:pt idx="1">
                  <c:v>51.5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40-E949-98E8-04E304D79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64519040"/>
        <c:axId val="364520720"/>
      </c:barChart>
      <c:catAx>
        <c:axId val="36451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4520720"/>
        <c:crosses val="autoZero"/>
        <c:auto val="1"/>
        <c:lblAlgn val="ctr"/>
        <c:lblOffset val="100"/>
        <c:noMultiLvlLbl val="0"/>
      </c:catAx>
      <c:valAx>
        <c:axId val="36452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4519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0282186948854E-2"/>
          <c:y val="3.0397239921911515E-2"/>
          <c:w val="0.96895943562610232"/>
          <c:h val="0.807732561732290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Age 65+, multiple chronic conditions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EAA-FD49-978E-5AE5A6806F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Fair or poor health</c:v>
                </c:pt>
                <c:pt idx="1">
                  <c:v>Memory problems</c:v>
                </c:pt>
                <c:pt idx="2">
                  <c:v>Obesity</c:v>
                </c:pt>
                <c:pt idx="3">
                  <c:v>Fall in past 12 months</c:v>
                </c:pt>
              </c:strCache>
            </c:strRef>
          </c:cat>
          <c:val>
            <c:numRef>
              <c:f>Sheet1!$B$2:$E$2</c:f>
              <c:numCache>
                <c:formatCode>0.0</c:formatCode>
                <c:ptCount val="4"/>
                <c:pt idx="0">
                  <c:v>17</c:v>
                </c:pt>
                <c:pt idx="1">
                  <c:v>1.2</c:v>
                </c:pt>
                <c:pt idx="2">
                  <c:v>30.4</c:v>
                </c:pt>
                <c:pt idx="3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E6-1844-94BD-C428FE862FC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High-need older adults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Fair or poor health</c:v>
                </c:pt>
                <c:pt idx="1">
                  <c:v>Memory problems</c:v>
                </c:pt>
                <c:pt idx="2">
                  <c:v>Obesity</c:v>
                </c:pt>
                <c:pt idx="3">
                  <c:v>Fall in past 12 months</c:v>
                </c:pt>
              </c:strCache>
            </c:strRef>
          </c:cat>
          <c:val>
            <c:numRef>
              <c:f>Sheet1!$B$3:$E$3</c:f>
              <c:numCache>
                <c:formatCode>0.0</c:formatCode>
                <c:ptCount val="4"/>
                <c:pt idx="0">
                  <c:v>54.6</c:v>
                </c:pt>
                <c:pt idx="1">
                  <c:v>14.2</c:v>
                </c:pt>
                <c:pt idx="2">
                  <c:v>38</c:v>
                </c:pt>
                <c:pt idx="3">
                  <c:v>39.799999999999997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E6-1844-94BD-C428FE862FC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High-need younger 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Fair or poor health</c:v>
                </c:pt>
                <c:pt idx="1">
                  <c:v>Memory problems</c:v>
                </c:pt>
                <c:pt idx="2">
                  <c:v>Obesity</c:v>
                </c:pt>
                <c:pt idx="3">
                  <c:v>Fall in past 12 months</c:v>
                </c:pt>
              </c:strCache>
            </c:strRef>
          </c:cat>
          <c:val>
            <c:numRef>
              <c:f>Sheet1!$B$4:$E$4</c:f>
              <c:numCache>
                <c:formatCode>0.0</c:formatCode>
                <c:ptCount val="4"/>
                <c:pt idx="0">
                  <c:v>63.4</c:v>
                </c:pt>
                <c:pt idx="1">
                  <c:v>22.6</c:v>
                </c:pt>
                <c:pt idx="2">
                  <c:v>48.8</c:v>
                </c:pt>
                <c:pt idx="3">
                  <c:v>40.799999999999997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E6-1844-94BD-C428FE862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3899615"/>
        <c:axId val="217355679"/>
      </c:barChart>
      <c:catAx>
        <c:axId val="18389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355679"/>
        <c:crosses val="autoZero"/>
        <c:auto val="1"/>
        <c:lblAlgn val="ctr"/>
        <c:lblOffset val="100"/>
        <c:noMultiLvlLbl val="0"/>
      </c:catAx>
      <c:valAx>
        <c:axId val="217355679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crossAx val="183899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00069436729252"/>
          <c:y val="1.5117367911501896E-2"/>
          <c:w val="0.81425966111292292"/>
          <c:h val="0.843255908073706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High-need older adults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CHF</c:v>
                </c:pt>
                <c:pt idx="1">
                  <c:v>CAD</c:v>
                </c:pt>
                <c:pt idx="2">
                  <c:v>COPD</c:v>
                </c:pt>
                <c:pt idx="3">
                  <c:v>Diabetes</c:v>
                </c:pt>
                <c:pt idx="4">
                  <c:v>Stroke</c:v>
                </c:pt>
                <c:pt idx="5">
                  <c:v>Depression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53.3</c:v>
                </c:pt>
                <c:pt idx="1">
                  <c:v>45.9</c:v>
                </c:pt>
                <c:pt idx="2">
                  <c:v>35.799999999999997</c:v>
                </c:pt>
                <c:pt idx="3">
                  <c:v>35.299999999999997</c:v>
                </c:pt>
                <c:pt idx="4">
                  <c:v>47</c:v>
                </c:pt>
                <c:pt idx="5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8-1A4A-8E3E-7CE40394C5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High-need younger adults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CHF</c:v>
                </c:pt>
                <c:pt idx="1">
                  <c:v>CAD</c:v>
                </c:pt>
                <c:pt idx="2">
                  <c:v>COPD</c:v>
                </c:pt>
                <c:pt idx="3">
                  <c:v>Diabetes</c:v>
                </c:pt>
                <c:pt idx="4">
                  <c:v>Stroke</c:v>
                </c:pt>
                <c:pt idx="5">
                  <c:v>Depression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21.5</c:v>
                </c:pt>
                <c:pt idx="1">
                  <c:v>16.399999999999999</c:v>
                </c:pt>
                <c:pt idx="2">
                  <c:v>27.9</c:v>
                </c:pt>
                <c:pt idx="3">
                  <c:v>21.4</c:v>
                </c:pt>
                <c:pt idx="4">
                  <c:v>23.2</c:v>
                </c:pt>
                <c:pt idx="5">
                  <c:v>42.6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38-1A4A-8E3E-7CE40394C59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All other enrollees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CHF</c:v>
                </c:pt>
                <c:pt idx="1">
                  <c:v>CAD</c:v>
                </c:pt>
                <c:pt idx="2">
                  <c:v>COPD</c:v>
                </c:pt>
                <c:pt idx="3">
                  <c:v>Diabetes</c:v>
                </c:pt>
                <c:pt idx="4">
                  <c:v>Stroke</c:v>
                </c:pt>
                <c:pt idx="5">
                  <c:v>Depression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20.7</c:v>
                </c:pt>
                <c:pt idx="1">
                  <c:v>33.200000000000003</c:v>
                </c:pt>
                <c:pt idx="2">
                  <c:v>31.8</c:v>
                </c:pt>
                <c:pt idx="3">
                  <c:v>38.799999999999997</c:v>
                </c:pt>
                <c:pt idx="4">
                  <c:v>25.3</c:v>
                </c:pt>
                <c:pt idx="5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38-1A4A-8E3E-7CE40394C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3885519"/>
        <c:axId val="259123967"/>
      </c:barChart>
      <c:catAx>
        <c:axId val="18388551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>
                    <a:solidFill>
                      <a:schemeClr val="tx1"/>
                    </a:solidFill>
                  </a:rPr>
                  <a:t>Chronic condition</a:t>
                </a:r>
              </a:p>
            </c:rich>
          </c:tx>
          <c:layout>
            <c:manualLayout>
              <c:xMode val="edge"/>
              <c:yMode val="edge"/>
              <c:x val="2.8446660048525073E-3"/>
              <c:y val="0.314420619931118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123967"/>
        <c:crosses val="autoZero"/>
        <c:auto val="1"/>
        <c:lblAlgn val="ctr"/>
        <c:lblOffset val="100"/>
        <c:noMultiLvlLbl val="0"/>
      </c:catAx>
      <c:valAx>
        <c:axId val="259123967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85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588152839648641"/>
          <c:y val="0.93987037154601871"/>
          <c:w val="0.81775658439384857"/>
          <c:h val="4.50122605424794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2/7/19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2/7/19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763688" y="6404924"/>
            <a:ext cx="7308810" cy="3724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Eva H. </a:t>
            </a:r>
            <a:r>
              <a:rPr lang="en-US" sz="900" dirty="0" err="1"/>
              <a:t>DuGoff</a:t>
            </a:r>
            <a:r>
              <a:rPr lang="en-US" sz="900" dirty="0"/>
              <a:t> et al., </a:t>
            </a:r>
            <a:r>
              <a:rPr lang="en-US" sz="9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Targeting High-Need Beneficiaries in Medicare Advantage: Opportunities to Address Medical and Social Needs</a:t>
            </a:r>
            <a:endParaRPr lang="en-US" sz="9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i="0" dirty="0"/>
              <a:t>(</a:t>
            </a:r>
            <a:r>
              <a:rPr lang="en-US" sz="900" dirty="0"/>
              <a:t>Commonwealth Fund, Feb.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Data: Medicare Health Outcome Survey, 2015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F30ECC-6CCF-6545-A4ED-4784602AF8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F6C8-926A-E74F-A928-83E4F25E5B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Limitations Reported Among High-Need Medicare Advantage Enrollees, 2015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77C7B-C342-9143-B9DF-7E7D7EEAF6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98E76E4A-0669-814B-A688-970B95C24A8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57872266"/>
              </p:ext>
            </p:extLst>
          </p:nvPr>
        </p:nvGraphicFramePr>
        <p:xfrm>
          <a:off x="71438" y="1052512"/>
          <a:ext cx="9001125" cy="4788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CEB26A2-39E8-2541-8223-E076F119D7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Data: Medicare Health Outcomes Survey, 2015.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228C80-7C1A-7243-8CD3-34996B26D933}"/>
              </a:ext>
            </a:extLst>
          </p:cNvPr>
          <p:cNvSpPr txBox="1"/>
          <p:nvPr/>
        </p:nvSpPr>
        <p:spPr>
          <a:xfrm>
            <a:off x="-508" y="914400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375744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317A2-4695-6B4E-AB45-02F6BFFBD4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360040"/>
          </a:xfrm>
        </p:spPr>
        <p:txBody>
          <a:bodyPr/>
          <a:lstStyle/>
          <a:p>
            <a:r>
              <a:rPr lang="en-US" dirty="0"/>
              <a:t>Characteristics of High-Need Medicare Advantage Enrollees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CB25-0830-6E41-AE55-02F0BD05CA7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graphicFrame>
        <p:nvGraphicFramePr>
          <p:cNvPr id="16" name="Chart Placeholder 13">
            <a:extLst>
              <a:ext uri="{FF2B5EF4-FFF2-40B4-BE49-F238E27FC236}">
                <a16:creationId xmlns:a16="http://schemas.microsoft.com/office/drawing/2014/main" id="{3E1BFDBD-66B9-6D43-AF6E-2C1325B64DE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02917657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E5BB185A-0087-F349-AF6A-CE31B36E00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Data: Medicare Health Outcomes Survey, 2015.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B28034-0475-4644-A4B6-5983BF8FD297}"/>
              </a:ext>
            </a:extLst>
          </p:cNvPr>
          <p:cNvSpPr txBox="1"/>
          <p:nvPr/>
        </p:nvSpPr>
        <p:spPr>
          <a:xfrm>
            <a:off x="-508" y="914400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45551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D2E1D-1E08-9F46-9708-DB4165E9F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High-Need Medicare Advantage Enrollees Are More Likely to Have Low Incomes, Limited Formal Education, and Live in Disadvantaged Neighborhoods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199FAEC-7821-3746-9A15-C5D1D15D46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graphicFrame>
        <p:nvGraphicFramePr>
          <p:cNvPr id="12" name="Chart Placeholder 8">
            <a:extLst>
              <a:ext uri="{FF2B5EF4-FFF2-40B4-BE49-F238E27FC236}">
                <a16:creationId xmlns:a16="http://schemas.microsoft.com/office/drawing/2014/main" id="{A7689954-1834-3F44-86CF-1D8590120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6376546"/>
              </p:ext>
            </p:extLst>
          </p:nvPr>
        </p:nvGraphicFramePr>
        <p:xfrm>
          <a:off x="0" y="1160748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BE72D77C-C18B-7B49-B3FF-F7253674134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Data: Medicare Health Outcomes Survey, 2015.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2271D2-F24F-604A-B32A-62C3EEFF6D5A}"/>
              </a:ext>
            </a:extLst>
          </p:cNvPr>
          <p:cNvSpPr txBox="1"/>
          <p:nvPr/>
        </p:nvSpPr>
        <p:spPr>
          <a:xfrm>
            <a:off x="-508" y="1143000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33696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E2A3-AFF8-774C-B56F-99D209B756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High-Need Older Adults Enrolled in Medicare Advantage Are More Likely to Report Social Isolation Risk Factors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9C623E-8F08-1F4C-B5C0-4279FE88DE3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68FEEE5A-5019-CB4D-8FF2-B413A0ABD28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Data: Medicare Health Outcomes Survey, 2015.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B9AC8C-BD1D-9E44-A9C8-F0B126139CE2}"/>
              </a:ext>
            </a:extLst>
          </p:cNvPr>
          <p:cNvSpPr txBox="1"/>
          <p:nvPr/>
        </p:nvSpPr>
        <p:spPr>
          <a:xfrm>
            <a:off x="-508" y="1143000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5BFE043-4AFB-8A41-B89C-1FE25ED44F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9576182"/>
              </p:ext>
            </p:extLst>
          </p:nvPr>
        </p:nvGraphicFramePr>
        <p:xfrm>
          <a:off x="71500" y="980728"/>
          <a:ext cx="9001000" cy="4626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156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CEFAA-4381-E743-BBF2-F7106035D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8136904" cy="756084"/>
          </a:xfrm>
        </p:spPr>
        <p:txBody>
          <a:bodyPr/>
          <a:lstStyle/>
          <a:p>
            <a:r>
              <a:rPr lang="en-US" dirty="0"/>
              <a:t>High-Need Medicare Advantage Enrollees Are More Likely to Report Poor Health</a:t>
            </a:r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489A744C-4ABA-354C-92C3-EDC2F00514F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47141907"/>
              </p:ext>
            </p:extLst>
          </p:nvPr>
        </p:nvGraphicFramePr>
        <p:xfrm>
          <a:off x="71438" y="1052513"/>
          <a:ext cx="9001125" cy="4716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73DBD-7C4F-2248-AE66-4C361B7BE58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77190EC3-6651-4948-90C1-65139441BAE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Data: Medicare Health Outcomes Survey, 2015.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838FAF-EB8B-6F48-A3DC-078A99136124}"/>
              </a:ext>
            </a:extLst>
          </p:cNvPr>
          <p:cNvSpPr txBox="1"/>
          <p:nvPr/>
        </p:nvSpPr>
        <p:spPr>
          <a:xfrm>
            <a:off x="-508" y="1143000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210525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D97D7-DE4D-7245-83B2-0E063FD365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Distribution of Medicare Advantage Enrollees According to Segments, </a:t>
            </a:r>
            <a:br>
              <a:rPr lang="en-US" dirty="0"/>
            </a:br>
            <a:r>
              <a:rPr lang="en-US" dirty="0"/>
              <a:t>by High-Cost Chronic Condition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005DE395-8C5D-9642-8D0A-DEACE8E7BE6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263545107"/>
              </p:ext>
            </p:extLst>
          </p:nvPr>
        </p:nvGraphicFramePr>
        <p:xfrm>
          <a:off x="71500" y="836712"/>
          <a:ext cx="892899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A73F7-C12F-084E-BEDF-6DD807A306E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F59D0374-CC98-D84D-961C-66E60C98BB34}"/>
              </a:ext>
            </a:extLst>
          </p:cNvPr>
          <p:cNvSpPr txBox="1">
            <a:spLocks/>
          </p:cNvSpPr>
          <p:nvPr/>
        </p:nvSpPr>
        <p:spPr>
          <a:xfrm>
            <a:off x="71500" y="5916168"/>
            <a:ext cx="9001063" cy="2798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kern="800" spc="-1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46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447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5925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7371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Note: COPD = chronic obstructive pulmonary disease, CAD = coronary artery disease, CHF = congestive heart failure.</a:t>
            </a:r>
            <a:br>
              <a:rPr lang="en-US" dirty="0"/>
            </a:br>
            <a:r>
              <a:rPr lang="en-US" dirty="0"/>
              <a:t>Data: Medicare Health Outcomes Survey, 2015. </a:t>
            </a:r>
          </a:p>
        </p:txBody>
      </p:sp>
    </p:spTree>
    <p:extLst>
      <p:ext uri="{BB962C8B-B14F-4D97-AF65-F5344CB8AC3E}">
        <p14:creationId xmlns:p14="http://schemas.microsoft.com/office/powerpoint/2010/main" val="39231430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160829</TotalTime>
  <Words>157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Berlingske Serif Text</vt:lpstr>
      <vt:lpstr>InterFace</vt:lpstr>
      <vt:lpstr>InterFace Bold</vt:lpstr>
      <vt:lpstr>1_Office Theme</vt:lpstr>
      <vt:lpstr>Limitations Reported Among High-Need Medicare Advantage Enrollees, 2015</vt:lpstr>
      <vt:lpstr>Characteristics of High-Need Medicare Advantage Enrollees</vt:lpstr>
      <vt:lpstr>High-Need Medicare Advantage Enrollees Are More Likely to Have Low Incomes, Limited Formal Education, and Live in Disadvantaged Neighborhoods</vt:lpstr>
      <vt:lpstr>High-Need Older Adults Enrolled in Medicare Advantage Are More Likely to Report Social Isolation Risk Factors</vt:lpstr>
      <vt:lpstr>High-Need Medicare Advantage Enrollees Are More Likely to Report Poor Health</vt:lpstr>
      <vt:lpstr>Distribution of Medicare Advantage Enrollees According to Segments,  by High-Cost Chronic Condition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2074</cp:revision>
  <cp:lastPrinted>2019-02-07T18:15:00Z</cp:lastPrinted>
  <dcterms:created xsi:type="dcterms:W3CDTF">2014-10-08T23:03:32Z</dcterms:created>
  <dcterms:modified xsi:type="dcterms:W3CDTF">2019-02-08T00:01:14Z</dcterms:modified>
</cp:coreProperties>
</file>