
<file path=[Content_Types].xml><?xml version="1.0" encoding="utf-8"?>
<Types xmlns="http://schemas.openxmlformats.org/package/2006/content-types">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style1.xml" ContentType="application/vnd.ms-office.chartstyle+xml"/>
  <Override PartName="/ppt/charts/colors1.xml" ContentType="application/vnd.ms-office.chartcolorstyle+xml"/>
  <Override PartName="/ppt/charts/chart3.xml" ContentType="application/vnd.openxmlformats-officedocument.drawingml.chart+xml"/>
  <Override PartName="/ppt/charts/style2.xml" ContentType="application/vnd.ms-office.chartstyle+xml"/>
  <Override PartName="/ppt/charts/colors2.xml" ContentType="application/vnd.ms-office.chartcolorstyle+xml"/>
  <Override PartName="/ppt/charts/chart4.xml" ContentType="application/vnd.openxmlformats-officedocument.drawingml.chart+xml"/>
  <Override PartName="/ppt/charts/style3.xml" ContentType="application/vnd.ms-office.chartstyle+xml"/>
  <Override PartName="/ppt/charts/colors3.xml" ContentType="application/vnd.ms-office.chartcolorstyle+xml"/>
  <Override PartName="/ppt/charts/chart5.xml" ContentType="application/vnd.openxmlformats-officedocument.drawingml.chart+xml"/>
  <Override PartName="/ppt/charts/style4.xml" ContentType="application/vnd.ms-office.chartstyle+xml"/>
  <Override PartName="/ppt/charts/colors4.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0" r:id="rId1"/>
  </p:sldMasterIdLst>
  <p:notesMasterIdLst>
    <p:notesMasterId r:id="rId7"/>
  </p:notesMasterIdLst>
  <p:handoutMasterIdLst>
    <p:handoutMasterId r:id="rId8"/>
  </p:handoutMasterIdLst>
  <p:sldIdLst>
    <p:sldId id="261" r:id="rId2"/>
    <p:sldId id="281" r:id="rId3"/>
    <p:sldId id="273" r:id="rId4"/>
    <p:sldId id="279" r:id="rId5"/>
    <p:sldId id="283" r:id="rId6"/>
  </p:sldIdLst>
  <p:sldSz cx="9144000" cy="6858000" type="screen4x3"/>
  <p:notesSz cx="6858000" cy="9144000"/>
  <p:defaultTex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570" userDrawn="1">
          <p15:clr>
            <a:srgbClr val="A4A3A4"/>
          </p15:clr>
        </p15:guide>
        <p15:guide id="2" pos="2988" userDrawn="1">
          <p15:clr>
            <a:srgbClr val="A4A3A4"/>
          </p15:clr>
        </p15:guide>
        <p15:guide id="3" orient="horz" pos="1094" userDrawn="1">
          <p15:clr>
            <a:srgbClr val="A4A3A4"/>
          </p15:clr>
        </p15:guide>
        <p15:guide id="4" pos="249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urnendu Biswas" initials="PB"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40AAB6"/>
    <a:srgbClr val="005366"/>
    <a:srgbClr val="1E4151"/>
    <a:srgbClr val="42ABB6"/>
    <a:srgbClr val="4ABDBC"/>
    <a:srgbClr val="5F5A9D"/>
    <a:srgbClr val="E0E0E0"/>
    <a:srgbClr val="8ADAD2"/>
    <a:srgbClr val="9FE1DB"/>
    <a:srgbClr val="B6E8E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339" autoAdjust="0"/>
    <p:restoredTop sz="95482" autoAdjust="0"/>
  </p:normalViewPr>
  <p:slideViewPr>
    <p:cSldViewPr snapToObjects="1">
      <p:cViewPr varScale="1">
        <p:scale>
          <a:sx n="149" d="100"/>
          <a:sy n="149" d="100"/>
        </p:scale>
        <p:origin x="2584" y="176"/>
      </p:cViewPr>
      <p:guideLst>
        <p:guide orient="horz" pos="1570"/>
        <p:guide pos="2988"/>
        <p:guide orient="horz" pos="1094"/>
        <p:guide pos="249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 d="1"/>
        <a:sy n="1" d="1"/>
      </p:scale>
      <p:origin x="0" y="0"/>
    </p:cViewPr>
  </p:sorterViewPr>
  <p:notesViewPr>
    <p:cSldViewPr snapToObjects="1">
      <p:cViewPr varScale="1">
        <p:scale>
          <a:sx n="52" d="100"/>
          <a:sy n="52" d="100"/>
        </p:scale>
        <p:origin x="2862" y="96"/>
      </p:cViewPr>
      <p:guideLst>
        <p:guide orient="horz" pos="2880"/>
        <p:guide pos="2160"/>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1.xml"/><Relationship Id="rId1" Type="http://schemas.microsoft.com/office/2011/relationships/chartStyle" Target="style1.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2.xml"/><Relationship Id="rId1" Type="http://schemas.microsoft.com/office/2011/relationships/chartStyle" Target="style2.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3.xml"/><Relationship Id="rId1" Type="http://schemas.microsoft.com/office/2011/relationships/chartStyle" Target="style3.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9336544043105717"/>
          <c:y val="0.10947749820923919"/>
          <c:w val="0.41571870182893805"/>
          <c:h val="0.81420562895087967"/>
        </c:manualLayout>
      </c:layout>
      <c:doughnutChart>
        <c:varyColors val="1"/>
        <c:ser>
          <c:idx val="0"/>
          <c:order val="0"/>
          <c:tx>
            <c:strRef>
              <c:f>Sheet1!$D$1</c:f>
              <c:strCache>
                <c:ptCount val="1"/>
                <c:pt idx="0">
                  <c:v>Series1</c:v>
                </c:pt>
              </c:strCache>
            </c:strRef>
          </c:tx>
          <c:spPr>
            <a:solidFill>
              <a:schemeClr val="accent3"/>
            </a:solidFill>
          </c:spPr>
          <c:dPt>
            <c:idx val="0"/>
            <c:bubble3D val="0"/>
            <c:spPr>
              <a:solidFill>
                <a:schemeClr val="tx2"/>
              </a:solidFill>
              <a:ln w="19050">
                <a:solidFill>
                  <a:schemeClr val="lt1"/>
                </a:solidFill>
              </a:ln>
              <a:effectLst/>
            </c:spPr>
            <c:extLst>
              <c:ext xmlns:c16="http://schemas.microsoft.com/office/drawing/2014/chart" uri="{C3380CC4-5D6E-409C-BE32-E72D297353CC}">
                <c16:uniqueId val="{00000001-6335-3840-A68F-567311C6CA2D}"/>
              </c:ext>
            </c:extLst>
          </c:dPt>
          <c:dPt>
            <c:idx val="1"/>
            <c:bubble3D val="0"/>
            <c:spPr>
              <a:solidFill>
                <a:srgbClr val="40AAB6"/>
              </a:solidFill>
              <a:ln w="19050">
                <a:solidFill>
                  <a:schemeClr val="lt1"/>
                </a:solidFill>
              </a:ln>
              <a:effectLst/>
            </c:spPr>
            <c:extLst>
              <c:ext xmlns:c16="http://schemas.microsoft.com/office/drawing/2014/chart" uri="{C3380CC4-5D6E-409C-BE32-E72D297353CC}">
                <c16:uniqueId val="{00000003-6335-3840-A68F-567311C6CA2D}"/>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6335-3840-A68F-567311C6CA2D}"/>
              </c:ext>
            </c:extLst>
          </c:dPt>
          <c:dLbls>
            <c:delete val="1"/>
          </c:dLbls>
          <c:cat>
            <c:strRef>
              <c:f>Sheet1!$A$2:$C$4</c:f>
              <c:strCache>
                <c:ptCount val="3"/>
                <c:pt idx="0">
                  <c:v>Comprehensive care management programs</c:v>
                </c:pt>
                <c:pt idx="1">
                  <c:v>Some care management programs</c:v>
                </c:pt>
                <c:pt idx="2">
                  <c:v>Few or no care management programs</c:v>
                </c:pt>
              </c:strCache>
            </c:strRef>
          </c:cat>
          <c:val>
            <c:numRef>
              <c:f>Sheet1!$D$2:$D$4</c:f>
              <c:numCache>
                <c:formatCode>0%</c:formatCode>
                <c:ptCount val="3"/>
                <c:pt idx="0">
                  <c:v>0.63</c:v>
                </c:pt>
                <c:pt idx="1">
                  <c:v>0.33</c:v>
                </c:pt>
                <c:pt idx="2">
                  <c:v>0.04</c:v>
                </c:pt>
              </c:numCache>
            </c:numRef>
          </c:val>
          <c:extLst>
            <c:ext xmlns:c16="http://schemas.microsoft.com/office/drawing/2014/chart" uri="{C3380CC4-5D6E-409C-BE32-E72D297353CC}">
              <c16:uniqueId val="{00000006-6335-3840-A68F-567311C6CA2D}"/>
            </c:ext>
          </c:extLst>
        </c:ser>
        <c:dLbls>
          <c:showLegendKey val="0"/>
          <c:showVal val="1"/>
          <c:showCatName val="0"/>
          <c:showSerName val="0"/>
          <c:showPercent val="0"/>
          <c:showBubbleSize val="0"/>
          <c:showLeaderLines val="1"/>
        </c:dLbls>
        <c:firstSliceAng val="0"/>
        <c:holeSize val="75"/>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Lato" panose="020F0502020204030203" pitchFamily="34" charset="0"/>
          <a:ea typeface="Lato" panose="020F0502020204030203" pitchFamily="34" charset="0"/>
          <a:cs typeface="Lato" panose="020F0502020204030203" pitchFamily="34" charset="0"/>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276342123901179"/>
          <c:y val="5.5337990326845395E-2"/>
          <c:w val="0.37122326375869691"/>
          <c:h val="0.66644109898316117"/>
        </c:manualLayout>
      </c:layout>
      <c:barChart>
        <c:barDir val="bar"/>
        <c:grouping val="clustered"/>
        <c:varyColors val="0"/>
        <c:ser>
          <c:idx val="0"/>
          <c:order val="0"/>
          <c:tx>
            <c:strRef>
              <c:f>Sheet1!$B$1</c:f>
              <c:strCache>
                <c:ptCount val="1"/>
                <c:pt idx="0">
                  <c:v>% of ACOs with Comprehensive Care Management  </c:v>
                </c:pt>
              </c:strCache>
            </c:strRef>
          </c:tx>
          <c:spPr>
            <a:solidFill>
              <a:schemeClr val="bg2"/>
            </a:solidFill>
            <a:ln>
              <a:noFill/>
            </a:ln>
            <a:effectLst/>
          </c:spPr>
          <c:invertIfNegative val="0"/>
          <c:dLbls>
            <c:spPr>
              <a:noFill/>
              <a:ln>
                <a:noFill/>
              </a:ln>
              <a:effectLst/>
            </c:spPr>
            <c:txPr>
              <a:bodyPr rot="0" spcFirstLastPara="1" vertOverflow="ellipsis" vert="horz" wrap="square" anchor="ctr" anchorCtr="1"/>
              <a:lstStyle/>
              <a:p>
                <a:pPr>
                  <a:defRPr sz="1197" b="1" i="0" u="none" strike="noStrike" kern="1200" baseline="0">
                    <a:solidFill>
                      <a:schemeClr val="bg1"/>
                    </a:solidFill>
                    <a:latin typeface="Lato" panose="020F0502020204030203" pitchFamily="34" charset="0"/>
                    <a:ea typeface="Lato" panose="020F0502020204030203" pitchFamily="34" charset="0"/>
                    <a:cs typeface="Lato" panose="020F0502020204030203"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4. Segment high-risk patients into subgroups based on common needs</c:v>
                </c:pt>
                <c:pt idx="1">
                  <c:v>3. Advanced* system is in place for predictive risk stratification</c:v>
                </c:pt>
                <c:pt idx="2">
                  <c:v>2. Clinicians encourage ACO patients to be actively involved in decisions</c:v>
                </c:pt>
                <c:pt idx="3">
                  <c:v>1. Clinicians are trained in patient activation and engagement</c:v>
                </c:pt>
              </c:strCache>
            </c:strRef>
          </c:cat>
          <c:val>
            <c:numRef>
              <c:f>Sheet1!$B$2:$B$5</c:f>
              <c:numCache>
                <c:formatCode>0%</c:formatCode>
                <c:ptCount val="4"/>
                <c:pt idx="0">
                  <c:v>0.68</c:v>
                </c:pt>
                <c:pt idx="1">
                  <c:v>0.52</c:v>
                </c:pt>
                <c:pt idx="2">
                  <c:v>0.38</c:v>
                </c:pt>
                <c:pt idx="3">
                  <c:v>0.38</c:v>
                </c:pt>
              </c:numCache>
            </c:numRef>
          </c:val>
          <c:extLst>
            <c:ext xmlns:c16="http://schemas.microsoft.com/office/drawing/2014/chart" uri="{C3380CC4-5D6E-409C-BE32-E72D297353CC}">
              <c16:uniqueId val="{00000000-BA95-4B3A-B04A-18B195162361}"/>
            </c:ext>
          </c:extLst>
        </c:ser>
        <c:dLbls>
          <c:showLegendKey val="0"/>
          <c:showVal val="0"/>
          <c:showCatName val="0"/>
          <c:showSerName val="0"/>
          <c:showPercent val="0"/>
          <c:showBubbleSize val="0"/>
        </c:dLbls>
        <c:gapWidth val="80"/>
        <c:axId val="363325008"/>
        <c:axId val="400384592"/>
      </c:barChart>
      <c:catAx>
        <c:axId val="363325008"/>
        <c:scaling>
          <c:orientation val="minMax"/>
        </c:scaling>
        <c:delete val="0"/>
        <c:axPos val="l"/>
        <c:numFmt formatCode="General" sourceLinked="1"/>
        <c:majorTickMark val="out"/>
        <c:minorTickMark val="none"/>
        <c:tickLblPos val="none"/>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defRPr>
            </a:pPr>
            <a:endParaRPr lang="en-US"/>
          </a:p>
        </c:txPr>
        <c:crossAx val="400384592"/>
        <c:crosses val="autoZero"/>
        <c:auto val="1"/>
        <c:lblAlgn val="l"/>
        <c:lblOffset val="100"/>
        <c:noMultiLvlLbl val="0"/>
      </c:catAx>
      <c:valAx>
        <c:axId val="400384592"/>
        <c:scaling>
          <c:orientation val="minMax"/>
        </c:scaling>
        <c:delete val="1"/>
        <c:axPos val="b"/>
        <c:numFmt formatCode="0%" sourceLinked="1"/>
        <c:majorTickMark val="out"/>
        <c:minorTickMark val="none"/>
        <c:tickLblPos val="nextTo"/>
        <c:crossAx val="36332500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lgn="just">
        <a:defRPr>
          <a:latin typeface="Lato" panose="020F0502020204030203" pitchFamily="34" charset="0"/>
          <a:ea typeface="Lato" panose="020F0502020204030203" pitchFamily="34" charset="0"/>
          <a:cs typeface="Lato" panose="020F0502020204030203" pitchFamily="34" charset="0"/>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Comprehensive care management</c:v>
                </c:pt>
              </c:strCache>
            </c:strRef>
          </c:tx>
          <c:spPr>
            <a:solidFill>
              <a:schemeClr val="tx2"/>
            </a:solidFill>
            <a:ln>
              <a:noFill/>
            </a:ln>
            <a:effectLst/>
          </c:spPr>
          <c:invertIfNegative val="0"/>
          <c:dLbls>
            <c:spPr>
              <a:noFill/>
              <a:ln>
                <a:noFill/>
              </a:ln>
              <a:effectLst/>
            </c:spPr>
            <c:txPr>
              <a:bodyPr rot="0" spcFirstLastPara="1" vertOverflow="ellipsis" vert="horz" wrap="square" anchor="ctr" anchorCtr="1"/>
              <a:lstStyle/>
              <a:p>
                <a:pPr>
                  <a:defRPr sz="1100" b="1" i="0" u="none" strike="noStrike" kern="1200" baseline="0">
                    <a:solidFill>
                      <a:schemeClr val="bg1"/>
                    </a:solidFill>
                    <a:latin typeface="Lato" panose="020F0502020204030203" pitchFamily="34" charset="0"/>
                    <a:ea typeface="Lato" panose="020F0502020204030203" pitchFamily="34" charset="0"/>
                    <a:cs typeface="Lato" panose="020F0502020204030203"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Telephone follow-up within 72 hours of discharge</c:v>
                </c:pt>
                <c:pt idx="1">
                  <c:v>Medication reconciliation</c:v>
                </c:pt>
                <c:pt idx="2">
                  <c:v>Process for timely follow-up with provider</c:v>
                </c:pt>
                <c:pt idx="3">
                  <c:v>Transmission of discharge summaries</c:v>
                </c:pt>
                <c:pt idx="4">
                  <c:v>Postdischarge care manager or health coach </c:v>
                </c:pt>
                <c:pt idx="5">
                  <c:v>Inpatient patient navigator or care manager</c:v>
                </c:pt>
                <c:pt idx="6">
                  <c:v>In-home follow-up within 72 hours of discharge</c:v>
                </c:pt>
              </c:strCache>
            </c:strRef>
          </c:cat>
          <c:val>
            <c:numRef>
              <c:f>Sheet1!$B$2:$B$8</c:f>
              <c:numCache>
                <c:formatCode>0%</c:formatCode>
                <c:ptCount val="7"/>
                <c:pt idx="0">
                  <c:v>0.83</c:v>
                </c:pt>
                <c:pt idx="1">
                  <c:v>0.78</c:v>
                </c:pt>
                <c:pt idx="2">
                  <c:v>0.79</c:v>
                </c:pt>
                <c:pt idx="3">
                  <c:v>0.76</c:v>
                </c:pt>
                <c:pt idx="4">
                  <c:v>0.62</c:v>
                </c:pt>
                <c:pt idx="5">
                  <c:v>0.52</c:v>
                </c:pt>
                <c:pt idx="6">
                  <c:v>0.21</c:v>
                </c:pt>
              </c:numCache>
            </c:numRef>
          </c:val>
          <c:extLst>
            <c:ext xmlns:c16="http://schemas.microsoft.com/office/drawing/2014/chart" uri="{C3380CC4-5D6E-409C-BE32-E72D297353CC}">
              <c16:uniqueId val="{00000000-F97F-41E0-BC38-CF85C5B523DB}"/>
            </c:ext>
          </c:extLst>
        </c:ser>
        <c:ser>
          <c:idx val="1"/>
          <c:order val="1"/>
          <c:tx>
            <c:strRef>
              <c:f>Sheet1!$C$1</c:f>
              <c:strCache>
                <c:ptCount val="1"/>
                <c:pt idx="0">
                  <c:v>Less comprehensive care management</c:v>
                </c:pt>
              </c:strCache>
            </c:strRef>
          </c:tx>
          <c:spPr>
            <a:solidFill>
              <a:schemeClr val="bg2"/>
            </a:solidFill>
            <a:ln>
              <a:noFill/>
            </a:ln>
            <a:effectLst/>
          </c:spPr>
          <c:invertIfNegative val="0"/>
          <c:dLbls>
            <c:spPr>
              <a:noFill/>
              <a:ln>
                <a:noFill/>
              </a:ln>
              <a:effectLst/>
            </c:spPr>
            <c:txPr>
              <a:bodyPr rot="0" spcFirstLastPara="1" vertOverflow="ellipsis" vert="horz" wrap="square" anchor="ctr" anchorCtr="1"/>
              <a:lstStyle/>
              <a:p>
                <a:pPr>
                  <a:defRPr sz="1100" b="1" i="0" u="none" strike="noStrike" kern="1200" baseline="0">
                    <a:solidFill>
                      <a:schemeClr val="bg1"/>
                    </a:solidFill>
                    <a:latin typeface="Lato" panose="020F0502020204030203" pitchFamily="34" charset="0"/>
                    <a:ea typeface="Lato" panose="020F0502020204030203" pitchFamily="34" charset="0"/>
                    <a:cs typeface="Lato" panose="020F0502020204030203"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Telephone follow-up within 72 hours of discharge</c:v>
                </c:pt>
                <c:pt idx="1">
                  <c:v>Medication reconciliation</c:v>
                </c:pt>
                <c:pt idx="2">
                  <c:v>Process for timely follow-up with provider</c:v>
                </c:pt>
                <c:pt idx="3">
                  <c:v>Transmission of discharge summaries</c:v>
                </c:pt>
                <c:pt idx="4">
                  <c:v>Postdischarge care manager or health coach </c:v>
                </c:pt>
                <c:pt idx="5">
                  <c:v>Inpatient patient navigator or care manager</c:v>
                </c:pt>
                <c:pt idx="6">
                  <c:v>In-home follow-up within 72 hours of discharge</c:v>
                </c:pt>
              </c:strCache>
            </c:strRef>
          </c:cat>
          <c:val>
            <c:numRef>
              <c:f>Sheet1!$C$2:$C$8</c:f>
              <c:numCache>
                <c:formatCode>0%</c:formatCode>
                <c:ptCount val="7"/>
                <c:pt idx="0">
                  <c:v>0.64</c:v>
                </c:pt>
                <c:pt idx="1">
                  <c:v>0.76</c:v>
                </c:pt>
                <c:pt idx="2">
                  <c:v>0.63</c:v>
                </c:pt>
                <c:pt idx="3">
                  <c:v>0.65</c:v>
                </c:pt>
                <c:pt idx="4">
                  <c:v>0.31</c:v>
                </c:pt>
                <c:pt idx="5">
                  <c:v>0.4</c:v>
                </c:pt>
                <c:pt idx="6">
                  <c:v>0.11</c:v>
                </c:pt>
              </c:numCache>
            </c:numRef>
          </c:val>
          <c:extLst>
            <c:ext xmlns:c16="http://schemas.microsoft.com/office/drawing/2014/chart" uri="{C3380CC4-5D6E-409C-BE32-E72D297353CC}">
              <c16:uniqueId val="{00000000-D4BF-459A-946C-02E220D48BA4}"/>
            </c:ext>
          </c:extLst>
        </c:ser>
        <c:dLbls>
          <c:dLblPos val="inEnd"/>
          <c:showLegendKey val="0"/>
          <c:showVal val="1"/>
          <c:showCatName val="0"/>
          <c:showSerName val="0"/>
          <c:showPercent val="0"/>
          <c:showBubbleSize val="0"/>
        </c:dLbls>
        <c:gapWidth val="30"/>
        <c:axId val="321902288"/>
        <c:axId val="326256032"/>
      </c:barChart>
      <c:catAx>
        <c:axId val="32190228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1" i="0" u="none" strike="noStrike" kern="1200" baseline="0">
                <a:solidFill>
                  <a:schemeClr val="tx1"/>
                </a:solidFill>
                <a:latin typeface="Lato" panose="020F0502020204030203" pitchFamily="34" charset="0"/>
                <a:ea typeface="Lato" panose="020F0502020204030203" pitchFamily="34" charset="0"/>
                <a:cs typeface="Lato" panose="020F0502020204030203" pitchFamily="34" charset="0"/>
              </a:defRPr>
            </a:pPr>
            <a:endParaRPr lang="en-US"/>
          </a:p>
        </c:txPr>
        <c:crossAx val="326256032"/>
        <c:crosses val="autoZero"/>
        <c:auto val="1"/>
        <c:lblAlgn val="ctr"/>
        <c:lblOffset val="100"/>
        <c:noMultiLvlLbl val="0"/>
      </c:catAx>
      <c:valAx>
        <c:axId val="326256032"/>
        <c:scaling>
          <c:orientation val="minMax"/>
        </c:scaling>
        <c:delete val="1"/>
        <c:axPos val="b"/>
        <c:numFmt formatCode="0%" sourceLinked="1"/>
        <c:majorTickMark val="none"/>
        <c:minorTickMark val="none"/>
        <c:tickLblPos val="nextTo"/>
        <c:crossAx val="321902288"/>
        <c:crosses val="autoZero"/>
        <c:crossBetween val="between"/>
      </c:valAx>
      <c:spPr>
        <a:noFill/>
        <a:ln>
          <a:noFill/>
        </a:ln>
        <a:effectLst/>
      </c:spPr>
    </c:plotArea>
    <c:legend>
      <c:legendPos val="t"/>
      <c:layout>
        <c:manualLayout>
          <c:xMode val="edge"/>
          <c:yMode val="edge"/>
          <c:x val="0.67793548028718631"/>
          <c:y val="9.6718490660627543E-2"/>
          <c:w val="0.30444638864586365"/>
          <c:h val="8.0722405529207911E-2"/>
        </c:manualLayout>
      </c:layout>
      <c:overlay val="0"/>
      <c:spPr>
        <a:noFill/>
        <a:ln>
          <a:noFill/>
        </a:ln>
        <a:effectLst/>
      </c:spPr>
      <c:txPr>
        <a:bodyPr rot="0" spcFirstLastPara="1" vertOverflow="ellipsis" vert="horz" wrap="square" anchor="ctr" anchorCtr="1"/>
        <a:lstStyle/>
        <a:p>
          <a:pPr>
            <a:defRPr sz="1050" b="0" i="0" u="none" strike="noStrike" kern="1200" baseline="0">
              <a:solidFill>
                <a:schemeClr val="tx1"/>
              </a:solidFill>
              <a:latin typeface="Lato" panose="020F0502020204030203" pitchFamily="34" charset="0"/>
              <a:ea typeface="Lato" panose="020F0502020204030203" pitchFamily="34" charset="0"/>
              <a:cs typeface="Lato" panose="020F0502020204030203"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b="0" i="0">
          <a:latin typeface="Lato" panose="020F0502020204030203" pitchFamily="34" charset="0"/>
          <a:ea typeface="Lato" panose="020F0502020204030203" pitchFamily="34" charset="0"/>
          <a:cs typeface="Lato" panose="020F0502020204030203" pitchFamily="34" charset="0"/>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8292807843464014"/>
          <c:y val="0.1796200540840226"/>
          <c:w val="0.391498729325501"/>
          <c:h val="0.7223652751679136"/>
        </c:manualLayout>
      </c:layout>
      <c:barChart>
        <c:barDir val="bar"/>
        <c:grouping val="clustered"/>
        <c:varyColors val="0"/>
        <c:ser>
          <c:idx val="0"/>
          <c:order val="0"/>
          <c:tx>
            <c:strRef>
              <c:f>Sheet1!$B$1</c:f>
              <c:strCache>
                <c:ptCount val="1"/>
                <c:pt idx="0">
                  <c:v>Comprehensive care management</c:v>
                </c:pt>
              </c:strCache>
            </c:strRef>
          </c:tx>
          <c:spPr>
            <a:solidFill>
              <a:schemeClr val="tx2"/>
            </a:solidFill>
            <a:ln>
              <a:noFill/>
            </a:ln>
            <a:effectLst/>
          </c:spPr>
          <c:invertIfNegative val="0"/>
          <c:dLbls>
            <c:spPr>
              <a:noFill/>
              <a:ln>
                <a:noFill/>
              </a:ln>
              <a:effectLst/>
            </c:spPr>
            <c:txPr>
              <a:bodyPr rot="0" spcFirstLastPara="1" vertOverflow="ellipsis" vert="horz" wrap="square" anchor="ctr" anchorCtr="1"/>
              <a:lstStyle/>
              <a:p>
                <a:pPr>
                  <a:defRPr sz="1197" b="1" i="0" u="none" strike="noStrike" kern="1200" baseline="0">
                    <a:solidFill>
                      <a:schemeClr val="bg1"/>
                    </a:solidFill>
                    <a:latin typeface="Lato" panose="020F0502020204030203" pitchFamily="34" charset="0"/>
                    <a:ea typeface="Lato" panose="020F0502020204030203" pitchFamily="34" charset="0"/>
                    <a:cs typeface="Lato" panose="020F0502020204030203"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Care manager for mental health treatment coordination*</c:v>
                </c:pt>
                <c:pt idx="1">
                  <c:v>Care manager for nonmedical needs</c:v>
                </c:pt>
                <c:pt idx="2">
                  <c:v>Mental health clinician (not colocated) consulting primary clinicians</c:v>
                </c:pt>
                <c:pt idx="3">
                  <c:v>Patient registry to track mental health symptoms</c:v>
                </c:pt>
              </c:strCache>
            </c:strRef>
          </c:cat>
          <c:val>
            <c:numRef>
              <c:f>Sheet1!$B$2:$B$5</c:f>
              <c:numCache>
                <c:formatCode>0%</c:formatCode>
                <c:ptCount val="4"/>
                <c:pt idx="0">
                  <c:v>0.54</c:v>
                </c:pt>
                <c:pt idx="1">
                  <c:v>0.75</c:v>
                </c:pt>
                <c:pt idx="2">
                  <c:v>0.61</c:v>
                </c:pt>
                <c:pt idx="3">
                  <c:v>0.28000000000000003</c:v>
                </c:pt>
              </c:numCache>
            </c:numRef>
          </c:val>
          <c:extLst>
            <c:ext xmlns:c16="http://schemas.microsoft.com/office/drawing/2014/chart" uri="{C3380CC4-5D6E-409C-BE32-E72D297353CC}">
              <c16:uniqueId val="{00000000-FFE1-4A84-BFB2-A33CFAC08C72}"/>
            </c:ext>
          </c:extLst>
        </c:ser>
        <c:ser>
          <c:idx val="1"/>
          <c:order val="1"/>
          <c:tx>
            <c:strRef>
              <c:f>Sheet1!$C$1</c:f>
              <c:strCache>
                <c:ptCount val="1"/>
                <c:pt idx="0">
                  <c:v>Less comprehensive care management</c:v>
                </c:pt>
              </c:strCache>
            </c:strRef>
          </c:tx>
          <c:spPr>
            <a:solidFill>
              <a:schemeClr val="bg2"/>
            </a:solidFill>
            <a:ln>
              <a:noFill/>
            </a:ln>
            <a:effectLst/>
          </c:spPr>
          <c:invertIfNegative val="0"/>
          <c:dLbls>
            <c:spPr>
              <a:noFill/>
              <a:ln>
                <a:noFill/>
              </a:ln>
              <a:effectLst/>
            </c:spPr>
            <c:txPr>
              <a:bodyPr rot="0" spcFirstLastPara="1" vertOverflow="ellipsis" vert="horz" wrap="square" anchor="ctr" anchorCtr="1"/>
              <a:lstStyle/>
              <a:p>
                <a:pPr>
                  <a:defRPr sz="1197" b="1" i="0" u="none" strike="noStrike" kern="1200" baseline="0">
                    <a:solidFill>
                      <a:schemeClr val="bg1"/>
                    </a:solidFill>
                    <a:latin typeface="Lato" panose="020F0502020204030203" pitchFamily="34" charset="0"/>
                    <a:ea typeface="Lato" panose="020F0502020204030203" pitchFamily="34" charset="0"/>
                    <a:cs typeface="Lato" panose="020F0502020204030203"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Care manager for mental health treatment coordination*</c:v>
                </c:pt>
                <c:pt idx="1">
                  <c:v>Care manager for nonmedical needs</c:v>
                </c:pt>
                <c:pt idx="2">
                  <c:v>Mental health clinician (not colocated) consulting primary clinicians</c:v>
                </c:pt>
                <c:pt idx="3">
                  <c:v>Patient registry to track mental health symptoms</c:v>
                </c:pt>
              </c:strCache>
            </c:strRef>
          </c:cat>
          <c:val>
            <c:numRef>
              <c:f>Sheet1!$C$2:$C$5</c:f>
              <c:numCache>
                <c:formatCode>0%</c:formatCode>
                <c:ptCount val="4"/>
                <c:pt idx="0">
                  <c:v>0.56999999999999995</c:v>
                </c:pt>
                <c:pt idx="1">
                  <c:v>0.53</c:v>
                </c:pt>
                <c:pt idx="2">
                  <c:v>0.51</c:v>
                </c:pt>
                <c:pt idx="3">
                  <c:v>0.22</c:v>
                </c:pt>
              </c:numCache>
            </c:numRef>
          </c:val>
          <c:extLst>
            <c:ext xmlns:c16="http://schemas.microsoft.com/office/drawing/2014/chart" uri="{C3380CC4-5D6E-409C-BE32-E72D297353CC}">
              <c16:uniqueId val="{00000001-FFE1-4A84-BFB2-A33CFAC08C72}"/>
            </c:ext>
          </c:extLst>
        </c:ser>
        <c:dLbls>
          <c:dLblPos val="inEnd"/>
          <c:showLegendKey val="0"/>
          <c:showVal val="1"/>
          <c:showCatName val="0"/>
          <c:showSerName val="0"/>
          <c:showPercent val="0"/>
          <c:showBubbleSize val="0"/>
        </c:dLbls>
        <c:gapWidth val="60"/>
        <c:axId val="357838016"/>
        <c:axId val="301004896"/>
      </c:barChart>
      <c:catAx>
        <c:axId val="357838016"/>
        <c:scaling>
          <c:orientation val="minMax"/>
        </c:scaling>
        <c:delete val="0"/>
        <c:axPos val="l"/>
        <c:numFmt formatCode="General" sourceLinked="1"/>
        <c:majorTickMark val="none"/>
        <c:minorTickMark val="none"/>
        <c:tickLblPos val="none"/>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Lato" panose="020F0502020204030203" pitchFamily="34" charset="0"/>
                <a:ea typeface="Lato" panose="020F0502020204030203" pitchFamily="34" charset="0"/>
                <a:cs typeface="Lato" panose="020F0502020204030203" pitchFamily="34" charset="0"/>
              </a:defRPr>
            </a:pPr>
            <a:endParaRPr lang="en-US"/>
          </a:p>
        </c:txPr>
        <c:crossAx val="301004896"/>
        <c:crosses val="autoZero"/>
        <c:auto val="1"/>
        <c:lblAlgn val="ctr"/>
        <c:lblOffset val="100"/>
        <c:noMultiLvlLbl val="0"/>
      </c:catAx>
      <c:valAx>
        <c:axId val="301004896"/>
        <c:scaling>
          <c:orientation val="minMax"/>
        </c:scaling>
        <c:delete val="1"/>
        <c:axPos val="b"/>
        <c:numFmt formatCode="0%" sourceLinked="1"/>
        <c:majorTickMark val="none"/>
        <c:minorTickMark val="none"/>
        <c:tickLblPos val="nextTo"/>
        <c:crossAx val="357838016"/>
        <c:crosses val="autoZero"/>
        <c:crossBetween val="between"/>
      </c:valAx>
      <c:spPr>
        <a:noFill/>
        <a:ln>
          <a:noFill/>
        </a:ln>
        <a:effectLst/>
      </c:spPr>
    </c:plotArea>
    <c:legend>
      <c:legendPos val="b"/>
      <c:layout>
        <c:manualLayout>
          <c:xMode val="edge"/>
          <c:yMode val="edge"/>
          <c:x val="0.45077498646002584"/>
          <c:y val="5.1574563972590692E-2"/>
          <c:w val="0.328432279298421"/>
          <c:h val="8.3485790976654414E-2"/>
        </c:manualLayout>
      </c:layout>
      <c:overlay val="0"/>
      <c:spPr>
        <a:noFill/>
        <a:ln>
          <a:noFill/>
        </a:ln>
        <a:effectLst/>
      </c:spPr>
      <c:txPr>
        <a:bodyPr rot="0" spcFirstLastPara="1" vertOverflow="ellipsis" vert="horz" wrap="square" anchor="ctr" anchorCtr="1"/>
        <a:lstStyle/>
        <a:p>
          <a:pPr>
            <a:defRPr sz="1050" b="0" i="0" u="none" strike="noStrike" kern="1200" baseline="0">
              <a:solidFill>
                <a:schemeClr val="tx1"/>
              </a:solidFill>
              <a:latin typeface="Lato" panose="020F0502020204030203" pitchFamily="34" charset="0"/>
              <a:ea typeface="Lato" panose="020F0502020204030203" pitchFamily="34" charset="0"/>
              <a:cs typeface="Lato" panose="020F0502020204030203"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latin typeface="Lato" panose="020F0502020204030203" pitchFamily="34" charset="0"/>
          <a:ea typeface="Lato" panose="020F0502020204030203" pitchFamily="34" charset="0"/>
          <a:cs typeface="Lato" panose="020F0502020204030203" pitchFamily="34" charset="0"/>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4832451499118166"/>
          <c:y val="0.13322672903069141"/>
          <c:w val="0.50335097001763673"/>
          <c:h val="0.7299296493937949"/>
        </c:manualLayout>
      </c:layout>
      <c:barChart>
        <c:barDir val="col"/>
        <c:grouping val="clustered"/>
        <c:varyColors val="0"/>
        <c:ser>
          <c:idx val="0"/>
          <c:order val="0"/>
          <c:tx>
            <c:strRef>
              <c:f>Sheet1!$B$1</c:f>
              <c:strCache>
                <c:ptCount val="1"/>
                <c:pt idx="0">
                  <c:v>Percent comprehensive care management ACOs</c:v>
                </c:pt>
              </c:strCache>
            </c:strRef>
          </c:tx>
          <c:spPr>
            <a:solidFill>
              <a:schemeClr val="tx2"/>
            </a:solidFill>
            <a:ln>
              <a:noFill/>
            </a:ln>
            <a:effectLst/>
          </c:spPr>
          <c:invertIfNegative val="0"/>
          <c:dLbls>
            <c:spPr>
              <a:noFill/>
              <a:ln>
                <a:noFill/>
              </a:ln>
              <a:effectLst/>
            </c:spPr>
            <c:txPr>
              <a:bodyPr rot="0" spcFirstLastPara="1" vertOverflow="ellipsis" vert="horz" wrap="square" anchor="ctr" anchorCtr="1"/>
              <a:lstStyle/>
              <a:p>
                <a:pPr>
                  <a:defRPr sz="1197" b="1" i="0" u="none" strike="noStrike" kern="1200" baseline="0">
                    <a:solidFill>
                      <a:schemeClr val="bg1"/>
                    </a:solidFill>
                    <a:latin typeface="Lato" panose="020F0502020204030203" pitchFamily="34" charset="0"/>
                    <a:ea typeface="Lato" panose="020F0502020204030203" pitchFamily="34" charset="0"/>
                    <a:cs typeface="Lato" panose="020F0502020204030203"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Sheet1!$A$2:$A$5</c:f>
              <c:numCache>
                <c:formatCode>General</c:formatCode>
                <c:ptCount val="4"/>
                <c:pt idx="0">
                  <c:v>0</c:v>
                </c:pt>
                <c:pt idx="1">
                  <c:v>1</c:v>
                </c:pt>
                <c:pt idx="2">
                  <c:v>2</c:v>
                </c:pt>
                <c:pt idx="3">
                  <c:v>3</c:v>
                </c:pt>
              </c:numCache>
            </c:numRef>
          </c:cat>
          <c:val>
            <c:numRef>
              <c:f>Sheet1!$B$2:$B$5</c:f>
              <c:numCache>
                <c:formatCode>0%</c:formatCode>
                <c:ptCount val="4"/>
                <c:pt idx="0">
                  <c:v>0.17</c:v>
                </c:pt>
                <c:pt idx="1">
                  <c:v>0.38</c:v>
                </c:pt>
                <c:pt idx="2">
                  <c:v>0.24</c:v>
                </c:pt>
                <c:pt idx="3">
                  <c:v>0.21</c:v>
                </c:pt>
              </c:numCache>
            </c:numRef>
          </c:val>
          <c:extLst>
            <c:ext xmlns:c16="http://schemas.microsoft.com/office/drawing/2014/chart" uri="{C3380CC4-5D6E-409C-BE32-E72D297353CC}">
              <c16:uniqueId val="{00000000-9261-4E2D-A1A4-13AC468819E6}"/>
            </c:ext>
          </c:extLst>
        </c:ser>
        <c:ser>
          <c:idx val="1"/>
          <c:order val="1"/>
          <c:tx>
            <c:strRef>
              <c:f>Sheet1!$C$1</c:f>
              <c:strCache>
                <c:ptCount val="1"/>
                <c:pt idx="0">
                  <c:v>Percent less comprehensive care management ACOs</c:v>
                </c:pt>
              </c:strCache>
            </c:strRef>
          </c:tx>
          <c:spPr>
            <a:solidFill>
              <a:schemeClr val="bg2"/>
            </a:solidFill>
            <a:ln>
              <a:noFill/>
            </a:ln>
            <a:effectLst/>
          </c:spPr>
          <c:invertIfNegative val="0"/>
          <c:dLbls>
            <c:dLbl>
              <c:idx val="3"/>
              <c:layout>
                <c:manualLayout>
                  <c:x val="-2.1163465677902409E-3"/>
                  <c:y val="-2.6381627446902672E-3"/>
                </c:manualLayout>
              </c:layout>
              <c:tx>
                <c:rich>
                  <a:bodyPr rot="0" spcFirstLastPara="1" vertOverflow="ellipsis" vert="horz" wrap="square" anchor="ctr" anchorCtr="1"/>
                  <a:lstStyle/>
                  <a:p>
                    <a:pPr>
                      <a:defRPr sz="1197" b="1" i="0" u="none" strike="noStrike" kern="1200" baseline="0">
                        <a:solidFill>
                          <a:schemeClr val="bg2"/>
                        </a:solidFill>
                        <a:latin typeface="Lato" panose="020F0502020204030203" pitchFamily="34" charset="0"/>
                        <a:ea typeface="Lato" panose="020F0502020204030203" pitchFamily="34" charset="0"/>
                        <a:cs typeface="Lato" panose="020F0502020204030203" pitchFamily="34" charset="0"/>
                      </a:defRPr>
                    </a:pPr>
                    <a:fld id="{4F43876C-114A-A04D-AA0A-3FBB00D8886F}" type="VALUE">
                      <a:rPr lang="en-US" b="1" i="0">
                        <a:solidFill>
                          <a:schemeClr val="bg2"/>
                        </a:solidFill>
                        <a:latin typeface="Lato" panose="020F0502020204030203" pitchFamily="34" charset="0"/>
                      </a:rPr>
                      <a:pPr>
                        <a:defRPr b="1">
                          <a:solidFill>
                            <a:schemeClr val="bg2"/>
                          </a:solidFill>
                        </a:defRPr>
                      </a:pPr>
                      <a:t>[VALUE]</a:t>
                    </a:fld>
                    <a:endParaRPr lang="en-US"/>
                  </a:p>
                </c:rich>
              </c:tx>
              <c:spPr>
                <a:noFill/>
                <a:ln>
                  <a:noFill/>
                </a:ln>
                <a:effectLst/>
              </c:spPr>
              <c:txPr>
                <a:bodyPr rot="0" spcFirstLastPara="1" vertOverflow="ellipsis" vert="horz" wrap="square" anchor="ctr" anchorCtr="1"/>
                <a:lstStyle/>
                <a:p>
                  <a:pPr>
                    <a:defRPr sz="1197" b="1" i="0" u="none" strike="noStrike" kern="1200" baseline="0">
                      <a:solidFill>
                        <a:schemeClr val="bg2"/>
                      </a:solidFill>
                      <a:latin typeface="Lato" panose="020F0502020204030203" pitchFamily="34" charset="0"/>
                      <a:ea typeface="Lato" panose="020F0502020204030203" pitchFamily="34" charset="0"/>
                      <a:cs typeface="Lato" panose="020F0502020204030203" pitchFamily="34" charset="0"/>
                    </a:defRPr>
                  </a:pPr>
                  <a:endParaRPr lang="en-US"/>
                </a:p>
              </c:txPr>
              <c:dLblPos val="outEnd"/>
              <c:showLegendKey val="0"/>
              <c:showVal val="1"/>
              <c:showCatName val="0"/>
              <c:showSerName val="0"/>
              <c:showPercent val="0"/>
              <c:showBubbleSize val="0"/>
              <c:extLst>
                <c:ext xmlns:c15="http://schemas.microsoft.com/office/drawing/2012/chart" uri="{CE6537A1-D6FC-4f65-9D91-7224C49458BB}">
                  <c15:layout>
                    <c:manualLayout>
                      <c:w val="4.627277145912316E-2"/>
                      <c:h val="5.1397228607262431E-2"/>
                    </c:manualLayout>
                  </c15:layout>
                  <c15:dlblFieldTable/>
                  <c15:showDataLabelsRange val="0"/>
                </c:ext>
                <c:ext xmlns:c16="http://schemas.microsoft.com/office/drawing/2014/chart" uri="{C3380CC4-5D6E-409C-BE32-E72D297353CC}">
                  <c16:uniqueId val="{00000001-7E0F-48E7-A652-BE249D0905E3}"/>
                </c:ext>
              </c:extLst>
            </c:dLbl>
            <c:spPr>
              <a:noFill/>
              <a:ln>
                <a:noFill/>
              </a:ln>
              <a:effectLst/>
            </c:spPr>
            <c:txPr>
              <a:bodyPr rot="0" spcFirstLastPara="1" vertOverflow="ellipsis" vert="horz" wrap="square" anchor="ctr" anchorCtr="1"/>
              <a:lstStyle/>
              <a:p>
                <a:pPr>
                  <a:defRPr sz="1197" b="1" i="0" u="none" strike="noStrike" kern="1200" baseline="0">
                    <a:solidFill>
                      <a:schemeClr val="bg1"/>
                    </a:solidFill>
                    <a:latin typeface="Lato" panose="020F0502020204030203" pitchFamily="34" charset="0"/>
                    <a:ea typeface="Lato" panose="020F0502020204030203" pitchFamily="34" charset="0"/>
                    <a:cs typeface="Lato" panose="020F0502020204030203"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Sheet1!$A$2:$A$5</c:f>
              <c:numCache>
                <c:formatCode>General</c:formatCode>
                <c:ptCount val="4"/>
                <c:pt idx="0">
                  <c:v>0</c:v>
                </c:pt>
                <c:pt idx="1">
                  <c:v>1</c:v>
                </c:pt>
                <c:pt idx="2">
                  <c:v>2</c:v>
                </c:pt>
                <c:pt idx="3">
                  <c:v>3</c:v>
                </c:pt>
              </c:numCache>
            </c:numRef>
          </c:cat>
          <c:val>
            <c:numRef>
              <c:f>Sheet1!$C$2:$C$5</c:f>
              <c:numCache>
                <c:formatCode>0%</c:formatCode>
                <c:ptCount val="4"/>
                <c:pt idx="0">
                  <c:v>0.55000000000000004</c:v>
                </c:pt>
                <c:pt idx="1">
                  <c:v>0.28999999999999998</c:v>
                </c:pt>
                <c:pt idx="2">
                  <c:v>0.13</c:v>
                </c:pt>
                <c:pt idx="3">
                  <c:v>0.03</c:v>
                </c:pt>
              </c:numCache>
            </c:numRef>
          </c:val>
          <c:extLst>
            <c:ext xmlns:c16="http://schemas.microsoft.com/office/drawing/2014/chart" uri="{C3380CC4-5D6E-409C-BE32-E72D297353CC}">
              <c16:uniqueId val="{00000000-7E0F-48E7-A652-BE249D0905E3}"/>
            </c:ext>
          </c:extLst>
        </c:ser>
        <c:dLbls>
          <c:dLblPos val="inEnd"/>
          <c:showLegendKey val="0"/>
          <c:showVal val="1"/>
          <c:showCatName val="0"/>
          <c:showSerName val="0"/>
          <c:showPercent val="0"/>
          <c:showBubbleSize val="0"/>
        </c:dLbls>
        <c:gapWidth val="70"/>
        <c:axId val="314896816"/>
        <c:axId val="307277792"/>
      </c:barChart>
      <c:catAx>
        <c:axId val="314896816"/>
        <c:scaling>
          <c:orientation val="minMax"/>
        </c:scaling>
        <c:delete val="0"/>
        <c:axPos val="b"/>
        <c:title>
          <c:tx>
            <c:rich>
              <a:bodyPr rot="0" spcFirstLastPara="1" vertOverflow="ellipsis" vert="horz" wrap="square" anchor="ctr" anchorCtr="1"/>
              <a:lstStyle/>
              <a:p>
                <a:pPr>
                  <a:defRPr sz="1200" b="0" i="1" u="none" strike="noStrike" kern="1200" baseline="0">
                    <a:solidFill>
                      <a:schemeClr val="accent4"/>
                    </a:solidFill>
                    <a:latin typeface="Lato" panose="020F0502020204030203" pitchFamily="34" charset="0"/>
                    <a:ea typeface="Lato" panose="020F0502020204030203" pitchFamily="34" charset="0"/>
                    <a:cs typeface="Lato" panose="020F0502020204030203" pitchFamily="34" charset="0"/>
                  </a:defRPr>
                </a:pPr>
                <a:r>
                  <a:rPr lang="en-US" sz="1200" i="1" dirty="0"/>
                  <a:t>Number of advanced care approaches</a:t>
                </a:r>
              </a:p>
            </c:rich>
          </c:tx>
          <c:layout>
            <c:manualLayout>
              <c:xMode val="edge"/>
              <c:yMode val="edge"/>
              <c:x val="0.35886414198225219"/>
              <c:y val="0.9476199200489489"/>
            </c:manualLayout>
          </c:layout>
          <c:overlay val="0"/>
          <c:spPr>
            <a:noFill/>
            <a:ln>
              <a:noFill/>
            </a:ln>
            <a:effectLst/>
          </c:spPr>
          <c:txPr>
            <a:bodyPr rot="0" spcFirstLastPara="1" vertOverflow="ellipsis" vert="horz" wrap="square" anchor="ctr" anchorCtr="1"/>
            <a:lstStyle/>
            <a:p>
              <a:pPr>
                <a:defRPr sz="1200" b="0" i="1" u="none" strike="noStrike" kern="1200" baseline="0">
                  <a:solidFill>
                    <a:schemeClr val="accent4"/>
                  </a:solidFill>
                  <a:latin typeface="Lato" panose="020F0502020204030203" pitchFamily="34" charset="0"/>
                  <a:ea typeface="Lato" panose="020F0502020204030203" pitchFamily="34" charset="0"/>
                  <a:cs typeface="Lato" panose="020F0502020204030203" pitchFamily="34" charset="0"/>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1" i="0" u="none" strike="noStrike" kern="1200" baseline="0">
                <a:solidFill>
                  <a:schemeClr val="accent4"/>
                </a:solidFill>
                <a:latin typeface="Lato" panose="020F0502020204030203" pitchFamily="34" charset="0"/>
                <a:ea typeface="Lato" panose="020F0502020204030203" pitchFamily="34" charset="0"/>
                <a:cs typeface="Lato" panose="020F0502020204030203" pitchFamily="34" charset="0"/>
              </a:defRPr>
            </a:pPr>
            <a:endParaRPr lang="en-US"/>
          </a:p>
        </c:txPr>
        <c:crossAx val="307277792"/>
        <c:crosses val="autoZero"/>
        <c:auto val="1"/>
        <c:lblAlgn val="ctr"/>
        <c:lblOffset val="100"/>
        <c:noMultiLvlLbl val="0"/>
      </c:catAx>
      <c:valAx>
        <c:axId val="307277792"/>
        <c:scaling>
          <c:orientation val="minMax"/>
        </c:scaling>
        <c:delete val="1"/>
        <c:axPos val="l"/>
        <c:numFmt formatCode="0%" sourceLinked="1"/>
        <c:majorTickMark val="none"/>
        <c:minorTickMark val="none"/>
        <c:tickLblPos val="nextTo"/>
        <c:crossAx val="314896816"/>
        <c:crosses val="autoZero"/>
        <c:crossBetween val="between"/>
      </c:valAx>
      <c:spPr>
        <a:noFill/>
        <a:ln>
          <a:noFill/>
        </a:ln>
        <a:effectLst/>
      </c:spPr>
    </c:plotArea>
    <c:legend>
      <c:legendPos val="t"/>
      <c:layout>
        <c:manualLayout>
          <c:xMode val="edge"/>
          <c:yMode val="edge"/>
          <c:x val="0.2945334055465289"/>
          <c:y val="3.3160625369358016E-2"/>
          <c:w val="0.40105664569706562"/>
          <c:h val="9.1775947318993897E-2"/>
        </c:manualLayout>
      </c:layout>
      <c:overlay val="0"/>
      <c:spPr>
        <a:noFill/>
        <a:ln>
          <a:noFill/>
        </a:ln>
        <a:effectLst/>
      </c:spPr>
      <c:txPr>
        <a:bodyPr rot="0" spcFirstLastPara="1" vertOverflow="ellipsis" vert="horz" wrap="square" anchor="ctr" anchorCtr="1"/>
        <a:lstStyle/>
        <a:p>
          <a:pPr>
            <a:defRPr sz="1050" b="0" i="0" u="none" strike="noStrike" kern="1200" baseline="0">
              <a:solidFill>
                <a:schemeClr val="accent4"/>
              </a:solidFill>
              <a:latin typeface="Lato" panose="020F0502020204030203" pitchFamily="34" charset="0"/>
              <a:ea typeface="Lato" panose="020F0502020204030203" pitchFamily="34" charset="0"/>
              <a:cs typeface="Lato" panose="020F0502020204030203"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a:noFill/>
    </a:ln>
    <a:effectLst/>
  </c:spPr>
  <c:txPr>
    <a:bodyPr/>
    <a:lstStyle/>
    <a:p>
      <a:pPr>
        <a:defRPr>
          <a:solidFill>
            <a:schemeClr val="accent4"/>
          </a:solidFill>
          <a:latin typeface="Lato" panose="020F0502020204030203" pitchFamily="34" charset="0"/>
          <a:ea typeface="Lato" panose="020F0502020204030203" pitchFamily="34" charset="0"/>
          <a:cs typeface="Lato" panose="020F0502020204030203" pitchFamily="34" charset="0"/>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b="1" dirty="0">
              <a:latin typeface="Lato" panose="020F0502020204030203" pitchFamily="34" charset="0"/>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4E75CA9-D3DC-4CC4-B26F-4572B05774CA}" type="datetimeFigureOut">
              <a:rPr lang="en-US" b="1" smtClean="0">
                <a:latin typeface="Lato" panose="020F0502020204030203" pitchFamily="34" charset="0"/>
              </a:rPr>
              <a:t>12/10/18</a:t>
            </a:fld>
            <a:endParaRPr lang="en-US" b="1" dirty="0">
              <a:latin typeface="Lato" panose="020F0502020204030203" pitchFamily="34" charset="0"/>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b="1" dirty="0">
              <a:latin typeface="Lato" panose="020F0502020204030203" pitchFamily="34" charset="0"/>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92E6626-612B-455B-9FD1-DD7A1306BEA5}" type="slidenum">
              <a:rPr lang="en-US" b="1" smtClean="0">
                <a:latin typeface="Lato" panose="020F0502020204030203" pitchFamily="34" charset="0"/>
              </a:rPr>
              <a:t>‹#›</a:t>
            </a:fld>
            <a:endParaRPr lang="en-US" b="1" dirty="0">
              <a:latin typeface="Lato" panose="020F0502020204030203" pitchFamily="34" charset="0"/>
            </a:endParaRPr>
          </a:p>
        </p:txBody>
      </p:sp>
    </p:spTree>
    <p:extLst>
      <p:ext uri="{BB962C8B-B14F-4D97-AF65-F5344CB8AC3E}">
        <p14:creationId xmlns:p14="http://schemas.microsoft.com/office/powerpoint/2010/main" val="25775512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b="1" i="0">
                <a:latin typeface="Lato" panose="020F0502020204030203" pitchFamily="34" charset="0"/>
              </a:defRPr>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b="1" i="0">
                <a:latin typeface="Lato" panose="020F0502020204030203" pitchFamily="34" charset="0"/>
              </a:defRPr>
            </a:lvl1pPr>
          </a:lstStyle>
          <a:p>
            <a:fld id="{03A1D146-B4E0-1741-B9EE-9789392EFCC4}" type="datetimeFigureOut">
              <a:rPr lang="en-US" smtClean="0"/>
              <a:pPr/>
              <a:t>12/10/18</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b="1" i="0">
                <a:latin typeface="Lato" panose="020F0502020204030203" pitchFamily="34" charset="0"/>
              </a:defRPr>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b="1" i="0">
                <a:latin typeface="Lato" panose="020F0502020204030203" pitchFamily="34" charset="0"/>
              </a:defRPr>
            </a:lvl1pPr>
          </a:lstStyle>
          <a:p>
            <a:fld id="{97863621-2E60-B848-8968-B0341E26A312}" type="slidenum">
              <a:rPr lang="en-US" smtClean="0"/>
              <a:pPr/>
              <a:t>‹#›</a:t>
            </a:fld>
            <a:endParaRPr lang="en-US" dirty="0"/>
          </a:p>
        </p:txBody>
      </p:sp>
    </p:spTree>
    <p:extLst>
      <p:ext uri="{BB962C8B-B14F-4D97-AF65-F5344CB8AC3E}">
        <p14:creationId xmlns:p14="http://schemas.microsoft.com/office/powerpoint/2010/main" val="1730024718"/>
      </p:ext>
    </p:extLst>
  </p:cSld>
  <p:clrMap bg1="lt1" tx1="dk1" bg2="lt2" tx2="dk2" accent1="accent1" accent2="accent2" accent3="accent3" accent4="accent4" accent5="accent5" accent6="accent6" hlink="hlink" folHlink="folHlink"/>
  <p:notesStyle>
    <a:lvl1pPr marL="0" algn="l" defTabSz="609585" rtl="0" eaLnBrk="1" latinLnBrk="0" hangingPunct="1">
      <a:defRPr sz="1600" b="1" i="0" kern="1200">
        <a:solidFill>
          <a:schemeClr val="tx1"/>
        </a:solidFill>
        <a:latin typeface="Lato" panose="020F0502020204030203" pitchFamily="34" charset="0"/>
        <a:ea typeface="+mn-ea"/>
        <a:cs typeface="+mn-cs"/>
      </a:defRPr>
    </a:lvl1pPr>
    <a:lvl2pPr marL="609585" algn="l" defTabSz="609585" rtl="0" eaLnBrk="1" latinLnBrk="0" hangingPunct="1">
      <a:defRPr sz="1600" b="1" i="0" kern="1200">
        <a:solidFill>
          <a:schemeClr val="tx1"/>
        </a:solidFill>
        <a:latin typeface="Lato" panose="020F0502020204030203" pitchFamily="34" charset="0"/>
        <a:ea typeface="+mn-ea"/>
        <a:cs typeface="+mn-cs"/>
      </a:defRPr>
    </a:lvl2pPr>
    <a:lvl3pPr marL="1219170" algn="l" defTabSz="609585" rtl="0" eaLnBrk="1" latinLnBrk="0" hangingPunct="1">
      <a:defRPr sz="1600" b="1" i="0" kern="1200">
        <a:solidFill>
          <a:schemeClr val="tx1"/>
        </a:solidFill>
        <a:latin typeface="Lato" panose="020F0502020204030203" pitchFamily="34" charset="0"/>
        <a:ea typeface="+mn-ea"/>
        <a:cs typeface="+mn-cs"/>
      </a:defRPr>
    </a:lvl3pPr>
    <a:lvl4pPr marL="1828754" algn="l" defTabSz="609585" rtl="0" eaLnBrk="1" latinLnBrk="0" hangingPunct="1">
      <a:defRPr sz="1600" b="1" i="0" kern="1200">
        <a:solidFill>
          <a:schemeClr val="tx1"/>
        </a:solidFill>
        <a:latin typeface="Lato" panose="020F0502020204030203" pitchFamily="34" charset="0"/>
        <a:ea typeface="+mn-ea"/>
        <a:cs typeface="+mn-cs"/>
      </a:defRPr>
    </a:lvl4pPr>
    <a:lvl5pPr marL="2438339" algn="l" defTabSz="609585" rtl="0" eaLnBrk="1" latinLnBrk="0" hangingPunct="1">
      <a:defRPr sz="1600" b="1" i="0" kern="1200">
        <a:solidFill>
          <a:schemeClr val="tx1"/>
        </a:solidFill>
        <a:latin typeface="Lato" panose="020F0502020204030203" pitchFamily="34" charset="0"/>
        <a:ea typeface="+mn-ea"/>
        <a:cs typeface="+mn-cs"/>
      </a:defRPr>
    </a:lvl5pPr>
    <a:lvl6pPr marL="3047924" algn="l" defTabSz="609585" rtl="0" eaLnBrk="1" latinLnBrk="0" hangingPunct="1">
      <a:defRPr sz="1600" kern="1200">
        <a:solidFill>
          <a:schemeClr val="tx1"/>
        </a:solidFill>
        <a:latin typeface="+mn-lt"/>
        <a:ea typeface="+mn-ea"/>
        <a:cs typeface="+mn-cs"/>
      </a:defRPr>
    </a:lvl6pPr>
    <a:lvl7pPr marL="3657509" algn="l" defTabSz="609585" rtl="0" eaLnBrk="1" latinLnBrk="0" hangingPunct="1">
      <a:defRPr sz="1600" kern="1200">
        <a:solidFill>
          <a:schemeClr val="tx1"/>
        </a:solidFill>
        <a:latin typeface="+mn-lt"/>
        <a:ea typeface="+mn-ea"/>
        <a:cs typeface="+mn-cs"/>
      </a:defRPr>
    </a:lvl7pPr>
    <a:lvl8pPr marL="4267093" algn="l" defTabSz="609585" rtl="0" eaLnBrk="1" latinLnBrk="0" hangingPunct="1">
      <a:defRPr sz="1600" kern="1200">
        <a:solidFill>
          <a:schemeClr val="tx1"/>
        </a:solidFill>
        <a:latin typeface="+mn-lt"/>
        <a:ea typeface="+mn-ea"/>
        <a:cs typeface="+mn-cs"/>
      </a:defRPr>
    </a:lvl8pPr>
    <a:lvl9pPr marL="4876678" algn="l" defTabSz="609585" rtl="0" eaLnBrk="1" latinLnBrk="0" hangingPunct="1">
      <a:defRPr sz="16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Graph Layout: 01">
    <p:bg>
      <p:bgPr>
        <a:solidFill>
          <a:schemeClr val="bg1"/>
        </a:solidFill>
        <a:effectLst/>
      </p:bgPr>
    </p:bg>
    <p:spTree>
      <p:nvGrpSpPr>
        <p:cNvPr id="1" name=""/>
        <p:cNvGrpSpPr/>
        <p:nvPr/>
      </p:nvGrpSpPr>
      <p:grpSpPr>
        <a:xfrm>
          <a:off x="0" y="0"/>
          <a:ext cx="0" cy="0"/>
          <a:chOff x="0" y="0"/>
          <a:chExt cx="0" cy="0"/>
        </a:xfrm>
      </p:grpSpPr>
      <p:sp>
        <p:nvSpPr>
          <p:cNvPr id="2" name="TextBox 1"/>
          <p:cNvSpPr txBox="1"/>
          <p:nvPr userDrawn="1"/>
        </p:nvSpPr>
        <p:spPr>
          <a:xfrm>
            <a:off x="2123728" y="6368920"/>
            <a:ext cx="6948770" cy="408452"/>
          </a:xfrm>
          <a:prstGeom prst="rect">
            <a:avLst/>
          </a:prstGeom>
          <a:noFill/>
        </p:spPr>
        <p:txBody>
          <a:bodyPr wrap="square" lIns="0" tIns="0" rIns="0" bIns="0" rtlCol="0" anchor="ctr" anchorCtr="0">
            <a:noAutofit/>
          </a:bodyPr>
          <a:lstStyle/>
          <a:p>
            <a:pPr marL="0" marR="0" indent="0" algn="l" defTabSz="1219170" rtl="0" eaLnBrk="1" fontAlgn="auto" latinLnBrk="0" hangingPunct="1">
              <a:lnSpc>
                <a:spcPct val="100000"/>
              </a:lnSpc>
              <a:spcBef>
                <a:spcPts val="0"/>
              </a:spcBef>
              <a:spcAft>
                <a:spcPts val="0"/>
              </a:spcAft>
              <a:buClrTx/>
              <a:buSzTx/>
              <a:buFontTx/>
              <a:buNone/>
              <a:tabLst/>
              <a:defRPr/>
            </a:pPr>
            <a:r>
              <a:rPr lang="en-US" sz="900" b="0" i="0" dirty="0">
                <a:latin typeface="Lato" panose="020F0502020204030203" pitchFamily="34" charset="0"/>
              </a:rPr>
              <a:t>Source: Kristen A. Peck et al., </a:t>
            </a:r>
            <a:r>
              <a:rPr lang="en-US" sz="900" b="0" i="1" dirty="0">
                <a:latin typeface="Lato" panose="020F0502020204030203" pitchFamily="34" charset="0"/>
              </a:rPr>
              <a:t>How ACOs Are Caring for People with Complex Needs</a:t>
            </a:r>
            <a:r>
              <a:rPr lang="en-US" sz="900" b="0" i="0" dirty="0">
                <a:latin typeface="Lato" panose="020F0502020204030203" pitchFamily="34" charset="0"/>
              </a:rPr>
              <a:t> (Commonwealth Fund, John A. Hartford Foundation, Milbank Memorial Fund, Peterson Center on Healthcare, Robert Wood Johnson Foundation, and SCAN Foundation, Dec. 2018).</a:t>
            </a:r>
          </a:p>
        </p:txBody>
      </p:sp>
      <p:sp>
        <p:nvSpPr>
          <p:cNvPr id="53" name="Title 1"/>
          <p:cNvSpPr>
            <a:spLocks noGrp="1"/>
          </p:cNvSpPr>
          <p:nvPr>
            <p:ph type="ctrTitle" hasCustomPrompt="1"/>
          </p:nvPr>
        </p:nvSpPr>
        <p:spPr>
          <a:xfrm>
            <a:off x="71500" y="296652"/>
            <a:ext cx="9001000" cy="756084"/>
          </a:xfrm>
          <a:effectLst/>
        </p:spPr>
        <p:txBody>
          <a:bodyPr anchor="t">
            <a:normAutofit/>
          </a:bodyPr>
          <a:lstStyle>
            <a:lvl1pPr algn="l">
              <a:lnSpc>
                <a:spcPct val="110000"/>
              </a:lnSpc>
              <a:defRPr sz="2000" b="1" i="0" spc="0" baseline="0">
                <a:solidFill>
                  <a:schemeClr val="accent4"/>
                </a:solidFill>
                <a:effectLst/>
                <a:latin typeface="Lato" panose="020F0502020204030203" pitchFamily="34" charset="0"/>
                <a:ea typeface="Lato" panose="020F0502020204030203" pitchFamily="34" charset="0"/>
                <a:cs typeface="Lato" panose="020F0502020204030203" pitchFamily="34" charset="0"/>
              </a:defRPr>
            </a:lvl1pPr>
          </a:lstStyle>
          <a:p>
            <a:r>
              <a:rPr lang="en-US" dirty="0"/>
              <a:t>Click to edit master title style</a:t>
            </a:r>
          </a:p>
        </p:txBody>
      </p:sp>
      <p:sp>
        <p:nvSpPr>
          <p:cNvPr id="57" name="Chart Placeholder 5"/>
          <p:cNvSpPr>
            <a:spLocks noGrp="1"/>
          </p:cNvSpPr>
          <p:nvPr>
            <p:ph type="chart" sz="quarter" idx="19"/>
          </p:nvPr>
        </p:nvSpPr>
        <p:spPr>
          <a:xfrm>
            <a:off x="71500" y="1052736"/>
            <a:ext cx="9000999" cy="4596104"/>
          </a:xfrm>
        </p:spPr>
        <p:txBody>
          <a:bodyPr>
            <a:normAutofit/>
          </a:bodyPr>
          <a:lstStyle>
            <a:lvl1pPr>
              <a:defRPr sz="1300">
                <a:solidFill>
                  <a:srgbClr val="4C515A"/>
                </a:solidFill>
              </a:defRPr>
            </a:lvl1pPr>
          </a:lstStyle>
          <a:p>
            <a:endParaRPr lang="en-US"/>
          </a:p>
        </p:txBody>
      </p:sp>
      <p:cxnSp>
        <p:nvCxnSpPr>
          <p:cNvPr id="61" name="Straight Connector 60"/>
          <p:cNvCxnSpPr>
            <a:cxnSpLocks/>
          </p:cNvCxnSpPr>
          <p:nvPr userDrawn="1"/>
        </p:nvCxnSpPr>
        <p:spPr>
          <a:xfrm flipH="1">
            <a:off x="71500" y="6309320"/>
            <a:ext cx="9000999"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sz="quarter" idx="21" hasCustomPrompt="1"/>
          </p:nvPr>
        </p:nvSpPr>
        <p:spPr>
          <a:xfrm>
            <a:off x="71500" y="8620"/>
            <a:ext cx="9001000" cy="224346"/>
          </a:xfrm>
        </p:spPr>
        <p:txBody>
          <a:bodyPr anchor="b" anchorCtr="0">
            <a:noAutofit/>
          </a:bodyPr>
          <a:lstStyle>
            <a:lvl1pPr marL="0" indent="0">
              <a:buNone/>
              <a:defRPr sz="1200"/>
            </a:lvl1pPr>
            <a:lvl2pPr marL="171446" indent="0">
              <a:buNone/>
              <a:defRPr sz="1200"/>
            </a:lvl2pPr>
            <a:lvl3pPr marL="344479" indent="0">
              <a:buNone/>
              <a:defRPr sz="1200"/>
            </a:lvl3pPr>
            <a:lvl4pPr marL="515925" indent="0">
              <a:buNone/>
              <a:defRPr sz="1200"/>
            </a:lvl4pPr>
            <a:lvl5pPr marL="687371" indent="0">
              <a:buNone/>
              <a:defRPr sz="1200"/>
            </a:lvl5pPr>
          </a:lstStyle>
          <a:p>
            <a:pPr lvl="0"/>
            <a:r>
              <a:rPr lang="en-US" dirty="0"/>
              <a:t>Exhibit #</a:t>
            </a:r>
          </a:p>
        </p:txBody>
      </p:sp>
      <p:sp>
        <p:nvSpPr>
          <p:cNvPr id="10" name="Text Placeholder 9"/>
          <p:cNvSpPr>
            <a:spLocks noGrp="1"/>
          </p:cNvSpPr>
          <p:nvPr>
            <p:ph type="body" sz="quarter" idx="22" hasCustomPrompt="1"/>
          </p:nvPr>
        </p:nvSpPr>
        <p:spPr>
          <a:xfrm>
            <a:off x="71500" y="5697252"/>
            <a:ext cx="9001063" cy="495834"/>
          </a:xfrm>
        </p:spPr>
        <p:txBody>
          <a:bodyPr anchor="b" anchorCtr="0">
            <a:noAutofit/>
          </a:bodyPr>
          <a:lstStyle>
            <a:lvl1pPr marL="0" indent="0">
              <a:buNone/>
              <a:defRPr sz="900">
                <a:solidFill>
                  <a:schemeClr val="tx1"/>
                </a:solidFill>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r>
              <a:rPr lang="en-US" dirty="0"/>
              <a:t>Notes &amp; Data</a:t>
            </a:r>
          </a:p>
        </p:txBody>
      </p:sp>
      <p:pic>
        <p:nvPicPr>
          <p:cNvPr id="9" name="Picture 8">
            <a:extLst>
              <a:ext uri="{FF2B5EF4-FFF2-40B4-BE49-F238E27FC236}">
                <a16:creationId xmlns:a16="http://schemas.microsoft.com/office/drawing/2014/main" id="{8FF54D87-F117-BA45-BBA8-94B4CEDF60D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3153" y="6373368"/>
            <a:ext cx="1837943" cy="411287"/>
          </a:xfrm>
          <a:prstGeom prst="rect">
            <a:avLst/>
          </a:prstGeom>
        </p:spPr>
      </p:pic>
    </p:spTree>
    <p:extLst>
      <p:ext uri="{BB962C8B-B14F-4D97-AF65-F5344CB8AC3E}">
        <p14:creationId xmlns:p14="http://schemas.microsoft.com/office/powerpoint/2010/main" val="2249687676"/>
      </p:ext>
    </p:extLst>
  </p:cSld>
  <p:clrMapOvr>
    <a:masterClrMapping/>
  </p:clrMapOvr>
  <p:hf sldNum="0" hd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b="0" i="0">
                <a:latin typeface="Lato" panose="020F0502020204030203" pitchFamily="34" charset="0"/>
              </a:defRPr>
            </a:lvl1pPr>
          </a:lstStyle>
          <a:p>
            <a:fld id="{AD036611-8FF4-4EA0-ABB9-1B78B345C6BC}" type="datetimeFigureOut">
              <a:rPr lang="en-US" smtClean="0"/>
              <a:pPr/>
              <a:t>12/10/18</a:t>
            </a:fld>
            <a:endParaRPr lang="en-US"/>
          </a:p>
        </p:txBody>
      </p:sp>
      <p:sp>
        <p:nvSpPr>
          <p:cNvPr id="5" name="Footer Placeholder 4"/>
          <p:cNvSpPr>
            <a:spLocks noGrp="1"/>
          </p:cNvSpPr>
          <p:nvPr>
            <p:ph type="ftr" sz="quarter" idx="11"/>
          </p:nvPr>
        </p:nvSpPr>
        <p:spPr/>
        <p:txBody>
          <a:bodyPr/>
          <a:lstStyle>
            <a:lvl1pPr>
              <a:defRPr b="0" i="0">
                <a:latin typeface="Lato" panose="020F0502020204030203" pitchFamily="34" charset="0"/>
              </a:defRPr>
            </a:lvl1pPr>
          </a:lstStyle>
          <a:p>
            <a:endParaRPr lang="en-US"/>
          </a:p>
        </p:txBody>
      </p:sp>
      <p:sp>
        <p:nvSpPr>
          <p:cNvPr id="6" name="Slide Number Placeholder 5"/>
          <p:cNvSpPr>
            <a:spLocks noGrp="1"/>
          </p:cNvSpPr>
          <p:nvPr>
            <p:ph type="sldNum" sz="quarter" idx="12"/>
          </p:nvPr>
        </p:nvSpPr>
        <p:spPr/>
        <p:txBody>
          <a:bodyPr/>
          <a:lstStyle>
            <a:lvl1pPr>
              <a:defRPr b="0" i="0">
                <a:latin typeface="Lato" panose="020F0502020204030203" pitchFamily="34" charset="0"/>
              </a:defRPr>
            </a:lvl1pPr>
          </a:lstStyle>
          <a:p>
            <a:fld id="{52D90609-D109-499D-8B02-6092D0BD8F51}" type="slidenum">
              <a:rPr lang="en-US" smtClean="0"/>
              <a:pPr/>
              <a:t>‹#›</a:t>
            </a:fld>
            <a:endParaRPr lang="en-US"/>
          </a:p>
        </p:txBody>
      </p:sp>
    </p:spTree>
    <p:extLst>
      <p:ext uri="{BB962C8B-B14F-4D97-AF65-F5344CB8AC3E}">
        <p14:creationId xmlns:p14="http://schemas.microsoft.com/office/powerpoint/2010/main" val="22722888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279962"/>
            <a:ext cx="7772400" cy="817561"/>
          </a:xfrm>
          <a:prstGeom prst="rect">
            <a:avLst/>
          </a:prstGeom>
        </p:spPr>
        <p:txBody>
          <a:bodyPr vert="horz" lIns="0" tIns="0" rIns="0" bIns="0" rtlCol="0" anchor="ctr">
            <a:normAutofit/>
          </a:bodyPr>
          <a:lstStyle/>
          <a:p>
            <a:r>
              <a:rPr lang="en-US" dirty="0"/>
              <a:t>Click to edit Master title style</a:t>
            </a:r>
          </a:p>
        </p:txBody>
      </p:sp>
      <p:sp>
        <p:nvSpPr>
          <p:cNvPr id="3" name="Text Placeholder 2"/>
          <p:cNvSpPr>
            <a:spLocks noGrp="1"/>
          </p:cNvSpPr>
          <p:nvPr>
            <p:ph type="body" idx="1"/>
          </p:nvPr>
        </p:nvSpPr>
        <p:spPr>
          <a:xfrm>
            <a:off x="685800" y="1219201"/>
            <a:ext cx="7772400" cy="4627563"/>
          </a:xfrm>
          <a:prstGeom prst="rect">
            <a:avLst/>
          </a:prstGeom>
        </p:spPr>
        <p:txBody>
          <a:bodyPr vert="horz" lIns="0" tIns="0" rIns="0" bIns="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241911007"/>
      </p:ext>
    </p:extLst>
  </p:cSld>
  <p:clrMap bg1="lt1" tx1="dk1" bg2="lt2" tx2="dk2" accent1="accent1" accent2="accent2" accent3="accent3" accent4="accent4" accent5="accent5" accent6="accent6" hlink="hlink" folHlink="folHlink"/>
  <p:sldLayoutIdLst>
    <p:sldLayoutId id="2147483722" r:id="rId1"/>
    <p:sldLayoutId id="2147483723" r:id="rId2"/>
  </p:sldLayoutIdLst>
  <p:txStyles>
    <p:titleStyle>
      <a:lvl1pPr algn="ctr" defTabSz="914378" rtl="0" eaLnBrk="1" latinLnBrk="0" hangingPunct="1">
        <a:lnSpc>
          <a:spcPct val="86000"/>
        </a:lnSpc>
        <a:spcBef>
          <a:spcPct val="0"/>
        </a:spcBef>
        <a:buNone/>
        <a:defRPr sz="2100" b="0" i="0" kern="800" spc="-40">
          <a:solidFill>
            <a:schemeClr val="tx1"/>
          </a:solidFill>
          <a:latin typeface="Garamond" panose="02020404030301010803" pitchFamily="18" charset="0"/>
          <a:ea typeface="+mj-ea"/>
          <a:cs typeface="+mj-cs"/>
        </a:defRPr>
      </a:lvl1pPr>
    </p:titleStyle>
    <p:bodyStyle>
      <a:lvl1pPr marL="171446" indent="-171446" algn="l" defTabSz="914378" rtl="0" eaLnBrk="1" latinLnBrk="0" hangingPunct="1">
        <a:spcBef>
          <a:spcPct val="20000"/>
        </a:spcBef>
        <a:buClr>
          <a:schemeClr val="accent1"/>
        </a:buClr>
        <a:buFont typeface="Arial" panose="020B0604020202020204" pitchFamily="34" charset="0"/>
        <a:buChar char="•"/>
        <a:defRPr sz="1500" b="0" i="0" kern="800" spc="-10">
          <a:solidFill>
            <a:schemeClr val="tx1"/>
          </a:solidFill>
          <a:latin typeface="Lato" panose="020F0502020204030203" pitchFamily="34" charset="0"/>
          <a:ea typeface="+mn-ea"/>
          <a:cs typeface="+mn-cs"/>
        </a:defRPr>
      </a:lvl1pPr>
      <a:lvl2pPr marL="344480" indent="-173034" algn="l" defTabSz="914378" rtl="0" eaLnBrk="1" latinLnBrk="0" hangingPunct="1">
        <a:spcBef>
          <a:spcPct val="20000"/>
        </a:spcBef>
        <a:buClr>
          <a:schemeClr val="accent1"/>
        </a:buClr>
        <a:buFont typeface="Arial" panose="020B0604020202020204" pitchFamily="34" charset="0"/>
        <a:buChar char="–"/>
        <a:defRPr sz="1200" b="0" i="0" kern="800">
          <a:solidFill>
            <a:schemeClr val="tx1"/>
          </a:solidFill>
          <a:latin typeface="Lato" panose="020F0502020204030203" pitchFamily="34" charset="0"/>
          <a:ea typeface="+mn-ea"/>
          <a:cs typeface="+mn-cs"/>
        </a:defRPr>
      </a:lvl2pPr>
      <a:lvl3pPr marL="515925" indent="-171446" algn="l" defTabSz="914378" rtl="0" eaLnBrk="1" latinLnBrk="0" hangingPunct="1">
        <a:spcBef>
          <a:spcPct val="20000"/>
        </a:spcBef>
        <a:buClr>
          <a:schemeClr val="accent1"/>
        </a:buClr>
        <a:buFont typeface="Arial" panose="020B0604020202020204" pitchFamily="34" charset="0"/>
        <a:buChar char="•"/>
        <a:defRPr sz="1200" b="0" i="0" kern="800">
          <a:solidFill>
            <a:schemeClr val="tx1"/>
          </a:solidFill>
          <a:latin typeface="Lato" panose="020F0502020204030203" pitchFamily="34" charset="0"/>
          <a:ea typeface="+mn-ea"/>
          <a:cs typeface="+mn-cs"/>
        </a:defRPr>
      </a:lvl3pPr>
      <a:lvl4pPr marL="687371" indent="-171446" algn="l" defTabSz="914378" rtl="0" eaLnBrk="1" latinLnBrk="0" hangingPunct="1">
        <a:spcBef>
          <a:spcPct val="20000"/>
        </a:spcBef>
        <a:buClr>
          <a:schemeClr val="accent1"/>
        </a:buClr>
        <a:buFont typeface="Arial" panose="020B0604020202020204" pitchFamily="34" charset="0"/>
        <a:buChar char="–"/>
        <a:defRPr sz="1200" b="0" i="0" kern="800">
          <a:solidFill>
            <a:schemeClr val="tx1"/>
          </a:solidFill>
          <a:latin typeface="Lato" panose="020F0502020204030203" pitchFamily="34" charset="0"/>
          <a:ea typeface="+mn-ea"/>
          <a:cs typeface="+mn-cs"/>
        </a:defRPr>
      </a:lvl4pPr>
      <a:lvl5pPr marL="858817" indent="-171446" algn="l" defTabSz="914378" rtl="0" eaLnBrk="1" latinLnBrk="0" hangingPunct="1">
        <a:spcBef>
          <a:spcPct val="20000"/>
        </a:spcBef>
        <a:buClr>
          <a:schemeClr val="accent1"/>
        </a:buClr>
        <a:buFont typeface="Arial" panose="020B0604020202020204" pitchFamily="34" charset="0"/>
        <a:buChar char="»"/>
        <a:defRPr sz="1200" b="0" i="0" kern="800">
          <a:solidFill>
            <a:schemeClr val="tx1"/>
          </a:solidFill>
          <a:latin typeface="Lato" panose="020F0502020204030203" pitchFamily="34" charset="0"/>
          <a:ea typeface="+mn-ea"/>
          <a:cs typeface="+mn-cs"/>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378" rtl="0" eaLnBrk="1" latinLnBrk="0" hangingPunct="1">
        <a:defRPr sz="1800" kern="1200">
          <a:solidFill>
            <a:schemeClr val="tx1"/>
          </a:solidFill>
          <a:latin typeface="+mn-lt"/>
          <a:ea typeface="+mn-ea"/>
          <a:cs typeface="+mn-cs"/>
        </a:defRPr>
      </a:lvl1pPr>
      <a:lvl2pPr marL="457189" algn="l" defTabSz="914378" rtl="0" eaLnBrk="1" latinLnBrk="0" hangingPunct="1">
        <a:defRPr sz="1800" kern="1200">
          <a:solidFill>
            <a:schemeClr val="tx1"/>
          </a:solidFill>
          <a:latin typeface="+mn-lt"/>
          <a:ea typeface="+mn-ea"/>
          <a:cs typeface="+mn-cs"/>
        </a:defRPr>
      </a:lvl2pPr>
      <a:lvl3pPr marL="914378" algn="l" defTabSz="914378" rtl="0" eaLnBrk="1" latinLnBrk="0" hangingPunct="1">
        <a:defRPr sz="1800" kern="1200">
          <a:solidFill>
            <a:schemeClr val="tx1"/>
          </a:solidFill>
          <a:latin typeface="+mn-lt"/>
          <a:ea typeface="+mn-ea"/>
          <a:cs typeface="+mn-cs"/>
        </a:defRPr>
      </a:lvl3pPr>
      <a:lvl4pPr marL="1371566" algn="l" defTabSz="914378" rtl="0" eaLnBrk="1" latinLnBrk="0" hangingPunct="1">
        <a:defRPr sz="1800" kern="1200">
          <a:solidFill>
            <a:schemeClr val="tx1"/>
          </a:solidFill>
          <a:latin typeface="+mn-lt"/>
          <a:ea typeface="+mn-ea"/>
          <a:cs typeface="+mn-cs"/>
        </a:defRPr>
      </a:lvl4pPr>
      <a:lvl5pPr marL="1828754" algn="l" defTabSz="914378" rtl="0" eaLnBrk="1" latinLnBrk="0" hangingPunct="1">
        <a:defRPr sz="1800" kern="1200">
          <a:solidFill>
            <a:schemeClr val="tx1"/>
          </a:solidFill>
          <a:latin typeface="+mn-lt"/>
          <a:ea typeface="+mn-ea"/>
          <a:cs typeface="+mn-cs"/>
        </a:defRPr>
      </a:lvl5pPr>
      <a:lvl6pPr marL="2285943" algn="l" defTabSz="914378" rtl="0" eaLnBrk="1" latinLnBrk="0" hangingPunct="1">
        <a:defRPr sz="1800" kern="1200">
          <a:solidFill>
            <a:schemeClr val="tx1"/>
          </a:solidFill>
          <a:latin typeface="+mn-lt"/>
          <a:ea typeface="+mn-ea"/>
          <a:cs typeface="+mn-cs"/>
        </a:defRPr>
      </a:lvl6pPr>
      <a:lvl7pPr marL="2743132" algn="l" defTabSz="914378" rtl="0" eaLnBrk="1" latinLnBrk="0" hangingPunct="1">
        <a:defRPr sz="1800" kern="1200">
          <a:solidFill>
            <a:schemeClr val="tx1"/>
          </a:solidFill>
          <a:latin typeface="+mn-lt"/>
          <a:ea typeface="+mn-ea"/>
          <a:cs typeface="+mn-cs"/>
        </a:defRPr>
      </a:lvl7pPr>
      <a:lvl8pPr marL="3200320" algn="l" defTabSz="914378" rtl="0" eaLnBrk="1" latinLnBrk="0" hangingPunct="1">
        <a:defRPr sz="1800" kern="1200">
          <a:solidFill>
            <a:schemeClr val="tx1"/>
          </a:solidFill>
          <a:latin typeface="+mn-lt"/>
          <a:ea typeface="+mn-ea"/>
          <a:cs typeface="+mn-cs"/>
        </a:defRPr>
      </a:lvl8pPr>
      <a:lvl9pPr marL="3657509" algn="l" defTabSz="91437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Chart Placeholder 14">
            <a:extLst>
              <a:ext uri="{FF2B5EF4-FFF2-40B4-BE49-F238E27FC236}">
                <a16:creationId xmlns:a16="http://schemas.microsoft.com/office/drawing/2014/main" id="{9564D053-D130-BC49-B3A5-5BF69D12CACA}"/>
              </a:ext>
            </a:extLst>
          </p:cNvPr>
          <p:cNvGraphicFramePr>
            <a:graphicFrameLocks noGrp="1"/>
          </p:cNvGraphicFramePr>
          <p:nvPr>
            <p:ph type="chart" sz="quarter" idx="19"/>
            <p:extLst>
              <p:ext uri="{D42A27DB-BD31-4B8C-83A1-F6EECF244321}">
                <p14:modId xmlns:p14="http://schemas.microsoft.com/office/powerpoint/2010/main" val="910457159"/>
              </p:ext>
            </p:extLst>
          </p:nvPr>
        </p:nvGraphicFramePr>
        <p:xfrm>
          <a:off x="71438" y="1052513"/>
          <a:ext cx="9001125" cy="4595812"/>
        </p:xfrm>
        <a:graphic>
          <a:graphicData uri="http://schemas.openxmlformats.org/drawingml/2006/chart">
            <c:chart xmlns:c="http://schemas.openxmlformats.org/drawingml/2006/chart" xmlns:r="http://schemas.openxmlformats.org/officeDocument/2006/relationships" r:id="rId2"/>
          </a:graphicData>
        </a:graphic>
      </p:graphicFrame>
      <p:sp>
        <p:nvSpPr>
          <p:cNvPr id="21" name="Rectangle 20">
            <a:extLst>
              <a:ext uri="{FF2B5EF4-FFF2-40B4-BE49-F238E27FC236}">
                <a16:creationId xmlns:a16="http://schemas.microsoft.com/office/drawing/2014/main" id="{584713AB-BB1A-2744-BF56-C402BB21C4BC}"/>
              </a:ext>
            </a:extLst>
          </p:cNvPr>
          <p:cNvSpPr/>
          <p:nvPr/>
        </p:nvSpPr>
        <p:spPr>
          <a:xfrm>
            <a:off x="3436790" y="3032956"/>
            <a:ext cx="2304256" cy="281459"/>
          </a:xfrm>
          <a:prstGeom prst="rect">
            <a:avLst/>
          </a:prstGeom>
          <a:solidFill>
            <a:schemeClr val="bg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190F81C-BFC1-462F-B742-9337CE7AD4A4}"/>
              </a:ext>
            </a:extLst>
          </p:cNvPr>
          <p:cNvSpPr>
            <a:spLocks noGrp="1"/>
          </p:cNvSpPr>
          <p:nvPr>
            <p:ph type="ctrTitle"/>
          </p:nvPr>
        </p:nvSpPr>
        <p:spPr/>
        <p:txBody>
          <a:bodyPr/>
          <a:lstStyle/>
          <a:p>
            <a:r>
              <a:rPr lang="en-US" dirty="0"/>
              <a:t>“To what extent are chronic care management processes and programs in place to manage patients with high-need, high-cost chronic illnesses?”</a:t>
            </a:r>
          </a:p>
        </p:txBody>
      </p:sp>
      <p:sp>
        <p:nvSpPr>
          <p:cNvPr id="9" name="Text Placeholder 8">
            <a:extLst>
              <a:ext uri="{FF2B5EF4-FFF2-40B4-BE49-F238E27FC236}">
                <a16:creationId xmlns:a16="http://schemas.microsoft.com/office/drawing/2014/main" id="{0A043757-874E-AB40-B40C-FA2DFCA8065F}"/>
              </a:ext>
            </a:extLst>
          </p:cNvPr>
          <p:cNvSpPr>
            <a:spLocks noGrp="1"/>
          </p:cNvSpPr>
          <p:nvPr>
            <p:ph type="body" sz="quarter" idx="21"/>
          </p:nvPr>
        </p:nvSpPr>
        <p:spPr/>
        <p:txBody>
          <a:bodyPr/>
          <a:lstStyle/>
          <a:p>
            <a:r>
              <a:rPr lang="en-US" dirty="0"/>
              <a:t>Exhibit 1</a:t>
            </a:r>
          </a:p>
        </p:txBody>
      </p:sp>
      <p:sp>
        <p:nvSpPr>
          <p:cNvPr id="19" name="Text Placeholder 18">
            <a:extLst>
              <a:ext uri="{FF2B5EF4-FFF2-40B4-BE49-F238E27FC236}">
                <a16:creationId xmlns:a16="http://schemas.microsoft.com/office/drawing/2014/main" id="{B316BAB8-9A6F-C94A-997E-6E957F8DDDB8}"/>
              </a:ext>
            </a:extLst>
          </p:cNvPr>
          <p:cNvSpPr>
            <a:spLocks noGrp="1"/>
          </p:cNvSpPr>
          <p:nvPr>
            <p:ph type="body" sz="quarter" idx="22"/>
          </p:nvPr>
        </p:nvSpPr>
        <p:spPr/>
        <p:txBody>
          <a:bodyPr/>
          <a:lstStyle/>
          <a:p>
            <a:r>
              <a:rPr lang="en-US" dirty="0"/>
              <a:t>Notes: The National Survey of ACOs uses a 9-point Likert scale, with definitions for the lowest, middle, and top thirds defined as “few or no comprehensive care management processes </a:t>
            </a:r>
            <a:br>
              <a:rPr lang="en-US" dirty="0"/>
            </a:br>
            <a:r>
              <a:rPr lang="en-US" dirty="0"/>
              <a:t>or programs” (1–3); “some comprehensive care management processes or programs” (4–6); or “comprehensive chronic care management processes or programs in place” (7–9). </a:t>
            </a:r>
            <a:br>
              <a:rPr lang="en-US" dirty="0"/>
            </a:br>
            <a:r>
              <a:rPr lang="en-US" dirty="0"/>
              <a:t>n = 394 ACOs.</a:t>
            </a:r>
          </a:p>
        </p:txBody>
      </p:sp>
      <p:sp>
        <p:nvSpPr>
          <p:cNvPr id="20" name="Rectangle 19">
            <a:extLst>
              <a:ext uri="{FF2B5EF4-FFF2-40B4-BE49-F238E27FC236}">
                <a16:creationId xmlns:a16="http://schemas.microsoft.com/office/drawing/2014/main" id="{7A396CE1-0A6B-9E40-ACF4-534EB8338058}"/>
              </a:ext>
            </a:extLst>
          </p:cNvPr>
          <p:cNvSpPr/>
          <p:nvPr/>
        </p:nvSpPr>
        <p:spPr>
          <a:xfrm>
            <a:off x="3309692" y="2456892"/>
            <a:ext cx="2558452" cy="1964256"/>
          </a:xfrm>
          <a:prstGeom prst="rect">
            <a:avLst/>
          </a:prstGeom>
        </p:spPr>
        <p:txBody>
          <a:bodyPr wrap="square">
            <a:spAutoFit/>
          </a:bodyPr>
          <a:lstStyle/>
          <a:p>
            <a:pPr algn="ctr">
              <a:lnSpc>
                <a:spcPct val="110000"/>
              </a:lnSpc>
            </a:pPr>
            <a:r>
              <a:rPr lang="en-US" sz="1600" b="1" dirty="0">
                <a:latin typeface="Lato" panose="020F0502020204030203" pitchFamily="34" charset="0"/>
                <a:ea typeface="Lato" panose="020F0502020204030203" pitchFamily="34" charset="0"/>
                <a:cs typeface="Lato" panose="020F0502020204030203" pitchFamily="34" charset="0"/>
              </a:rPr>
              <a:t>“To what extent are chronic care management processes and programs in place to manage patients with </a:t>
            </a:r>
            <a:br>
              <a:rPr lang="en-US" sz="1600" b="1" dirty="0">
                <a:latin typeface="Lato" panose="020F0502020204030203" pitchFamily="34" charset="0"/>
                <a:ea typeface="Lato" panose="020F0502020204030203" pitchFamily="34" charset="0"/>
                <a:cs typeface="Lato" panose="020F0502020204030203" pitchFamily="34" charset="0"/>
              </a:rPr>
            </a:br>
            <a:r>
              <a:rPr lang="en-US" sz="1600" b="1" dirty="0">
                <a:latin typeface="Lato" panose="020F0502020204030203" pitchFamily="34" charset="0"/>
                <a:ea typeface="Lato" panose="020F0502020204030203" pitchFamily="34" charset="0"/>
                <a:cs typeface="Lato" panose="020F0502020204030203" pitchFamily="34" charset="0"/>
              </a:rPr>
              <a:t>high-need, high-cost chronic illnesses?”</a:t>
            </a:r>
          </a:p>
        </p:txBody>
      </p:sp>
      <p:sp>
        <p:nvSpPr>
          <p:cNvPr id="22" name="Rectangle 21">
            <a:extLst>
              <a:ext uri="{FF2B5EF4-FFF2-40B4-BE49-F238E27FC236}">
                <a16:creationId xmlns:a16="http://schemas.microsoft.com/office/drawing/2014/main" id="{6380CFE6-D186-8F4B-904D-7A1E6F7658C1}"/>
              </a:ext>
            </a:extLst>
          </p:cNvPr>
          <p:cNvSpPr/>
          <p:nvPr/>
        </p:nvSpPr>
        <p:spPr>
          <a:xfrm>
            <a:off x="1511659" y="1385703"/>
            <a:ext cx="1528033" cy="524311"/>
          </a:xfrm>
          <a:prstGeom prst="rect">
            <a:avLst/>
          </a:prstGeom>
        </p:spPr>
        <p:txBody>
          <a:bodyPr wrap="square">
            <a:spAutoFit/>
          </a:bodyPr>
          <a:lstStyle/>
          <a:p>
            <a:pPr>
              <a:lnSpc>
                <a:spcPct val="110000"/>
              </a:lnSpc>
            </a:pPr>
            <a:r>
              <a:rPr lang="en-US" sz="2800" b="1" dirty="0">
                <a:solidFill>
                  <a:schemeClr val="accent3"/>
                </a:solidFill>
                <a:latin typeface="Lato" panose="020F0502020204030203" pitchFamily="34" charset="0"/>
                <a:ea typeface="Lato" panose="020F0502020204030203" pitchFamily="34" charset="0"/>
                <a:cs typeface="Lato" panose="020F0502020204030203" pitchFamily="34" charset="0"/>
              </a:rPr>
              <a:t>4%</a:t>
            </a:r>
            <a:endParaRPr lang="en-US" sz="1400" dirty="0">
              <a:solidFill>
                <a:schemeClr val="accent3"/>
              </a:solidFill>
              <a:latin typeface="Lato" panose="020F0502020204030203" pitchFamily="34" charset="0"/>
              <a:ea typeface="Lato" panose="020F0502020204030203" pitchFamily="34" charset="0"/>
              <a:cs typeface="Lato" panose="020F0502020204030203" pitchFamily="34" charset="0"/>
            </a:endParaRPr>
          </a:p>
        </p:txBody>
      </p:sp>
      <p:sp>
        <p:nvSpPr>
          <p:cNvPr id="23" name="Rectangle 22">
            <a:extLst>
              <a:ext uri="{FF2B5EF4-FFF2-40B4-BE49-F238E27FC236}">
                <a16:creationId xmlns:a16="http://schemas.microsoft.com/office/drawing/2014/main" id="{C5C99DB0-8A02-EB41-883A-D79E14FB251A}"/>
              </a:ext>
            </a:extLst>
          </p:cNvPr>
          <p:cNvSpPr/>
          <p:nvPr/>
        </p:nvSpPr>
        <p:spPr>
          <a:xfrm>
            <a:off x="1511659" y="2766873"/>
            <a:ext cx="1208271" cy="524311"/>
          </a:xfrm>
          <a:prstGeom prst="rect">
            <a:avLst/>
          </a:prstGeom>
        </p:spPr>
        <p:txBody>
          <a:bodyPr wrap="square">
            <a:spAutoFit/>
          </a:bodyPr>
          <a:lstStyle/>
          <a:p>
            <a:pPr>
              <a:lnSpc>
                <a:spcPct val="110000"/>
              </a:lnSpc>
            </a:pPr>
            <a:r>
              <a:rPr lang="en-US" sz="2800" b="1" dirty="0">
                <a:solidFill>
                  <a:schemeClr val="bg2"/>
                </a:solidFill>
                <a:latin typeface="Lato" panose="020F0502020204030203" pitchFamily="34" charset="0"/>
                <a:ea typeface="Lato" panose="020F0502020204030203" pitchFamily="34" charset="0"/>
                <a:cs typeface="Lato" panose="020F0502020204030203" pitchFamily="34" charset="0"/>
              </a:rPr>
              <a:t>33%</a:t>
            </a:r>
            <a:endParaRPr lang="en-US" sz="1400" dirty="0">
              <a:solidFill>
                <a:schemeClr val="bg2"/>
              </a:solidFill>
              <a:latin typeface="Lato" panose="020F0502020204030203" pitchFamily="34" charset="0"/>
              <a:ea typeface="Lato" panose="020F0502020204030203" pitchFamily="34" charset="0"/>
              <a:cs typeface="Lato" panose="020F0502020204030203" pitchFamily="34" charset="0"/>
            </a:endParaRPr>
          </a:p>
        </p:txBody>
      </p:sp>
      <p:sp>
        <p:nvSpPr>
          <p:cNvPr id="24" name="Rectangle 23">
            <a:extLst>
              <a:ext uri="{FF2B5EF4-FFF2-40B4-BE49-F238E27FC236}">
                <a16:creationId xmlns:a16="http://schemas.microsoft.com/office/drawing/2014/main" id="{8114FCCE-5B3D-3649-A381-03E7FC46B6A6}"/>
              </a:ext>
            </a:extLst>
          </p:cNvPr>
          <p:cNvSpPr/>
          <p:nvPr/>
        </p:nvSpPr>
        <p:spPr>
          <a:xfrm>
            <a:off x="1511660" y="4182052"/>
            <a:ext cx="1184414" cy="524311"/>
          </a:xfrm>
          <a:prstGeom prst="rect">
            <a:avLst/>
          </a:prstGeom>
        </p:spPr>
        <p:txBody>
          <a:bodyPr wrap="square">
            <a:spAutoFit/>
          </a:bodyPr>
          <a:lstStyle/>
          <a:p>
            <a:pPr>
              <a:lnSpc>
                <a:spcPct val="110000"/>
              </a:lnSpc>
            </a:pPr>
            <a:r>
              <a:rPr lang="en-US" sz="2800" b="1" dirty="0">
                <a:solidFill>
                  <a:schemeClr val="tx2"/>
                </a:solidFill>
                <a:latin typeface="Lato" panose="020F0502020204030203" pitchFamily="34" charset="0"/>
                <a:ea typeface="Lato" panose="020F0502020204030203" pitchFamily="34" charset="0"/>
                <a:cs typeface="Lato" panose="020F0502020204030203" pitchFamily="34" charset="0"/>
              </a:rPr>
              <a:t>63%</a:t>
            </a:r>
            <a:endParaRPr lang="en-US" sz="1400" dirty="0">
              <a:solidFill>
                <a:schemeClr val="tx2"/>
              </a:solidFill>
              <a:latin typeface="Lato" panose="020F0502020204030203" pitchFamily="34" charset="0"/>
              <a:ea typeface="Lato" panose="020F0502020204030203" pitchFamily="34" charset="0"/>
              <a:cs typeface="Lato" panose="020F0502020204030203" pitchFamily="34" charset="0"/>
            </a:endParaRPr>
          </a:p>
        </p:txBody>
      </p:sp>
      <p:sp>
        <p:nvSpPr>
          <p:cNvPr id="28" name="Rectangle 27">
            <a:extLst>
              <a:ext uri="{FF2B5EF4-FFF2-40B4-BE49-F238E27FC236}">
                <a16:creationId xmlns:a16="http://schemas.microsoft.com/office/drawing/2014/main" id="{E3342BBD-B8AE-BC4F-94EB-10120A017520}"/>
              </a:ext>
            </a:extLst>
          </p:cNvPr>
          <p:cNvSpPr/>
          <p:nvPr/>
        </p:nvSpPr>
        <p:spPr>
          <a:xfrm>
            <a:off x="1511659" y="1808820"/>
            <a:ext cx="1528033" cy="590931"/>
          </a:xfrm>
          <a:prstGeom prst="rect">
            <a:avLst/>
          </a:prstGeom>
        </p:spPr>
        <p:txBody>
          <a:bodyPr wrap="square">
            <a:spAutoFit/>
          </a:bodyPr>
          <a:lstStyle/>
          <a:p>
            <a:pPr>
              <a:lnSpc>
                <a:spcPct val="90000"/>
              </a:lnSpc>
            </a:pPr>
            <a:r>
              <a:rPr lang="en-US" sz="1200" dirty="0">
                <a:solidFill>
                  <a:schemeClr val="accent3"/>
                </a:solidFill>
                <a:latin typeface="Lato" panose="020F0502020204030203" pitchFamily="34" charset="0"/>
                <a:ea typeface="Lato" panose="020F0502020204030203" pitchFamily="34" charset="0"/>
                <a:cs typeface="Lato" panose="020F0502020204030203" pitchFamily="34" charset="0"/>
              </a:rPr>
              <a:t>Few or no care management programs</a:t>
            </a:r>
          </a:p>
        </p:txBody>
      </p:sp>
      <p:sp>
        <p:nvSpPr>
          <p:cNvPr id="29" name="Rectangle 28">
            <a:extLst>
              <a:ext uri="{FF2B5EF4-FFF2-40B4-BE49-F238E27FC236}">
                <a16:creationId xmlns:a16="http://schemas.microsoft.com/office/drawing/2014/main" id="{3BFFA70F-E04B-CF47-A2FD-11FC0CFC01B4}"/>
              </a:ext>
            </a:extLst>
          </p:cNvPr>
          <p:cNvSpPr/>
          <p:nvPr/>
        </p:nvSpPr>
        <p:spPr>
          <a:xfrm>
            <a:off x="1511660" y="3186378"/>
            <a:ext cx="1368152" cy="590931"/>
          </a:xfrm>
          <a:prstGeom prst="rect">
            <a:avLst/>
          </a:prstGeom>
        </p:spPr>
        <p:txBody>
          <a:bodyPr wrap="square">
            <a:spAutoFit/>
          </a:bodyPr>
          <a:lstStyle/>
          <a:p>
            <a:pPr>
              <a:lnSpc>
                <a:spcPct val="90000"/>
              </a:lnSpc>
            </a:pPr>
            <a:r>
              <a:rPr lang="en-US" sz="1200" dirty="0">
                <a:solidFill>
                  <a:schemeClr val="bg2"/>
                </a:solidFill>
                <a:latin typeface="Lato" panose="020F0502020204030203" pitchFamily="34" charset="0"/>
                <a:ea typeface="Lato" panose="020F0502020204030203" pitchFamily="34" charset="0"/>
                <a:cs typeface="Lato" panose="020F0502020204030203" pitchFamily="34" charset="0"/>
              </a:rPr>
              <a:t>Some care management programs</a:t>
            </a:r>
          </a:p>
        </p:txBody>
      </p:sp>
      <p:sp>
        <p:nvSpPr>
          <p:cNvPr id="30" name="Rectangle 29">
            <a:extLst>
              <a:ext uri="{FF2B5EF4-FFF2-40B4-BE49-F238E27FC236}">
                <a16:creationId xmlns:a16="http://schemas.microsoft.com/office/drawing/2014/main" id="{C1A41078-238D-B64F-BC32-D88DF4DFD087}"/>
              </a:ext>
            </a:extLst>
          </p:cNvPr>
          <p:cNvSpPr/>
          <p:nvPr/>
        </p:nvSpPr>
        <p:spPr>
          <a:xfrm>
            <a:off x="1511659" y="4605215"/>
            <a:ext cx="1488467" cy="590931"/>
          </a:xfrm>
          <a:prstGeom prst="rect">
            <a:avLst/>
          </a:prstGeom>
        </p:spPr>
        <p:txBody>
          <a:bodyPr wrap="square">
            <a:spAutoFit/>
          </a:bodyPr>
          <a:lstStyle/>
          <a:p>
            <a:pPr>
              <a:lnSpc>
                <a:spcPct val="90000"/>
              </a:lnSpc>
            </a:pPr>
            <a:r>
              <a:rPr lang="en-US" sz="1200" dirty="0">
                <a:solidFill>
                  <a:schemeClr val="tx2"/>
                </a:solidFill>
                <a:latin typeface="Lato" panose="020F0502020204030203" pitchFamily="34" charset="0"/>
                <a:ea typeface="Lato" panose="020F0502020204030203" pitchFamily="34" charset="0"/>
                <a:cs typeface="Lato" panose="020F0502020204030203" pitchFamily="34" charset="0"/>
              </a:rPr>
              <a:t>Comprehensive care management programs</a:t>
            </a:r>
          </a:p>
        </p:txBody>
      </p:sp>
    </p:spTree>
    <p:extLst>
      <p:ext uri="{BB962C8B-B14F-4D97-AF65-F5344CB8AC3E}">
        <p14:creationId xmlns:p14="http://schemas.microsoft.com/office/powerpoint/2010/main" val="2697799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AA9C35-775F-472E-B868-AFEC5C8CEE58}"/>
              </a:ext>
            </a:extLst>
          </p:cNvPr>
          <p:cNvSpPr>
            <a:spLocks noGrp="1"/>
          </p:cNvSpPr>
          <p:nvPr>
            <p:ph type="ctrTitle"/>
          </p:nvPr>
        </p:nvSpPr>
        <p:spPr/>
        <p:txBody>
          <a:bodyPr/>
          <a:lstStyle/>
          <a:p>
            <a:r>
              <a:rPr lang="en-US" dirty="0"/>
              <a:t>Percent of ACOs with comprehensive care management programs participating in patient identification and engagement approaches</a:t>
            </a:r>
          </a:p>
        </p:txBody>
      </p:sp>
      <p:graphicFrame>
        <p:nvGraphicFramePr>
          <p:cNvPr id="6" name="Content Placeholder 5">
            <a:extLst>
              <a:ext uri="{FF2B5EF4-FFF2-40B4-BE49-F238E27FC236}">
                <a16:creationId xmlns:a16="http://schemas.microsoft.com/office/drawing/2014/main" id="{BF39F4AE-9697-4CDC-8279-6404AFAFC490}"/>
              </a:ext>
            </a:extLst>
          </p:cNvPr>
          <p:cNvGraphicFramePr>
            <a:graphicFrameLocks noGrp="1"/>
          </p:cNvGraphicFramePr>
          <p:nvPr>
            <p:ph type="chart" sz="quarter" idx="19"/>
            <p:extLst>
              <p:ext uri="{D42A27DB-BD31-4B8C-83A1-F6EECF244321}">
                <p14:modId xmlns:p14="http://schemas.microsoft.com/office/powerpoint/2010/main" val="1089244105"/>
              </p:ext>
            </p:extLst>
          </p:nvPr>
        </p:nvGraphicFramePr>
        <p:xfrm>
          <a:off x="75462" y="1052736"/>
          <a:ext cx="9001125" cy="4595812"/>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 Placeholder 2">
            <a:extLst>
              <a:ext uri="{FF2B5EF4-FFF2-40B4-BE49-F238E27FC236}">
                <a16:creationId xmlns:a16="http://schemas.microsoft.com/office/drawing/2014/main" id="{DE52B2C3-6D71-0C40-BCE5-B570D3F2795F}"/>
              </a:ext>
            </a:extLst>
          </p:cNvPr>
          <p:cNvSpPr>
            <a:spLocks noGrp="1"/>
          </p:cNvSpPr>
          <p:nvPr>
            <p:ph type="body" sz="quarter" idx="21"/>
          </p:nvPr>
        </p:nvSpPr>
        <p:spPr/>
        <p:txBody>
          <a:bodyPr/>
          <a:lstStyle/>
          <a:p>
            <a:r>
              <a:rPr lang="en-US" dirty="0"/>
              <a:t>Exhibit 2</a:t>
            </a:r>
          </a:p>
        </p:txBody>
      </p:sp>
      <p:sp>
        <p:nvSpPr>
          <p:cNvPr id="13" name="Text Placeholder 12">
            <a:extLst>
              <a:ext uri="{FF2B5EF4-FFF2-40B4-BE49-F238E27FC236}">
                <a16:creationId xmlns:a16="http://schemas.microsoft.com/office/drawing/2014/main" id="{B050FE71-20DC-E947-A86E-1F4AB089DF14}"/>
              </a:ext>
            </a:extLst>
          </p:cNvPr>
          <p:cNvSpPr>
            <a:spLocks noGrp="1"/>
          </p:cNvSpPr>
          <p:nvPr>
            <p:ph type="body" sz="quarter" idx="22"/>
          </p:nvPr>
        </p:nvSpPr>
        <p:spPr/>
        <p:txBody>
          <a:bodyPr/>
          <a:lstStyle/>
          <a:p>
            <a:r>
              <a:rPr lang="en-US" dirty="0"/>
              <a:t>Full text of NSACO questions: 1. Most or all clinicians are trained in patient activation and engagement methods and techniques (e.g., two-way communication, motivational interviewing, etc.). 2. Comprehensive* processes in place for clinicians to encourage ACO patients to be actively involved in decisions involving their care and self–management of their conditions. </a:t>
            </a:r>
            <a:br>
              <a:rPr lang="en-US" dirty="0"/>
            </a:br>
            <a:r>
              <a:rPr lang="en-US" dirty="0"/>
              <a:t>3. Comprehensive* systems are in place for predictive risk stratification for patients attributed to the ACO. 4. Segment high-risk patients into subgroups based on common needs </a:t>
            </a:r>
            <a:br>
              <a:rPr lang="en-US" dirty="0"/>
            </a:br>
            <a:r>
              <a:rPr lang="en-US" dirty="0"/>
              <a:t>(e.g., frailty, mental illness, similar combinations of chronic conditions).</a:t>
            </a:r>
          </a:p>
          <a:p>
            <a:r>
              <a:rPr lang="en-US" dirty="0"/>
              <a:t>* The NSACO instrument used “comprehensive” in multiple variable response options. To avoid confusion, we use “comprehensive” only for the “Comprehensive Care Management” variable and refer to all others as “advanced.”</a:t>
            </a:r>
          </a:p>
        </p:txBody>
      </p:sp>
      <p:grpSp>
        <p:nvGrpSpPr>
          <p:cNvPr id="23" name="Group 22">
            <a:extLst>
              <a:ext uri="{FF2B5EF4-FFF2-40B4-BE49-F238E27FC236}">
                <a16:creationId xmlns:a16="http://schemas.microsoft.com/office/drawing/2014/main" id="{BF34B509-EDCA-ED4A-A3D9-7FC7B33231B4}"/>
              </a:ext>
            </a:extLst>
          </p:cNvPr>
          <p:cNvGrpSpPr/>
          <p:nvPr/>
        </p:nvGrpSpPr>
        <p:grpSpPr>
          <a:xfrm>
            <a:off x="1223628" y="1404065"/>
            <a:ext cx="2944266" cy="584775"/>
            <a:chOff x="1483718" y="1404065"/>
            <a:chExt cx="2944266" cy="584775"/>
          </a:xfrm>
        </p:grpSpPr>
        <p:sp>
          <p:nvSpPr>
            <p:cNvPr id="14" name="Rectangle 13">
              <a:extLst>
                <a:ext uri="{FF2B5EF4-FFF2-40B4-BE49-F238E27FC236}">
                  <a16:creationId xmlns:a16="http://schemas.microsoft.com/office/drawing/2014/main" id="{80DD1C03-800A-484E-A0B2-C484ADDE7CF5}"/>
                </a:ext>
              </a:extLst>
            </p:cNvPr>
            <p:cNvSpPr/>
            <p:nvPr/>
          </p:nvSpPr>
          <p:spPr>
            <a:xfrm>
              <a:off x="1799691" y="1484086"/>
              <a:ext cx="2628293" cy="397032"/>
            </a:xfrm>
            <a:prstGeom prst="rect">
              <a:avLst/>
            </a:prstGeom>
          </p:spPr>
          <p:txBody>
            <a:bodyPr wrap="square">
              <a:spAutoFit/>
            </a:bodyPr>
            <a:lstStyle/>
            <a:p>
              <a:pPr>
                <a:lnSpc>
                  <a:spcPct val="90000"/>
                </a:lnSpc>
              </a:pPr>
              <a:r>
                <a:rPr lang="en-US" sz="1100" dirty="0">
                  <a:latin typeface="Lato" panose="020F0502020204030203" pitchFamily="34" charset="0"/>
                  <a:ea typeface="Lato" panose="020F0502020204030203" pitchFamily="34" charset="0"/>
                  <a:cs typeface="Lato" panose="020F0502020204030203" pitchFamily="34" charset="0"/>
                </a:rPr>
                <a:t>Clinicians are trained in patient activation and engagement</a:t>
              </a:r>
            </a:p>
          </p:txBody>
        </p:sp>
        <p:sp>
          <p:nvSpPr>
            <p:cNvPr id="19" name="Rectangle 18">
              <a:extLst>
                <a:ext uri="{FF2B5EF4-FFF2-40B4-BE49-F238E27FC236}">
                  <a16:creationId xmlns:a16="http://schemas.microsoft.com/office/drawing/2014/main" id="{95471D25-FB91-8548-95BF-C1E0FADF6B2C}"/>
                </a:ext>
              </a:extLst>
            </p:cNvPr>
            <p:cNvSpPr/>
            <p:nvPr/>
          </p:nvSpPr>
          <p:spPr>
            <a:xfrm>
              <a:off x="1483718" y="1404065"/>
              <a:ext cx="521297" cy="584775"/>
            </a:xfrm>
            <a:prstGeom prst="rect">
              <a:avLst/>
            </a:prstGeom>
          </p:spPr>
          <p:txBody>
            <a:bodyPr wrap="none">
              <a:spAutoFit/>
            </a:bodyPr>
            <a:lstStyle/>
            <a:p>
              <a:r>
                <a:rPr lang="en-US" sz="3200" b="1" dirty="0">
                  <a:latin typeface="Lato" panose="020F0502020204030203" pitchFamily="34" charset="0"/>
                  <a:ea typeface="Lato" panose="020F0502020204030203" pitchFamily="34" charset="0"/>
                  <a:cs typeface="Lato" panose="020F0502020204030203" pitchFamily="34" charset="0"/>
                </a:rPr>
                <a:t>1 </a:t>
              </a:r>
              <a:endParaRPr lang="en-US" sz="3200" b="1" dirty="0"/>
            </a:p>
          </p:txBody>
        </p:sp>
      </p:grpSp>
      <p:grpSp>
        <p:nvGrpSpPr>
          <p:cNvPr id="24" name="Group 23">
            <a:extLst>
              <a:ext uri="{FF2B5EF4-FFF2-40B4-BE49-F238E27FC236}">
                <a16:creationId xmlns:a16="http://schemas.microsoft.com/office/drawing/2014/main" id="{F33BB1EC-7734-4945-88BC-90C55D4821D3}"/>
              </a:ext>
            </a:extLst>
          </p:cNvPr>
          <p:cNvGrpSpPr/>
          <p:nvPr/>
        </p:nvGrpSpPr>
        <p:grpSpPr>
          <a:xfrm>
            <a:off x="1223628" y="2160149"/>
            <a:ext cx="2700300" cy="584775"/>
            <a:chOff x="1259632" y="2160149"/>
            <a:chExt cx="2700300" cy="584775"/>
          </a:xfrm>
        </p:grpSpPr>
        <p:sp>
          <p:nvSpPr>
            <p:cNvPr id="16" name="Rectangle 15">
              <a:extLst>
                <a:ext uri="{FF2B5EF4-FFF2-40B4-BE49-F238E27FC236}">
                  <a16:creationId xmlns:a16="http://schemas.microsoft.com/office/drawing/2014/main" id="{71054C11-A809-9442-8B9A-CFEC38572D8D}"/>
                </a:ext>
              </a:extLst>
            </p:cNvPr>
            <p:cNvSpPr/>
            <p:nvPr/>
          </p:nvSpPr>
          <p:spPr>
            <a:xfrm>
              <a:off x="1534337" y="2240170"/>
              <a:ext cx="2425595" cy="397032"/>
            </a:xfrm>
            <a:prstGeom prst="rect">
              <a:avLst/>
            </a:prstGeom>
          </p:spPr>
          <p:txBody>
            <a:bodyPr wrap="square">
              <a:spAutoFit/>
            </a:bodyPr>
            <a:lstStyle/>
            <a:p>
              <a:pPr>
                <a:lnSpc>
                  <a:spcPct val="90000"/>
                </a:lnSpc>
              </a:pPr>
              <a:r>
                <a:rPr lang="en-US" sz="1100" dirty="0">
                  <a:latin typeface="Lato" panose="020F0502020204030203" pitchFamily="34" charset="0"/>
                  <a:ea typeface="Lato" panose="020F0502020204030203" pitchFamily="34" charset="0"/>
                  <a:cs typeface="Lato" panose="020F0502020204030203" pitchFamily="34" charset="0"/>
                </a:rPr>
                <a:t>Clinicians encourage ACO patients to be actively involved in decisions</a:t>
              </a:r>
            </a:p>
          </p:txBody>
        </p:sp>
        <p:sp>
          <p:nvSpPr>
            <p:cNvPr id="20" name="Rectangle 19">
              <a:extLst>
                <a:ext uri="{FF2B5EF4-FFF2-40B4-BE49-F238E27FC236}">
                  <a16:creationId xmlns:a16="http://schemas.microsoft.com/office/drawing/2014/main" id="{A25DCB66-17ED-194F-9CEA-59003A8DAA81}"/>
                </a:ext>
              </a:extLst>
            </p:cNvPr>
            <p:cNvSpPr/>
            <p:nvPr/>
          </p:nvSpPr>
          <p:spPr>
            <a:xfrm>
              <a:off x="1259632" y="2160149"/>
              <a:ext cx="521297" cy="584775"/>
            </a:xfrm>
            <a:prstGeom prst="rect">
              <a:avLst/>
            </a:prstGeom>
          </p:spPr>
          <p:txBody>
            <a:bodyPr wrap="none">
              <a:spAutoFit/>
            </a:bodyPr>
            <a:lstStyle/>
            <a:p>
              <a:r>
                <a:rPr lang="en-US" sz="3200" b="1" dirty="0">
                  <a:latin typeface="Lato" panose="020F0502020204030203" pitchFamily="34" charset="0"/>
                  <a:ea typeface="Lato" panose="020F0502020204030203" pitchFamily="34" charset="0"/>
                  <a:cs typeface="Lato" panose="020F0502020204030203" pitchFamily="34" charset="0"/>
                </a:rPr>
                <a:t>2 </a:t>
              </a:r>
              <a:endParaRPr lang="en-US" sz="3200" b="1" dirty="0"/>
            </a:p>
          </p:txBody>
        </p:sp>
      </p:grpSp>
      <p:grpSp>
        <p:nvGrpSpPr>
          <p:cNvPr id="25" name="Group 24">
            <a:extLst>
              <a:ext uri="{FF2B5EF4-FFF2-40B4-BE49-F238E27FC236}">
                <a16:creationId xmlns:a16="http://schemas.microsoft.com/office/drawing/2014/main" id="{D89657A2-B453-8D45-9AA3-3DBCC873D93A}"/>
              </a:ext>
            </a:extLst>
          </p:cNvPr>
          <p:cNvGrpSpPr/>
          <p:nvPr/>
        </p:nvGrpSpPr>
        <p:grpSpPr>
          <a:xfrm>
            <a:off x="1223628" y="2924944"/>
            <a:ext cx="2902998" cy="584775"/>
            <a:chOff x="1403648" y="2924944"/>
            <a:chExt cx="2902998" cy="584775"/>
          </a:xfrm>
        </p:grpSpPr>
        <p:sp>
          <p:nvSpPr>
            <p:cNvPr id="17" name="Rectangle 16">
              <a:extLst>
                <a:ext uri="{FF2B5EF4-FFF2-40B4-BE49-F238E27FC236}">
                  <a16:creationId xmlns:a16="http://schemas.microsoft.com/office/drawing/2014/main" id="{BA2C9316-0765-FD43-BEF3-D631B6A3E5F3}"/>
                </a:ext>
              </a:extLst>
            </p:cNvPr>
            <p:cNvSpPr/>
            <p:nvPr/>
          </p:nvSpPr>
          <p:spPr>
            <a:xfrm>
              <a:off x="1678353" y="3004965"/>
              <a:ext cx="2628293" cy="397032"/>
            </a:xfrm>
            <a:prstGeom prst="rect">
              <a:avLst/>
            </a:prstGeom>
          </p:spPr>
          <p:txBody>
            <a:bodyPr wrap="square">
              <a:spAutoFit/>
            </a:bodyPr>
            <a:lstStyle/>
            <a:p>
              <a:pPr>
                <a:lnSpc>
                  <a:spcPct val="90000"/>
                </a:lnSpc>
              </a:pPr>
              <a:r>
                <a:rPr lang="en-US" sz="1100" dirty="0">
                  <a:latin typeface="Lato" panose="020F0502020204030203" pitchFamily="34" charset="0"/>
                  <a:ea typeface="Lato" panose="020F0502020204030203" pitchFamily="34" charset="0"/>
                  <a:cs typeface="Lato" panose="020F0502020204030203" pitchFamily="34" charset="0"/>
                </a:rPr>
                <a:t>Advanced* system is in place for predictive risk stratification</a:t>
              </a:r>
            </a:p>
          </p:txBody>
        </p:sp>
        <p:sp>
          <p:nvSpPr>
            <p:cNvPr id="21" name="Rectangle 20">
              <a:extLst>
                <a:ext uri="{FF2B5EF4-FFF2-40B4-BE49-F238E27FC236}">
                  <a16:creationId xmlns:a16="http://schemas.microsoft.com/office/drawing/2014/main" id="{66AB2201-3947-0848-BFAE-07FEDA4F5333}"/>
                </a:ext>
              </a:extLst>
            </p:cNvPr>
            <p:cNvSpPr/>
            <p:nvPr/>
          </p:nvSpPr>
          <p:spPr>
            <a:xfrm>
              <a:off x="1403648" y="2924944"/>
              <a:ext cx="421910" cy="584775"/>
            </a:xfrm>
            <a:prstGeom prst="rect">
              <a:avLst/>
            </a:prstGeom>
          </p:spPr>
          <p:txBody>
            <a:bodyPr wrap="none">
              <a:spAutoFit/>
            </a:bodyPr>
            <a:lstStyle/>
            <a:p>
              <a:r>
                <a:rPr lang="en-US" sz="3200" b="1" dirty="0">
                  <a:latin typeface="Lato" panose="020F0502020204030203" pitchFamily="34" charset="0"/>
                  <a:ea typeface="Lato" panose="020F0502020204030203" pitchFamily="34" charset="0"/>
                  <a:cs typeface="Lato" panose="020F0502020204030203" pitchFamily="34" charset="0"/>
                </a:rPr>
                <a:t>3</a:t>
              </a:r>
              <a:endParaRPr lang="en-US" sz="3200" b="1" dirty="0"/>
            </a:p>
          </p:txBody>
        </p:sp>
      </p:grpSp>
      <p:grpSp>
        <p:nvGrpSpPr>
          <p:cNvPr id="26" name="Group 25">
            <a:extLst>
              <a:ext uri="{FF2B5EF4-FFF2-40B4-BE49-F238E27FC236}">
                <a16:creationId xmlns:a16="http://schemas.microsoft.com/office/drawing/2014/main" id="{99EA80BD-ABC9-A14F-9AC2-6EA3AC8F64FC}"/>
              </a:ext>
            </a:extLst>
          </p:cNvPr>
          <p:cNvGrpSpPr/>
          <p:nvPr/>
        </p:nvGrpSpPr>
        <p:grpSpPr>
          <a:xfrm>
            <a:off x="1223628" y="3670296"/>
            <a:ext cx="2902998" cy="584775"/>
            <a:chOff x="1209013" y="3670296"/>
            <a:chExt cx="2902998" cy="584775"/>
          </a:xfrm>
        </p:grpSpPr>
        <p:sp>
          <p:nvSpPr>
            <p:cNvPr id="18" name="Rectangle 17">
              <a:extLst>
                <a:ext uri="{FF2B5EF4-FFF2-40B4-BE49-F238E27FC236}">
                  <a16:creationId xmlns:a16="http://schemas.microsoft.com/office/drawing/2014/main" id="{34EF8582-1691-A74F-A293-F38D85B525B5}"/>
                </a:ext>
              </a:extLst>
            </p:cNvPr>
            <p:cNvSpPr/>
            <p:nvPr/>
          </p:nvSpPr>
          <p:spPr>
            <a:xfrm>
              <a:off x="1483718" y="3750317"/>
              <a:ext cx="2628293" cy="397032"/>
            </a:xfrm>
            <a:prstGeom prst="rect">
              <a:avLst/>
            </a:prstGeom>
          </p:spPr>
          <p:txBody>
            <a:bodyPr wrap="square">
              <a:spAutoFit/>
            </a:bodyPr>
            <a:lstStyle/>
            <a:p>
              <a:pPr>
                <a:lnSpc>
                  <a:spcPct val="90000"/>
                </a:lnSpc>
              </a:pPr>
              <a:r>
                <a:rPr lang="en-US" sz="1100" dirty="0">
                  <a:latin typeface="Lato" panose="020F0502020204030203" pitchFamily="34" charset="0"/>
                  <a:ea typeface="Lato" panose="020F0502020204030203" pitchFamily="34" charset="0"/>
                  <a:cs typeface="Lato" panose="020F0502020204030203" pitchFamily="34" charset="0"/>
                </a:rPr>
                <a:t>Segment high-risk patients into subgroups based on common needs</a:t>
              </a:r>
            </a:p>
          </p:txBody>
        </p:sp>
        <p:sp>
          <p:nvSpPr>
            <p:cNvPr id="22" name="Rectangle 21">
              <a:extLst>
                <a:ext uri="{FF2B5EF4-FFF2-40B4-BE49-F238E27FC236}">
                  <a16:creationId xmlns:a16="http://schemas.microsoft.com/office/drawing/2014/main" id="{6780BF26-6AB4-7E44-B21D-406651192668}"/>
                </a:ext>
              </a:extLst>
            </p:cNvPr>
            <p:cNvSpPr/>
            <p:nvPr/>
          </p:nvSpPr>
          <p:spPr>
            <a:xfrm>
              <a:off x="1209013" y="3670296"/>
              <a:ext cx="521297" cy="584775"/>
            </a:xfrm>
            <a:prstGeom prst="rect">
              <a:avLst/>
            </a:prstGeom>
          </p:spPr>
          <p:txBody>
            <a:bodyPr wrap="none">
              <a:spAutoFit/>
            </a:bodyPr>
            <a:lstStyle/>
            <a:p>
              <a:r>
                <a:rPr lang="en-US" sz="3200" b="1" dirty="0">
                  <a:latin typeface="Lato" panose="020F0502020204030203" pitchFamily="34" charset="0"/>
                  <a:ea typeface="Lato" panose="020F0502020204030203" pitchFamily="34" charset="0"/>
                  <a:cs typeface="Lato" panose="020F0502020204030203" pitchFamily="34" charset="0"/>
                </a:rPr>
                <a:t>4 </a:t>
              </a:r>
              <a:endParaRPr lang="en-US" sz="3200" b="1" dirty="0"/>
            </a:p>
          </p:txBody>
        </p:sp>
      </p:grpSp>
    </p:spTree>
    <p:extLst>
      <p:ext uri="{BB962C8B-B14F-4D97-AF65-F5344CB8AC3E}">
        <p14:creationId xmlns:p14="http://schemas.microsoft.com/office/powerpoint/2010/main" val="29720188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52BDE1-4FAB-4528-9589-32B82D8DB49F}"/>
              </a:ext>
            </a:extLst>
          </p:cNvPr>
          <p:cNvSpPr>
            <a:spLocks noGrp="1"/>
          </p:cNvSpPr>
          <p:nvPr>
            <p:ph type="ctrTitle"/>
          </p:nvPr>
        </p:nvSpPr>
        <p:spPr/>
        <p:txBody>
          <a:bodyPr>
            <a:normAutofit fontScale="90000"/>
          </a:bodyPr>
          <a:lstStyle/>
          <a:p>
            <a:r>
              <a:rPr lang="en-US" dirty="0"/>
              <a:t>“How many of your ACO-attributed hospitalized patients undergoing a care transition to home or a post-acute care facility receive the following services to reduce the risk of readmission?”</a:t>
            </a:r>
          </a:p>
        </p:txBody>
      </p:sp>
      <p:graphicFrame>
        <p:nvGraphicFramePr>
          <p:cNvPr id="6" name="Content Placeholder 5">
            <a:extLst>
              <a:ext uri="{FF2B5EF4-FFF2-40B4-BE49-F238E27FC236}">
                <a16:creationId xmlns:a16="http://schemas.microsoft.com/office/drawing/2014/main" id="{729DA850-A8BC-441F-9F4F-760175DCAE86}"/>
              </a:ext>
            </a:extLst>
          </p:cNvPr>
          <p:cNvGraphicFramePr>
            <a:graphicFrameLocks noGrp="1"/>
          </p:cNvGraphicFramePr>
          <p:nvPr>
            <p:ph type="chart" sz="quarter" idx="19"/>
            <p:extLst>
              <p:ext uri="{D42A27DB-BD31-4B8C-83A1-F6EECF244321}">
                <p14:modId xmlns:p14="http://schemas.microsoft.com/office/powerpoint/2010/main" val="3786374204"/>
              </p:ext>
            </p:extLst>
          </p:nvPr>
        </p:nvGraphicFramePr>
        <p:xfrm>
          <a:off x="71438" y="1052513"/>
          <a:ext cx="9001125" cy="4595812"/>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 Placeholder 2">
            <a:extLst>
              <a:ext uri="{FF2B5EF4-FFF2-40B4-BE49-F238E27FC236}">
                <a16:creationId xmlns:a16="http://schemas.microsoft.com/office/drawing/2014/main" id="{E334C0DB-D5C7-9D45-ABB6-215076303261}"/>
              </a:ext>
            </a:extLst>
          </p:cNvPr>
          <p:cNvSpPr>
            <a:spLocks noGrp="1"/>
          </p:cNvSpPr>
          <p:nvPr>
            <p:ph type="body" sz="quarter" idx="21"/>
          </p:nvPr>
        </p:nvSpPr>
        <p:spPr/>
        <p:txBody>
          <a:bodyPr/>
          <a:lstStyle/>
          <a:p>
            <a:r>
              <a:rPr lang="en-US" dirty="0"/>
              <a:t>Exhibit 3</a:t>
            </a:r>
          </a:p>
        </p:txBody>
      </p:sp>
      <p:sp>
        <p:nvSpPr>
          <p:cNvPr id="13" name="Text Placeholder 12">
            <a:extLst>
              <a:ext uri="{FF2B5EF4-FFF2-40B4-BE49-F238E27FC236}">
                <a16:creationId xmlns:a16="http://schemas.microsoft.com/office/drawing/2014/main" id="{78832578-E8DF-4B40-8023-E49291A52AA7}"/>
              </a:ext>
            </a:extLst>
          </p:cNvPr>
          <p:cNvSpPr>
            <a:spLocks noGrp="1"/>
          </p:cNvSpPr>
          <p:nvPr>
            <p:ph type="body" sz="quarter" idx="22"/>
          </p:nvPr>
        </p:nvSpPr>
        <p:spPr/>
        <p:txBody>
          <a:bodyPr/>
          <a:lstStyle/>
          <a:p>
            <a:r>
              <a:rPr lang="en-US" dirty="0"/>
              <a:t>Notes: NSACO response options were: all, most, some; none; and don’t know. ACOs with “less comprehensive care management” were defined as a response of 1–6, and ACOs with “comprehensive care management” were defined as a response of 7–9 on a Likert scale of 1–9 in response to NSACO question regarding chronic care management programs and processes.</a:t>
            </a:r>
          </a:p>
        </p:txBody>
      </p:sp>
    </p:spTree>
    <p:extLst>
      <p:ext uri="{BB962C8B-B14F-4D97-AF65-F5344CB8AC3E}">
        <p14:creationId xmlns:p14="http://schemas.microsoft.com/office/powerpoint/2010/main" val="20124191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229804-BAC2-4C84-974B-553BF6DDE75B}"/>
              </a:ext>
            </a:extLst>
          </p:cNvPr>
          <p:cNvSpPr>
            <a:spLocks noGrp="1"/>
          </p:cNvSpPr>
          <p:nvPr>
            <p:ph type="ctrTitle"/>
          </p:nvPr>
        </p:nvSpPr>
        <p:spPr/>
        <p:txBody>
          <a:bodyPr>
            <a:normAutofit/>
          </a:bodyPr>
          <a:lstStyle/>
          <a:p>
            <a:r>
              <a:rPr lang="en-US" dirty="0"/>
              <a:t>“Do any providers in your ACO use the following strategies to integrate primary care and treatment for depression and/or anxiety?”</a:t>
            </a:r>
          </a:p>
        </p:txBody>
      </p:sp>
      <p:graphicFrame>
        <p:nvGraphicFramePr>
          <p:cNvPr id="7" name="Content Placeholder 6">
            <a:extLst>
              <a:ext uri="{FF2B5EF4-FFF2-40B4-BE49-F238E27FC236}">
                <a16:creationId xmlns:a16="http://schemas.microsoft.com/office/drawing/2014/main" id="{0CF5704D-34D9-46EA-BFE2-913AFA1E98EA}"/>
              </a:ext>
            </a:extLst>
          </p:cNvPr>
          <p:cNvGraphicFramePr>
            <a:graphicFrameLocks noGrp="1"/>
          </p:cNvGraphicFramePr>
          <p:nvPr>
            <p:ph type="chart" sz="quarter" idx="19"/>
            <p:extLst>
              <p:ext uri="{D42A27DB-BD31-4B8C-83A1-F6EECF244321}">
                <p14:modId xmlns:p14="http://schemas.microsoft.com/office/powerpoint/2010/main" val="1984259026"/>
              </p:ext>
            </p:extLst>
          </p:nvPr>
        </p:nvGraphicFramePr>
        <p:xfrm>
          <a:off x="71438" y="1029432"/>
          <a:ext cx="9001125" cy="4595812"/>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 Placeholder 2">
            <a:extLst>
              <a:ext uri="{FF2B5EF4-FFF2-40B4-BE49-F238E27FC236}">
                <a16:creationId xmlns:a16="http://schemas.microsoft.com/office/drawing/2014/main" id="{CAF28CC9-D097-5148-A33C-46FD7A8878F1}"/>
              </a:ext>
            </a:extLst>
          </p:cNvPr>
          <p:cNvSpPr>
            <a:spLocks noGrp="1"/>
          </p:cNvSpPr>
          <p:nvPr>
            <p:ph type="body" sz="quarter" idx="21"/>
          </p:nvPr>
        </p:nvSpPr>
        <p:spPr/>
        <p:txBody>
          <a:bodyPr/>
          <a:lstStyle/>
          <a:p>
            <a:r>
              <a:rPr lang="en-US" dirty="0"/>
              <a:t>Exhibit 4</a:t>
            </a:r>
          </a:p>
        </p:txBody>
      </p:sp>
      <p:sp>
        <p:nvSpPr>
          <p:cNvPr id="9" name="Text Placeholder 8">
            <a:extLst>
              <a:ext uri="{FF2B5EF4-FFF2-40B4-BE49-F238E27FC236}">
                <a16:creationId xmlns:a16="http://schemas.microsoft.com/office/drawing/2014/main" id="{EC801F42-0FEC-B841-9800-4AB98E6D999E}"/>
              </a:ext>
            </a:extLst>
          </p:cNvPr>
          <p:cNvSpPr>
            <a:spLocks noGrp="1"/>
          </p:cNvSpPr>
          <p:nvPr>
            <p:ph type="body" sz="quarter" idx="22"/>
          </p:nvPr>
        </p:nvSpPr>
        <p:spPr/>
        <p:txBody>
          <a:bodyPr/>
          <a:lstStyle/>
          <a:p>
            <a:r>
              <a:rPr lang="en-US" dirty="0"/>
              <a:t>* This question was included on only the paper-based survey and reflects 78 responses. Peer support specialist and telemedicine are not part of evidence-based collaborative care models.</a:t>
            </a:r>
          </a:p>
        </p:txBody>
      </p:sp>
      <p:sp>
        <p:nvSpPr>
          <p:cNvPr id="11" name="Rectangle 10">
            <a:extLst>
              <a:ext uri="{FF2B5EF4-FFF2-40B4-BE49-F238E27FC236}">
                <a16:creationId xmlns:a16="http://schemas.microsoft.com/office/drawing/2014/main" id="{BB5DD6C6-B01D-014D-9C10-70DA2DDFAA10}"/>
              </a:ext>
            </a:extLst>
          </p:cNvPr>
          <p:cNvSpPr/>
          <p:nvPr/>
        </p:nvSpPr>
        <p:spPr>
          <a:xfrm>
            <a:off x="3005153" y="2009977"/>
            <a:ext cx="1386154" cy="590931"/>
          </a:xfrm>
          <a:prstGeom prst="rect">
            <a:avLst/>
          </a:prstGeom>
        </p:spPr>
        <p:txBody>
          <a:bodyPr wrap="square">
            <a:spAutoFit/>
          </a:bodyPr>
          <a:lstStyle/>
          <a:p>
            <a:pPr algn="r">
              <a:lnSpc>
                <a:spcPct val="90000"/>
              </a:lnSpc>
            </a:pPr>
            <a:r>
              <a:rPr lang="en-US" sz="1200" dirty="0">
                <a:latin typeface="Lato" panose="020F0502020204030203" pitchFamily="34" charset="0"/>
                <a:ea typeface="Lato" panose="020F0502020204030203" pitchFamily="34" charset="0"/>
                <a:cs typeface="Lato" panose="020F0502020204030203" pitchFamily="34" charset="0"/>
              </a:rPr>
              <a:t>Patient registry to track mental health symptoms</a:t>
            </a:r>
          </a:p>
        </p:txBody>
      </p:sp>
      <p:sp>
        <p:nvSpPr>
          <p:cNvPr id="12" name="Rectangle 11">
            <a:extLst>
              <a:ext uri="{FF2B5EF4-FFF2-40B4-BE49-F238E27FC236}">
                <a16:creationId xmlns:a16="http://schemas.microsoft.com/office/drawing/2014/main" id="{7201547C-2A60-644C-93B5-DDB12FC82294}"/>
              </a:ext>
            </a:extLst>
          </p:cNvPr>
          <p:cNvSpPr/>
          <p:nvPr/>
        </p:nvSpPr>
        <p:spPr>
          <a:xfrm>
            <a:off x="2447764" y="2820154"/>
            <a:ext cx="1944217" cy="590931"/>
          </a:xfrm>
          <a:prstGeom prst="rect">
            <a:avLst/>
          </a:prstGeom>
        </p:spPr>
        <p:txBody>
          <a:bodyPr wrap="square">
            <a:spAutoFit/>
          </a:bodyPr>
          <a:lstStyle/>
          <a:p>
            <a:pPr algn="r">
              <a:lnSpc>
                <a:spcPct val="90000"/>
              </a:lnSpc>
            </a:pPr>
            <a:r>
              <a:rPr lang="en-US" sz="1200" dirty="0">
                <a:latin typeface="Lato" panose="020F0502020204030203" pitchFamily="34" charset="0"/>
                <a:ea typeface="Lato" panose="020F0502020204030203" pitchFamily="34" charset="0"/>
                <a:cs typeface="Lato" panose="020F0502020204030203" pitchFamily="34" charset="0"/>
              </a:rPr>
              <a:t>Mental health clinician (not </a:t>
            </a:r>
            <a:r>
              <a:rPr lang="en-US" sz="1200" dirty="0" err="1">
                <a:latin typeface="Lato" panose="020F0502020204030203" pitchFamily="34" charset="0"/>
                <a:ea typeface="Lato" panose="020F0502020204030203" pitchFamily="34" charset="0"/>
                <a:cs typeface="Lato" panose="020F0502020204030203" pitchFamily="34" charset="0"/>
              </a:rPr>
              <a:t>colocated</a:t>
            </a:r>
            <a:r>
              <a:rPr lang="en-US" sz="1200" dirty="0">
                <a:latin typeface="Lato" panose="020F0502020204030203" pitchFamily="34" charset="0"/>
                <a:ea typeface="Lato" panose="020F0502020204030203" pitchFamily="34" charset="0"/>
                <a:cs typeface="Lato" panose="020F0502020204030203" pitchFamily="34" charset="0"/>
              </a:rPr>
              <a:t>) consulting primary clinicians</a:t>
            </a:r>
          </a:p>
        </p:txBody>
      </p:sp>
      <p:sp>
        <p:nvSpPr>
          <p:cNvPr id="13" name="Rectangle 12">
            <a:extLst>
              <a:ext uri="{FF2B5EF4-FFF2-40B4-BE49-F238E27FC236}">
                <a16:creationId xmlns:a16="http://schemas.microsoft.com/office/drawing/2014/main" id="{70B389A8-8F59-0740-9289-8E796AF76A31}"/>
              </a:ext>
            </a:extLst>
          </p:cNvPr>
          <p:cNvSpPr/>
          <p:nvPr/>
        </p:nvSpPr>
        <p:spPr>
          <a:xfrm>
            <a:off x="2879812" y="3717032"/>
            <a:ext cx="1512169" cy="424732"/>
          </a:xfrm>
          <a:prstGeom prst="rect">
            <a:avLst/>
          </a:prstGeom>
        </p:spPr>
        <p:txBody>
          <a:bodyPr wrap="square">
            <a:spAutoFit/>
          </a:bodyPr>
          <a:lstStyle/>
          <a:p>
            <a:pPr algn="r">
              <a:lnSpc>
                <a:spcPct val="90000"/>
              </a:lnSpc>
            </a:pPr>
            <a:r>
              <a:rPr lang="en-US" sz="1200" dirty="0">
                <a:latin typeface="Lato" panose="020F0502020204030203" pitchFamily="34" charset="0"/>
                <a:ea typeface="Lato" panose="020F0502020204030203" pitchFamily="34" charset="0"/>
                <a:cs typeface="Lato" panose="020F0502020204030203" pitchFamily="34" charset="0"/>
              </a:rPr>
              <a:t>Care manager for nonmedical needs</a:t>
            </a:r>
          </a:p>
        </p:txBody>
      </p:sp>
      <p:sp>
        <p:nvSpPr>
          <p:cNvPr id="14" name="Rectangle 13">
            <a:extLst>
              <a:ext uri="{FF2B5EF4-FFF2-40B4-BE49-F238E27FC236}">
                <a16:creationId xmlns:a16="http://schemas.microsoft.com/office/drawing/2014/main" id="{6B854647-C882-4B4D-A2CC-AFB55171E59D}"/>
              </a:ext>
            </a:extLst>
          </p:cNvPr>
          <p:cNvSpPr/>
          <p:nvPr/>
        </p:nvSpPr>
        <p:spPr>
          <a:xfrm>
            <a:off x="2591780" y="4401108"/>
            <a:ext cx="1800201" cy="757130"/>
          </a:xfrm>
          <a:prstGeom prst="rect">
            <a:avLst/>
          </a:prstGeom>
        </p:spPr>
        <p:txBody>
          <a:bodyPr wrap="square">
            <a:spAutoFit/>
          </a:bodyPr>
          <a:lstStyle/>
          <a:p>
            <a:pPr algn="r">
              <a:lnSpc>
                <a:spcPct val="90000"/>
              </a:lnSpc>
            </a:pPr>
            <a:r>
              <a:rPr lang="en-US" sz="1200" dirty="0">
                <a:latin typeface="Lato" panose="020F0502020204030203" pitchFamily="34" charset="0"/>
                <a:ea typeface="Lato" panose="020F0502020204030203" pitchFamily="34" charset="0"/>
                <a:cs typeface="Lato" panose="020F0502020204030203" pitchFamily="34" charset="0"/>
              </a:rPr>
              <a:t>Care manager </a:t>
            </a:r>
            <a:br>
              <a:rPr lang="en-US" sz="1200" dirty="0">
                <a:latin typeface="Lato" panose="020F0502020204030203" pitchFamily="34" charset="0"/>
                <a:ea typeface="Lato" panose="020F0502020204030203" pitchFamily="34" charset="0"/>
                <a:cs typeface="Lato" panose="020F0502020204030203" pitchFamily="34" charset="0"/>
              </a:rPr>
            </a:br>
            <a:r>
              <a:rPr lang="en-US" sz="1200" dirty="0">
                <a:latin typeface="Lato" panose="020F0502020204030203" pitchFamily="34" charset="0"/>
                <a:ea typeface="Lato" panose="020F0502020204030203" pitchFamily="34" charset="0"/>
                <a:cs typeface="Lato" panose="020F0502020204030203" pitchFamily="34" charset="0"/>
              </a:rPr>
              <a:t>for mental </a:t>
            </a:r>
            <a:br>
              <a:rPr lang="en-US" sz="1200" dirty="0">
                <a:latin typeface="Lato" panose="020F0502020204030203" pitchFamily="34" charset="0"/>
                <a:ea typeface="Lato" panose="020F0502020204030203" pitchFamily="34" charset="0"/>
                <a:cs typeface="Lato" panose="020F0502020204030203" pitchFamily="34" charset="0"/>
              </a:rPr>
            </a:br>
            <a:r>
              <a:rPr lang="en-US" sz="1200" dirty="0">
                <a:latin typeface="Lato" panose="020F0502020204030203" pitchFamily="34" charset="0"/>
                <a:ea typeface="Lato" panose="020F0502020204030203" pitchFamily="34" charset="0"/>
                <a:cs typeface="Lato" panose="020F0502020204030203" pitchFamily="34" charset="0"/>
              </a:rPr>
              <a:t>health treatment coordination*</a:t>
            </a:r>
          </a:p>
        </p:txBody>
      </p:sp>
      <p:sp>
        <p:nvSpPr>
          <p:cNvPr id="15" name="Rectangle 14">
            <a:extLst>
              <a:ext uri="{FF2B5EF4-FFF2-40B4-BE49-F238E27FC236}">
                <a16:creationId xmlns:a16="http://schemas.microsoft.com/office/drawing/2014/main" id="{A3E43435-83E0-4B4E-B196-1D4D1B945465}"/>
              </a:ext>
            </a:extLst>
          </p:cNvPr>
          <p:cNvSpPr/>
          <p:nvPr/>
        </p:nvSpPr>
        <p:spPr>
          <a:xfrm>
            <a:off x="4319972" y="5229200"/>
            <a:ext cx="4572000" cy="430887"/>
          </a:xfrm>
          <a:prstGeom prst="rect">
            <a:avLst/>
          </a:prstGeom>
        </p:spPr>
        <p:txBody>
          <a:bodyPr>
            <a:spAutoFit/>
          </a:bodyPr>
          <a:lstStyle/>
          <a:p>
            <a:r>
              <a:rPr lang="en-US" sz="1100" i="1" dirty="0">
                <a:latin typeface="Lato" panose="020F0502020204030203" pitchFamily="34" charset="0"/>
                <a:ea typeface="Lato" panose="020F0502020204030203" pitchFamily="34" charset="0"/>
                <a:cs typeface="Lato" panose="020F0502020204030203" pitchFamily="34" charset="0"/>
              </a:rPr>
              <a:t>Percent of NSACO respondents replying “yes.” </a:t>
            </a:r>
            <a:br>
              <a:rPr lang="en-US" sz="1100" i="1" dirty="0">
                <a:latin typeface="Lato" panose="020F0502020204030203" pitchFamily="34" charset="0"/>
                <a:ea typeface="Lato" panose="020F0502020204030203" pitchFamily="34" charset="0"/>
                <a:cs typeface="Lato" panose="020F0502020204030203" pitchFamily="34" charset="0"/>
              </a:rPr>
            </a:br>
            <a:r>
              <a:rPr lang="en-US" sz="1100" i="1" dirty="0">
                <a:latin typeface="Lato" panose="020F0502020204030203" pitchFamily="34" charset="0"/>
                <a:ea typeface="Lato" panose="020F0502020204030203" pitchFamily="34" charset="0"/>
                <a:cs typeface="Lato" panose="020F0502020204030203" pitchFamily="34" charset="0"/>
              </a:rPr>
              <a:t>(Response options were “yes” and “no.”)</a:t>
            </a:r>
          </a:p>
        </p:txBody>
      </p:sp>
    </p:spTree>
    <p:extLst>
      <p:ext uri="{BB962C8B-B14F-4D97-AF65-F5344CB8AC3E}">
        <p14:creationId xmlns:p14="http://schemas.microsoft.com/office/powerpoint/2010/main" val="22090735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B08478-49F6-458A-B876-5D8F9A5C192E}"/>
              </a:ext>
            </a:extLst>
          </p:cNvPr>
          <p:cNvSpPr>
            <a:spLocks noGrp="1"/>
          </p:cNvSpPr>
          <p:nvPr>
            <p:ph type="ctrTitle"/>
          </p:nvPr>
        </p:nvSpPr>
        <p:spPr/>
        <p:txBody>
          <a:bodyPr/>
          <a:lstStyle/>
          <a:p>
            <a:r>
              <a:rPr lang="en-US" dirty="0"/>
              <a:t>ACO advanced care approaches for people with complex needs</a:t>
            </a:r>
          </a:p>
        </p:txBody>
      </p:sp>
      <p:graphicFrame>
        <p:nvGraphicFramePr>
          <p:cNvPr id="6" name="Content Placeholder 5">
            <a:extLst>
              <a:ext uri="{FF2B5EF4-FFF2-40B4-BE49-F238E27FC236}">
                <a16:creationId xmlns:a16="http://schemas.microsoft.com/office/drawing/2014/main" id="{9B9D91AC-82F7-493F-BBAE-A67D690C5361}"/>
              </a:ext>
            </a:extLst>
          </p:cNvPr>
          <p:cNvGraphicFramePr>
            <a:graphicFrameLocks noGrp="1"/>
          </p:cNvGraphicFramePr>
          <p:nvPr>
            <p:ph type="chart" sz="quarter" idx="19"/>
            <p:extLst>
              <p:ext uri="{D42A27DB-BD31-4B8C-83A1-F6EECF244321}">
                <p14:modId xmlns:p14="http://schemas.microsoft.com/office/powerpoint/2010/main" val="2264911819"/>
              </p:ext>
            </p:extLst>
          </p:nvPr>
        </p:nvGraphicFramePr>
        <p:xfrm>
          <a:off x="71438" y="620688"/>
          <a:ext cx="9001125" cy="4464496"/>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 Placeholder 2">
            <a:extLst>
              <a:ext uri="{FF2B5EF4-FFF2-40B4-BE49-F238E27FC236}">
                <a16:creationId xmlns:a16="http://schemas.microsoft.com/office/drawing/2014/main" id="{90C341FD-E371-8142-8313-377583C2767D}"/>
              </a:ext>
            </a:extLst>
          </p:cNvPr>
          <p:cNvSpPr>
            <a:spLocks noGrp="1"/>
          </p:cNvSpPr>
          <p:nvPr>
            <p:ph type="body" sz="quarter" idx="21"/>
          </p:nvPr>
        </p:nvSpPr>
        <p:spPr/>
        <p:txBody>
          <a:bodyPr/>
          <a:lstStyle/>
          <a:p>
            <a:r>
              <a:rPr lang="en-US" dirty="0"/>
              <a:t>Exhibit 5</a:t>
            </a:r>
          </a:p>
        </p:txBody>
      </p:sp>
      <p:sp>
        <p:nvSpPr>
          <p:cNvPr id="13" name="Text Placeholder 12">
            <a:extLst>
              <a:ext uri="{FF2B5EF4-FFF2-40B4-BE49-F238E27FC236}">
                <a16:creationId xmlns:a16="http://schemas.microsoft.com/office/drawing/2014/main" id="{29630F19-7BF0-E442-AE23-12BCCC4AE8B6}"/>
              </a:ext>
            </a:extLst>
          </p:cNvPr>
          <p:cNvSpPr>
            <a:spLocks noGrp="1"/>
          </p:cNvSpPr>
          <p:nvPr>
            <p:ph type="body" sz="quarter" idx="22"/>
          </p:nvPr>
        </p:nvSpPr>
        <p:spPr/>
        <p:txBody>
          <a:bodyPr/>
          <a:lstStyle/>
          <a:p>
            <a:r>
              <a:rPr lang="en-US" sz="800" dirty="0"/>
              <a:t>Notes: The response options for the NSACO variables used for the “Number of Advanced Care Approaches Employed by ACO” summary measure was based on a 9-point Likert scale, where 1–3 = “few or no” or “little or no”; 4–6 = “some”; and 7–9= “comprehensive” or “nearly all.” (The NSACO instrument used “comprehensive” in multiple variable response options. For simplicity, we use “comprehensive” to describe only the item on “Comprehensive Care Management Programs” and describe the “comprehensive” or “nearly all” response to other survey items as “advanced.”) The three questions used include: </a:t>
            </a:r>
          </a:p>
          <a:p>
            <a:pPr marL="171450" indent="-171450">
              <a:buFont typeface="Arial" panose="020B0604020202020204" pitchFamily="34" charset="0"/>
              <a:buChar char="•"/>
            </a:pPr>
            <a:r>
              <a:rPr lang="en-US" sz="800" dirty="0"/>
              <a:t>For patients attributed to the ACO, to what extent is a system in place for predictive risk stratification? </a:t>
            </a:r>
          </a:p>
          <a:p>
            <a:pPr marL="171450" indent="-171450">
              <a:buFont typeface="Arial" panose="020B0604020202020204" pitchFamily="34" charset="0"/>
              <a:buChar char="•"/>
            </a:pPr>
            <a:r>
              <a:rPr lang="en-US" sz="800" dirty="0"/>
              <a:t>To what extent are systems in place to assure smooth transitions of care across all practice settings including hospitals, long–term care, home care, adult day care, and community–based health and social services as needed? </a:t>
            </a:r>
          </a:p>
          <a:p>
            <a:pPr marL="171450" indent="-171450">
              <a:buFont typeface="Arial" panose="020B0604020202020204" pitchFamily="34" charset="0"/>
              <a:buChar char="•"/>
            </a:pPr>
            <a:r>
              <a:rPr lang="en-US" sz="800" dirty="0"/>
              <a:t>To what extent are processes in place for clinicians to encourage ACO patients to be actively involved in decisions involving their care and self–management of their conditions?</a:t>
            </a:r>
          </a:p>
        </p:txBody>
      </p:sp>
    </p:spTree>
    <p:extLst>
      <p:ext uri="{BB962C8B-B14F-4D97-AF65-F5344CB8AC3E}">
        <p14:creationId xmlns:p14="http://schemas.microsoft.com/office/powerpoint/2010/main" val="3876094242"/>
      </p:ext>
    </p:extLst>
  </p:cSld>
  <p:clrMapOvr>
    <a:masterClrMapping/>
  </p:clrMapOvr>
</p:sld>
</file>

<file path=ppt/theme/theme1.xml><?xml version="1.0" encoding="utf-8"?>
<a:theme xmlns:a="http://schemas.openxmlformats.org/drawingml/2006/main" name="1_Office Theme">
  <a:themeElements>
    <a:clrScheme name="Custom 7">
      <a:dk1>
        <a:srgbClr val="4C515A"/>
      </a:dk1>
      <a:lt1>
        <a:srgbClr val="FFFFFF"/>
      </a:lt1>
      <a:dk2>
        <a:srgbClr val="175366"/>
      </a:dk2>
      <a:lt2>
        <a:srgbClr val="41AAB6"/>
      </a:lt2>
      <a:accent1>
        <a:srgbClr val="044C7F"/>
      </a:accent1>
      <a:accent2>
        <a:srgbClr val="41AAB6"/>
      </a:accent2>
      <a:accent3>
        <a:srgbClr val="D8A02D"/>
      </a:accent3>
      <a:accent4>
        <a:srgbClr val="1E4150"/>
      </a:accent4>
      <a:accent5>
        <a:srgbClr val="175366"/>
      </a:accent5>
      <a:accent6>
        <a:srgbClr val="D8A02D"/>
      </a:accent6>
      <a:hlink>
        <a:srgbClr val="41ABB6"/>
      </a:hlink>
      <a:folHlink>
        <a:srgbClr val="41ABB6"/>
      </a:folHlink>
    </a:clrScheme>
    <a:fontScheme name="CMW (Brand Fonts) V1.0">
      <a:majorFont>
        <a:latin typeface="Berlingske Serif Text"/>
        <a:ea typeface=""/>
        <a:cs typeface=""/>
      </a:majorFont>
      <a:minorFont>
        <a:latin typeface="Inter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159943</TotalTime>
  <Words>639</Words>
  <Application>Microsoft Macintosh PowerPoint</Application>
  <PresentationFormat>On-screen Show (4:3)</PresentationFormat>
  <Paragraphs>41</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Garamond</vt:lpstr>
      <vt:lpstr>InterFace</vt:lpstr>
      <vt:lpstr>Lato</vt:lpstr>
      <vt:lpstr>1_Office Theme</vt:lpstr>
      <vt:lpstr>“To what extent are chronic care management processes and programs in place to manage patients with high-need, high-cost chronic illnesses?”</vt:lpstr>
      <vt:lpstr>Percent of ACOs with comprehensive care management programs participating in patient identification and engagement approaches</vt:lpstr>
      <vt:lpstr>“How many of your ACO-attributed hospitalized patients undergoing a care transition to home or a post-acute care facility receive the following services to reduce the risk of readmission?”</vt:lpstr>
      <vt:lpstr>“Do any providers in your ACO use the following strategies to integrate primary care and treatment for depression and/or anxiety?”</vt:lpstr>
      <vt:lpstr>ACO advanced care approaches for people with complex needs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asdf</dc:title>
  <dc:creator>DesignSmash</dc:creator>
  <cp:lastModifiedBy>Paul Frame</cp:lastModifiedBy>
  <cp:revision>1989</cp:revision>
  <cp:lastPrinted>2018-12-10T22:53:53Z</cp:lastPrinted>
  <dcterms:created xsi:type="dcterms:W3CDTF">2014-10-08T23:03:32Z</dcterms:created>
  <dcterms:modified xsi:type="dcterms:W3CDTF">2018-12-10T23:03:57Z</dcterms:modified>
</cp:coreProperties>
</file>