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3.xml" ContentType="application/vnd.openxmlformats-officedocument.presentationml.notesSlide+xml"/>
  <Override PartName="/ppt/charts/chart7.xml" ContentType="application/vnd.openxmlformats-officedocument.drawingml.chart+xml"/>
  <Override PartName="/ppt/notesSlides/notesSlide4.xml" ContentType="application/vnd.openxmlformats-officedocument.presentationml.notesSlide+xml"/>
  <Override PartName="/ppt/charts/chart8.xml" ContentType="application/vnd.openxmlformats-officedocument.drawingml.chart+xml"/>
  <Override PartName="/ppt/notesSlides/notesSlide5.xml" ContentType="application/vnd.openxmlformats-officedocument.presentationml.notesSlide+xml"/>
  <Override PartName="/ppt/charts/chart9.xml" ContentType="application/vnd.openxmlformats-officedocument.drawingml.chart+xml"/>
  <Override PartName="/ppt/charts/chart10.xml" ContentType="application/vnd.openxmlformats-officedocument.drawingml.chart+xml"/>
  <Override PartName="/ppt/notesSlides/notesSlide6.xml" ContentType="application/vnd.openxmlformats-officedocument.presentationml.notesSlide+xml"/>
  <Override PartName="/ppt/charts/chart11.xml" ContentType="application/vnd.openxmlformats-officedocument.drawingml.chart+xml"/>
  <Override PartName="/ppt/charts/chart12.xml" ContentType="application/vnd.openxmlformats-officedocument.drawingml.chart+xml"/>
  <Override PartName="/ppt/notesSlides/notesSlide7.xml" ContentType="application/vnd.openxmlformats-officedocument.presentationml.notesSlide+xml"/>
  <Override PartName="/ppt/charts/chart1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1"/>
  </p:sldMasterIdLst>
  <p:notesMasterIdLst>
    <p:notesMasterId r:id="rId15"/>
  </p:notesMasterIdLst>
  <p:handoutMasterIdLst>
    <p:handoutMasterId r:id="rId16"/>
  </p:handoutMasterIdLst>
  <p:sldIdLst>
    <p:sldId id="309" r:id="rId2"/>
    <p:sldId id="310" r:id="rId3"/>
    <p:sldId id="323" r:id="rId4"/>
    <p:sldId id="324" r:id="rId5"/>
    <p:sldId id="325" r:id="rId6"/>
    <p:sldId id="327" r:id="rId7"/>
    <p:sldId id="307" r:id="rId8"/>
    <p:sldId id="328" r:id="rId9"/>
    <p:sldId id="329" r:id="rId10"/>
    <p:sldId id="313" r:id="rId11"/>
    <p:sldId id="322" r:id="rId12"/>
    <p:sldId id="314" r:id="rId13"/>
    <p:sldId id="308" r:id="rId14"/>
  </p:sldIdLst>
  <p:sldSz cx="9144000" cy="6858000" type="screen4x3"/>
  <p:notesSz cx="6858000" cy="9418638"/>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52" userDrawn="1">
          <p15:clr>
            <a:srgbClr val="A4A3A4"/>
          </p15:clr>
        </p15:guide>
        <p15:guide id="2" pos="72" userDrawn="1">
          <p15:clr>
            <a:srgbClr val="A4A3A4"/>
          </p15:clr>
        </p15:guide>
        <p15:guide id="5" pos="4632" userDrawn="1">
          <p15:clr>
            <a:srgbClr val="A4A3A4"/>
          </p15:clr>
        </p15:guide>
      </p15:sldGuideLst>
    </p:ext>
    <p:ext uri="{2D200454-40CA-4A62-9FC3-DE9A4176ACB9}">
      <p15:notesGuideLst xmlns:p15="http://schemas.microsoft.com/office/powerpoint/2012/main">
        <p15:guide id="1" orient="horz" pos="2967"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extLst/>
  </p:cmAuthor>
  <p:cmAuthor id="2" name="Munira Gunja" initials="MG" lastIdx="12"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BDBC"/>
    <a:srgbClr val="5F5A9D"/>
    <a:srgbClr val="E0E0E0"/>
    <a:srgbClr val="8ADAD2"/>
    <a:srgbClr val="9FE1DB"/>
    <a:srgbClr val="B6E8E3"/>
    <a:srgbClr val="CDEFEC"/>
    <a:srgbClr val="DFF5F3"/>
    <a:srgbClr val="EDF9F8"/>
    <a:srgbClr val="4C5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12219" autoAdjust="0"/>
    <p:restoredTop sz="96809" autoAdjust="0"/>
  </p:normalViewPr>
  <p:slideViewPr>
    <p:cSldViewPr snapToGrid="0" snapToObjects="1">
      <p:cViewPr varScale="1">
        <p:scale>
          <a:sx n="147" d="100"/>
          <a:sy n="147" d="100"/>
        </p:scale>
        <p:origin x="2520" y="184"/>
      </p:cViewPr>
      <p:guideLst>
        <p:guide orient="horz" pos="2952"/>
        <p:guide pos="72"/>
        <p:guide pos="4632"/>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snapToObjects="1">
      <p:cViewPr varScale="1">
        <p:scale>
          <a:sx n="73" d="100"/>
          <a:sy n="73" d="100"/>
        </p:scale>
        <p:origin x="1524" y="54"/>
      </p:cViewPr>
      <p:guideLst>
        <p:guide orient="horz" pos="2967"/>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1.xml"/><Relationship Id="rId1" Type="http://schemas.microsoft.com/office/2011/relationships/chartStyle" Target="style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6551209235522478E-2"/>
          <c:y val="8.9564493256400382E-2"/>
          <c:w val="0.94784884963555094"/>
          <c:h val="0.81628968952359693"/>
        </c:manualLayout>
      </c:layout>
      <c:barChart>
        <c:barDir val="col"/>
        <c:grouping val="clustered"/>
        <c:varyColors val="0"/>
        <c:ser>
          <c:idx val="0"/>
          <c:order val="0"/>
          <c:tx>
            <c:strRef>
              <c:f>Sheet1!$B$1</c:f>
              <c:strCache>
                <c:ptCount val="1"/>
                <c:pt idx="0">
                  <c:v>Females</c:v>
                </c:pt>
              </c:strCache>
            </c:strRef>
          </c:tx>
          <c:spPr>
            <a:solidFill>
              <a:schemeClr val="tx2"/>
            </a:solidFill>
            <a:ln w="19050">
              <a:noFill/>
            </a:ln>
          </c:spPr>
          <c:invertIfNegative val="0"/>
          <c:dPt>
            <c:idx val="10"/>
            <c:invertIfNegative val="0"/>
            <c:bubble3D val="0"/>
            <c:spPr>
              <a:solidFill>
                <a:schemeClr val="accent2"/>
              </a:solidFill>
              <a:ln w="19050">
                <a:noFill/>
              </a:ln>
            </c:spPr>
            <c:extLst>
              <c:ext xmlns:c16="http://schemas.microsoft.com/office/drawing/2014/chart" uri="{C3380CC4-5D6E-409C-BE32-E72D297353CC}">
                <c16:uniqueId val="{00000000-C756-42B7-8FBA-F9A63DA67EB5}"/>
              </c:ext>
            </c:extLst>
          </c:dPt>
          <c:dLbls>
            <c:spPr>
              <a:noFill/>
              <a:ln>
                <a:noFill/>
              </a:ln>
              <a:effectLst/>
            </c:spPr>
            <c:txPr>
              <a:bodyPr wrap="square" lIns="38100" tIns="19050" rIns="38100" bIns="19050" anchor="ctr">
                <a:spAutoFit/>
              </a:bodyPr>
              <a:lstStyle/>
              <a:p>
                <a:pPr>
                  <a:defRPr sz="1400" b="1">
                    <a:solidFill>
                      <a:schemeClr val="bg1"/>
                    </a:solidFill>
                    <a:latin typeface="Interface"/>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GER</c:v>
                </c:pt>
                <c:pt idx="1">
                  <c:v>NETH</c:v>
                </c:pt>
                <c:pt idx="2">
                  <c:v>AUS</c:v>
                </c:pt>
                <c:pt idx="3">
                  <c:v>SWIZ</c:v>
                </c:pt>
                <c:pt idx="4">
                  <c:v>UK</c:v>
                </c:pt>
                <c:pt idx="5">
                  <c:v>SWE</c:v>
                </c:pt>
                <c:pt idx="6">
                  <c:v>FRA</c:v>
                </c:pt>
                <c:pt idx="7">
                  <c:v>NZ</c:v>
                </c:pt>
                <c:pt idx="8">
                  <c:v>NOR</c:v>
                </c:pt>
                <c:pt idx="9">
                  <c:v>CAN</c:v>
                </c:pt>
                <c:pt idx="10">
                  <c:v>US</c:v>
                </c:pt>
              </c:strCache>
            </c:strRef>
          </c:cat>
          <c:val>
            <c:numRef>
              <c:f>Sheet1!$B$2:$B$12</c:f>
              <c:numCache>
                <c:formatCode>0</c:formatCode>
                <c:ptCount val="11"/>
                <c:pt idx="0">
                  <c:v>7.45</c:v>
                </c:pt>
                <c:pt idx="1">
                  <c:v>9.52</c:v>
                </c:pt>
                <c:pt idx="2">
                  <c:v>9.67</c:v>
                </c:pt>
                <c:pt idx="3">
                  <c:v>10.86</c:v>
                </c:pt>
                <c:pt idx="4">
                  <c:v>12.43</c:v>
                </c:pt>
                <c:pt idx="5">
                  <c:v>12.49</c:v>
                </c:pt>
                <c:pt idx="6">
                  <c:v>12.82</c:v>
                </c:pt>
                <c:pt idx="7">
                  <c:v>13.28</c:v>
                </c:pt>
                <c:pt idx="8">
                  <c:v>13.93</c:v>
                </c:pt>
                <c:pt idx="9">
                  <c:v>16.36</c:v>
                </c:pt>
                <c:pt idx="10">
                  <c:v>20.18</c:v>
                </c:pt>
              </c:numCache>
            </c:numRef>
          </c:val>
          <c:extLst>
            <c:ext xmlns:c16="http://schemas.microsoft.com/office/drawing/2014/chart" uri="{C3380CC4-5D6E-409C-BE32-E72D297353CC}">
              <c16:uniqueId val="{00000000-15B0-4717-BD72-2A8036A828FE}"/>
            </c:ext>
          </c:extLst>
        </c:ser>
        <c:dLbls>
          <c:showLegendKey val="0"/>
          <c:showVal val="0"/>
          <c:showCatName val="0"/>
          <c:showSerName val="0"/>
          <c:showPercent val="0"/>
          <c:showBubbleSize val="0"/>
        </c:dLbls>
        <c:gapWidth val="25"/>
        <c:axId val="501259112"/>
        <c:axId val="501259504"/>
        <c:extLst>
          <c:ext xmlns:c15="http://schemas.microsoft.com/office/drawing/2012/chart" uri="{02D57815-91ED-43cb-92C2-25804820EDAC}">
            <c15:filteredBarSeries>
              <c15:ser>
                <c:idx val="1"/>
                <c:order val="1"/>
                <c:tx>
                  <c:strRef>
                    <c:extLst>
                      <c:ext uri="{02D57815-91ED-43cb-92C2-25804820EDAC}">
                        <c15:formulaRef>
                          <c15:sqref>Sheet1!#REF!</c15:sqref>
                        </c15:formulaRef>
                      </c:ext>
                    </c:extLst>
                    <c:strCache>
                      <c:ptCount val="1"/>
                      <c:pt idx="0">
                        <c:v>#REF!</c:v>
                      </c:pt>
                    </c:strCache>
                  </c:strRef>
                </c:tx>
                <c:spPr>
                  <a:ln w="19050">
                    <a:noFill/>
                  </a:ln>
                </c:spPr>
                <c:invertIfNegative val="0"/>
                <c:dLbls>
                  <c:dLbl>
                    <c:idx val="1"/>
                    <c:layout>
                      <c:manualLayout>
                        <c:x val="1.4181764662660485E-3"/>
                        <c:y val="3.6343609183148114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C756-42B7-8FBA-F9A63DA67EB5}"/>
                      </c:ext>
                    </c:extLst>
                  </c:dLbl>
                  <c:dLbl>
                    <c:idx val="3"/>
                    <c:layout>
                      <c:manualLayout>
                        <c:x val="-1.4181764662660485E-3"/>
                        <c:y val="2.8988808722024945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2585-4CE7-87DB-B29973BA35EC}"/>
                      </c:ext>
                    </c:extLst>
                  </c:dLbl>
                  <c:spPr>
                    <a:noFill/>
                    <a:ln>
                      <a:noFill/>
                    </a:ln>
                    <a:effectLst/>
                  </c:spPr>
                  <c:txPr>
                    <a:bodyPr wrap="square" lIns="38100" tIns="19050" rIns="38100" bIns="19050" anchor="ctr">
                      <a:spAutoFit/>
                    </a:bodyPr>
                    <a:lstStyle/>
                    <a:p>
                      <a:pPr>
                        <a:defRPr sz="1400" b="1">
                          <a:latin typeface="Interface"/>
                        </a:defRPr>
                      </a:pPr>
                      <a:endParaRPr lang="en-US"/>
                    </a:p>
                  </c:txPr>
                  <c:showLegendKey val="0"/>
                  <c:showVal val="1"/>
                  <c:showCatName val="0"/>
                  <c:showSerName val="0"/>
                  <c:showPercent val="0"/>
                  <c:showBubbleSize val="0"/>
                  <c:showLeaderLines val="0"/>
                  <c:extLst>
                    <c:ext uri="{CE6537A1-D6FC-4f65-9D91-7224C49458BB}">
                      <c15:showLeaderLines val="1"/>
                    </c:ext>
                  </c:extLst>
                </c:dLbls>
                <c:cat>
                  <c:strRef>
                    <c:extLst>
                      <c:ext uri="{02D57815-91ED-43cb-92C2-25804820EDAC}">
                        <c15:formulaRef>
                          <c15:sqref>Sheet1!$A$2:$A$12</c15:sqref>
                        </c15:formulaRef>
                      </c:ext>
                    </c:extLst>
                    <c:strCache>
                      <c:ptCount val="11"/>
                      <c:pt idx="0">
                        <c:v>GER</c:v>
                      </c:pt>
                      <c:pt idx="1">
                        <c:v>NETH</c:v>
                      </c:pt>
                      <c:pt idx="2">
                        <c:v>AUS</c:v>
                      </c:pt>
                      <c:pt idx="3">
                        <c:v>SWIZ</c:v>
                      </c:pt>
                      <c:pt idx="4">
                        <c:v>UK</c:v>
                      </c:pt>
                      <c:pt idx="5">
                        <c:v>SWE</c:v>
                      </c:pt>
                      <c:pt idx="6">
                        <c:v>FRA</c:v>
                      </c:pt>
                      <c:pt idx="7">
                        <c:v>NZ</c:v>
                      </c:pt>
                      <c:pt idx="8">
                        <c:v>NOR</c:v>
                      </c:pt>
                      <c:pt idx="9">
                        <c:v>CAN</c:v>
                      </c:pt>
                      <c:pt idx="10">
                        <c:v>US</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13-15B0-4717-BD72-2A8036A828FE}"/>
                  </c:ext>
                </c:extLst>
              </c15:ser>
            </c15:filteredBarSeries>
          </c:ext>
        </c:extLst>
      </c:barChart>
      <c:catAx>
        <c:axId val="501259112"/>
        <c:scaling>
          <c:orientation val="minMax"/>
        </c:scaling>
        <c:delete val="0"/>
        <c:axPos val="b"/>
        <c:numFmt formatCode="General" sourceLinked="1"/>
        <c:majorTickMark val="none"/>
        <c:minorTickMark val="none"/>
        <c:tickLblPos val="nextTo"/>
        <c:spPr>
          <a:ln>
            <a:solidFill>
              <a:schemeClr val="tx1"/>
            </a:solidFill>
          </a:ln>
        </c:spPr>
        <c:txPr>
          <a:bodyPr rot="-60000000" vert="horz"/>
          <a:lstStyle/>
          <a:p>
            <a:pPr>
              <a:defRPr sz="1400">
                <a:solidFill>
                  <a:schemeClr val="tx1"/>
                </a:solidFill>
                <a:latin typeface="Interface"/>
                <a:ea typeface="Tahoma" panose="020B0604030504040204" pitchFamily="34" charset="0"/>
                <a:cs typeface="Tahoma" panose="020B0604030504040204" pitchFamily="34" charset="0"/>
              </a:defRPr>
            </a:pPr>
            <a:endParaRPr lang="en-US"/>
          </a:p>
        </c:txPr>
        <c:crossAx val="501259504"/>
        <c:crosses val="autoZero"/>
        <c:auto val="1"/>
        <c:lblAlgn val="ctr"/>
        <c:lblOffset val="100"/>
        <c:noMultiLvlLbl val="0"/>
      </c:catAx>
      <c:valAx>
        <c:axId val="501259504"/>
        <c:scaling>
          <c:orientation val="minMax"/>
          <c:max val="50"/>
        </c:scaling>
        <c:delete val="1"/>
        <c:axPos val="l"/>
        <c:numFmt formatCode="0" sourceLinked="1"/>
        <c:majorTickMark val="none"/>
        <c:minorTickMark val="none"/>
        <c:tickLblPos val="nextTo"/>
        <c:crossAx val="501259112"/>
        <c:crosses val="autoZero"/>
        <c:crossBetween val="between"/>
        <c:majorUnit val="25"/>
      </c:valAx>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871088429221043E-2"/>
          <c:y val="0.20742193533709252"/>
          <c:w val="0.93252897044185257"/>
          <c:h val="0.7110050668914204"/>
        </c:manualLayout>
      </c:layout>
      <c:barChart>
        <c:barDir val="col"/>
        <c:grouping val="clustered"/>
        <c:varyColors val="0"/>
        <c:ser>
          <c:idx val="0"/>
          <c:order val="0"/>
          <c:tx>
            <c:strRef>
              <c:f>Sheet1!$B$1</c:f>
              <c:strCache>
                <c:ptCount val="1"/>
                <c:pt idx="0">
                  <c:v>Females</c:v>
                </c:pt>
              </c:strCache>
            </c:strRef>
          </c:tx>
          <c:spPr>
            <a:solidFill>
              <a:schemeClr val="tx2"/>
            </a:solidFill>
            <a:ln w="19050">
              <a:noFill/>
            </a:ln>
          </c:spPr>
          <c:invertIfNegative val="0"/>
          <c:dPt>
            <c:idx val="0"/>
            <c:invertIfNegative val="0"/>
            <c:bubble3D val="0"/>
            <c:spPr>
              <a:solidFill>
                <a:schemeClr val="accent2"/>
              </a:solidFill>
              <a:ln w="19050">
                <a:noFill/>
              </a:ln>
            </c:spPr>
            <c:extLst>
              <c:ext xmlns:c16="http://schemas.microsoft.com/office/drawing/2014/chart" uri="{C3380CC4-5D6E-409C-BE32-E72D297353CC}">
                <c16:uniqueId val="{00000000-83D7-4E73-9D98-4F706A00C8E7}"/>
              </c:ext>
            </c:extLst>
          </c:dPt>
          <c:dLbls>
            <c:spPr>
              <a:noFill/>
              <a:ln>
                <a:noFill/>
              </a:ln>
              <a:effectLst/>
            </c:spPr>
            <c:txPr>
              <a:bodyPr wrap="square" lIns="38100" tIns="19050" rIns="38100" bIns="19050" anchor="ctr">
                <a:spAutoFit/>
              </a:bodyPr>
              <a:lstStyle/>
              <a:p>
                <a:pPr>
                  <a:defRPr sz="1400" b="1">
                    <a:solidFill>
                      <a:schemeClr val="bg1"/>
                    </a:solidFill>
                    <a:latin typeface="Interface"/>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US</c:v>
                </c:pt>
                <c:pt idx="1">
                  <c:v>SWIZ</c:v>
                </c:pt>
                <c:pt idx="2">
                  <c:v>UK</c:v>
                </c:pt>
                <c:pt idx="3">
                  <c:v>SWE</c:v>
                </c:pt>
                <c:pt idx="4">
                  <c:v>AUS</c:v>
                </c:pt>
                <c:pt idx="5">
                  <c:v>CAN</c:v>
                </c:pt>
                <c:pt idx="6">
                  <c:v>NZ</c:v>
                </c:pt>
                <c:pt idx="7">
                  <c:v>GER</c:v>
                </c:pt>
                <c:pt idx="8">
                  <c:v>NOR</c:v>
                </c:pt>
                <c:pt idx="9">
                  <c:v>FRA</c:v>
                </c:pt>
                <c:pt idx="10">
                  <c:v>NETH</c:v>
                </c:pt>
              </c:strCache>
            </c:strRef>
          </c:cat>
          <c:val>
            <c:numRef>
              <c:f>Sheet1!$B$2:$B$12</c:f>
              <c:numCache>
                <c:formatCode>0</c:formatCode>
                <c:ptCount val="11"/>
                <c:pt idx="0">
                  <c:v>88.2</c:v>
                </c:pt>
                <c:pt idx="1">
                  <c:v>89.34</c:v>
                </c:pt>
                <c:pt idx="2">
                  <c:v>93.61</c:v>
                </c:pt>
                <c:pt idx="3">
                  <c:v>93.77</c:v>
                </c:pt>
                <c:pt idx="4">
                  <c:v>94.07</c:v>
                </c:pt>
                <c:pt idx="5">
                  <c:v>94.66</c:v>
                </c:pt>
                <c:pt idx="6">
                  <c:v>96.75</c:v>
                </c:pt>
                <c:pt idx="7">
                  <c:v>98.9</c:v>
                </c:pt>
                <c:pt idx="8">
                  <c:v>99.02</c:v>
                </c:pt>
                <c:pt idx="9">
                  <c:v>99.3</c:v>
                </c:pt>
                <c:pt idx="10">
                  <c:v>100</c:v>
                </c:pt>
              </c:numCache>
            </c:numRef>
          </c:val>
          <c:extLst>
            <c:ext xmlns:c16="http://schemas.microsoft.com/office/drawing/2014/chart" uri="{C3380CC4-5D6E-409C-BE32-E72D297353CC}">
              <c16:uniqueId val="{00000000-15B0-4717-BD72-2A8036A828FE}"/>
            </c:ext>
          </c:extLst>
        </c:ser>
        <c:dLbls>
          <c:showLegendKey val="0"/>
          <c:showVal val="0"/>
          <c:showCatName val="0"/>
          <c:showSerName val="0"/>
          <c:showPercent val="0"/>
          <c:showBubbleSize val="0"/>
        </c:dLbls>
        <c:gapWidth val="25"/>
        <c:axId val="638889408"/>
        <c:axId val="638889800"/>
        <c:extLst>
          <c:ext xmlns:c15="http://schemas.microsoft.com/office/drawing/2012/chart" uri="{02D57815-91ED-43cb-92C2-25804820EDAC}">
            <c15:filteredBarSeries>
              <c15:ser>
                <c:idx val="1"/>
                <c:order val="1"/>
                <c:tx>
                  <c:strRef>
                    <c:extLst>
                      <c:ext uri="{02D57815-91ED-43cb-92C2-25804820EDAC}">
                        <c15:formulaRef>
                          <c15:sqref>Sheet1!#REF!</c15:sqref>
                        </c15:formulaRef>
                      </c:ext>
                    </c:extLst>
                    <c:strCache>
                      <c:ptCount val="1"/>
                      <c:pt idx="0">
                        <c:v>#REF!</c:v>
                      </c:pt>
                    </c:strCache>
                  </c:strRef>
                </c:tx>
                <c:spPr>
                  <a:ln w="19050">
                    <a:noFill/>
                  </a:ln>
                </c:spPr>
                <c:invertIfNegative val="0"/>
                <c:dLbls>
                  <c:dLbl>
                    <c:idx val="0"/>
                    <c:layout>
                      <c:manualLayout>
                        <c:x val="-2.836352932532097E-3"/>
                        <c:y val="1.6017488911777688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83D7-4E73-9D98-4F706A00C8E7}"/>
                      </c:ext>
                    </c:extLst>
                  </c:dLbl>
                  <c:dLbl>
                    <c:idx val="2"/>
                    <c:layout>
                      <c:manualLayout>
                        <c:x val="-5.199920306385739E-17"/>
                        <c:y val="-2.6695814852962817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2-83D7-4E73-9D98-4F706A00C8E7}"/>
                      </c:ext>
                    </c:extLst>
                  </c:dLbl>
                  <c:dLbl>
                    <c:idx val="3"/>
                    <c:layout>
                      <c:manualLayout>
                        <c:x val="-1.4182322999851929E-3"/>
                        <c:y val="3.4704559308851662E-2"/>
                      </c:manualLayout>
                    </c:layout>
                    <c:showLegendKey val="0"/>
                    <c:showVal val="1"/>
                    <c:showCatName val="0"/>
                    <c:showSerName val="0"/>
                    <c:showPercent val="0"/>
                    <c:showBubbleSize val="0"/>
                    <c:extLst>
                      <c:ext uri="{CE6537A1-D6FC-4f65-9D91-7224C49458BB}">
                        <c15:layout>
                          <c:manualLayout>
                            <c:w val="3.4305688718975706E-2"/>
                            <c:h val="5.3631892039602294E-2"/>
                          </c:manualLayout>
                        </c15:layout>
                      </c:ext>
                      <c:ext xmlns:c16="http://schemas.microsoft.com/office/drawing/2014/chart" uri="{C3380CC4-5D6E-409C-BE32-E72D297353CC}">
                        <c16:uniqueId val="{00000004-83D7-4E73-9D98-4F706A00C8E7}"/>
                      </c:ext>
                    </c:extLst>
                  </c:dLbl>
                  <c:dLbl>
                    <c:idx val="4"/>
                    <c:layout>
                      <c:manualLayout>
                        <c:x val="-2.836352932532149E-3"/>
                        <c:y val="5.0722048220629347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6-83D7-4E73-9D98-4F706A00C8E7}"/>
                      </c:ext>
                    </c:extLst>
                  </c:dLbl>
                  <c:dLbl>
                    <c:idx val="5"/>
                    <c:layout>
                      <c:manualLayout>
                        <c:x val="-1.4181764662661526E-3"/>
                        <c:y val="2.4026233367666534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9-83D7-4E73-9D98-4F706A00C8E7}"/>
                      </c:ext>
                    </c:extLst>
                  </c:dLbl>
                  <c:dLbl>
                    <c:idx val="8"/>
                    <c:layout>
                      <c:manualLayout>
                        <c:x val="1.4181764662659446E-3"/>
                        <c:y val="2.6695814852962813E-3"/>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0-A458-4E93-9079-B4956B2CFB46}"/>
                      </c:ext>
                    </c:extLst>
                  </c:dLbl>
                  <c:spPr>
                    <a:noFill/>
                    <a:ln>
                      <a:noFill/>
                    </a:ln>
                    <a:effectLst/>
                  </c:spPr>
                  <c:txPr>
                    <a:bodyPr wrap="square" lIns="38100" tIns="19050" rIns="38100" bIns="19050" anchor="ctr">
                      <a:spAutoFit/>
                    </a:bodyPr>
                    <a:lstStyle/>
                    <a:p>
                      <a:pPr>
                        <a:defRPr sz="1400" b="1">
                          <a:latin typeface="Interface"/>
                        </a:defRPr>
                      </a:pPr>
                      <a:endParaRPr lang="en-US"/>
                    </a:p>
                  </c:txPr>
                  <c:showLegendKey val="0"/>
                  <c:showVal val="1"/>
                  <c:showCatName val="0"/>
                  <c:showSerName val="0"/>
                  <c:showPercent val="0"/>
                  <c:showBubbleSize val="0"/>
                  <c:showLeaderLines val="0"/>
                  <c:extLst>
                    <c:ext uri="{CE6537A1-D6FC-4f65-9D91-7224C49458BB}">
                      <c15:showLeaderLines val="1"/>
                    </c:ext>
                  </c:extLst>
                </c:dLbls>
                <c:cat>
                  <c:strRef>
                    <c:extLst>
                      <c:ext uri="{02D57815-91ED-43cb-92C2-25804820EDAC}">
                        <c15:formulaRef>
                          <c15:sqref>Sheet1!$A$2:$A$12</c15:sqref>
                        </c15:formulaRef>
                      </c:ext>
                    </c:extLst>
                    <c:strCache>
                      <c:ptCount val="11"/>
                      <c:pt idx="0">
                        <c:v>US</c:v>
                      </c:pt>
                      <c:pt idx="1">
                        <c:v>SWIZ</c:v>
                      </c:pt>
                      <c:pt idx="2">
                        <c:v>UK</c:v>
                      </c:pt>
                      <c:pt idx="3">
                        <c:v>SWE</c:v>
                      </c:pt>
                      <c:pt idx="4">
                        <c:v>AUS</c:v>
                      </c:pt>
                      <c:pt idx="5">
                        <c:v>CAN</c:v>
                      </c:pt>
                      <c:pt idx="6">
                        <c:v>NZ</c:v>
                      </c:pt>
                      <c:pt idx="7">
                        <c:v>GER</c:v>
                      </c:pt>
                      <c:pt idx="8">
                        <c:v>NOR</c:v>
                      </c:pt>
                      <c:pt idx="9">
                        <c:v>FRA</c:v>
                      </c:pt>
                      <c:pt idx="10">
                        <c:v>NETH</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13-15B0-4717-BD72-2A8036A828FE}"/>
                  </c:ext>
                </c:extLst>
              </c15:ser>
            </c15:filteredBarSeries>
          </c:ext>
        </c:extLst>
      </c:barChart>
      <c:catAx>
        <c:axId val="638889408"/>
        <c:scaling>
          <c:orientation val="minMax"/>
        </c:scaling>
        <c:delete val="0"/>
        <c:axPos val="b"/>
        <c:numFmt formatCode="General" sourceLinked="1"/>
        <c:majorTickMark val="none"/>
        <c:minorTickMark val="none"/>
        <c:tickLblPos val="nextTo"/>
        <c:spPr>
          <a:ln>
            <a:solidFill>
              <a:schemeClr val="tx1"/>
            </a:solidFill>
          </a:ln>
        </c:spPr>
        <c:txPr>
          <a:bodyPr rot="-60000000" vert="horz"/>
          <a:lstStyle/>
          <a:p>
            <a:pPr>
              <a:defRPr sz="1400">
                <a:solidFill>
                  <a:schemeClr val="tx1"/>
                </a:solidFill>
                <a:latin typeface="Interface"/>
                <a:ea typeface="Tahoma" panose="020B0604030504040204" pitchFamily="34" charset="0"/>
                <a:cs typeface="Tahoma" panose="020B0604030504040204" pitchFamily="34" charset="0"/>
              </a:defRPr>
            </a:pPr>
            <a:endParaRPr lang="en-US"/>
          </a:p>
        </c:txPr>
        <c:crossAx val="638889800"/>
        <c:crosses val="autoZero"/>
        <c:auto val="1"/>
        <c:lblAlgn val="ctr"/>
        <c:lblOffset val="100"/>
        <c:noMultiLvlLbl val="0"/>
      </c:catAx>
      <c:valAx>
        <c:axId val="638889800"/>
        <c:scaling>
          <c:orientation val="minMax"/>
          <c:max val="100"/>
          <c:min val="0"/>
        </c:scaling>
        <c:delete val="1"/>
        <c:axPos val="l"/>
        <c:numFmt formatCode="0" sourceLinked="1"/>
        <c:majorTickMark val="none"/>
        <c:minorTickMark val="none"/>
        <c:tickLblPos val="nextTo"/>
        <c:crossAx val="638889408"/>
        <c:crosses val="autoZero"/>
        <c:crossBetween val="between"/>
        <c:majorUnit val="25"/>
      </c:valAx>
    </c:plotArea>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3626208652298583E-2"/>
          <c:y val="8.9564493256400382E-2"/>
          <c:w val="0.94077382897868111"/>
          <c:h val="0.81628968952359693"/>
        </c:manualLayout>
      </c:layout>
      <c:barChart>
        <c:barDir val="col"/>
        <c:grouping val="clustered"/>
        <c:varyColors val="0"/>
        <c:ser>
          <c:idx val="0"/>
          <c:order val="0"/>
          <c:tx>
            <c:strRef>
              <c:f>Sheet1!$B$1</c:f>
              <c:strCache>
                <c:ptCount val="1"/>
                <c:pt idx="0">
                  <c:v>Females</c:v>
                </c:pt>
              </c:strCache>
            </c:strRef>
          </c:tx>
          <c:spPr>
            <a:solidFill>
              <a:schemeClr val="tx2"/>
            </a:solidFill>
            <a:ln w="19050">
              <a:noFill/>
            </a:ln>
          </c:spPr>
          <c:invertIfNegative val="0"/>
          <c:dPt>
            <c:idx val="9"/>
            <c:invertIfNegative val="0"/>
            <c:bubble3D val="0"/>
            <c:spPr>
              <a:solidFill>
                <a:schemeClr val="accent2">
                  <a:alpha val="99000"/>
                </a:schemeClr>
              </a:solidFill>
              <a:ln w="19050">
                <a:noFill/>
              </a:ln>
            </c:spPr>
            <c:extLst>
              <c:ext xmlns:c16="http://schemas.microsoft.com/office/drawing/2014/chart" uri="{C3380CC4-5D6E-409C-BE32-E72D297353CC}">
                <c16:uniqueId val="{00000005-1596-4EFD-8F70-3424C03E1B09}"/>
              </c:ext>
            </c:extLst>
          </c:dPt>
          <c:dLbls>
            <c:spPr>
              <a:noFill/>
              <a:ln>
                <a:noFill/>
              </a:ln>
              <a:effectLst/>
            </c:spPr>
            <c:txPr>
              <a:bodyPr wrap="square" lIns="38100" tIns="19050" rIns="38100" bIns="19050" anchor="ctr">
                <a:spAutoFit/>
              </a:bodyPr>
              <a:lstStyle/>
              <a:p>
                <a:pPr>
                  <a:defRPr sz="1400" b="1">
                    <a:solidFill>
                      <a:schemeClr val="bg1"/>
                    </a:solidFill>
                    <a:latin typeface="Interface"/>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GER</c:v>
                </c:pt>
                <c:pt idx="1">
                  <c:v>UK</c:v>
                </c:pt>
                <c:pt idx="2">
                  <c:v>NETH</c:v>
                </c:pt>
                <c:pt idx="3">
                  <c:v>AUS</c:v>
                </c:pt>
                <c:pt idx="4">
                  <c:v>NZ</c:v>
                </c:pt>
                <c:pt idx="5">
                  <c:v>NOR</c:v>
                </c:pt>
                <c:pt idx="6">
                  <c:v>SWIZ</c:v>
                </c:pt>
                <c:pt idx="7">
                  <c:v>FRA</c:v>
                </c:pt>
                <c:pt idx="8">
                  <c:v>SWE</c:v>
                </c:pt>
                <c:pt idx="9">
                  <c:v>US</c:v>
                </c:pt>
                <c:pt idx="10">
                  <c:v>CAN</c:v>
                </c:pt>
              </c:strCache>
            </c:strRef>
          </c:cat>
          <c:val>
            <c:numRef>
              <c:f>Sheet1!$B$2:$B$12</c:f>
              <c:numCache>
                <c:formatCode>0</c:formatCode>
                <c:ptCount val="11"/>
                <c:pt idx="0">
                  <c:v>11.66</c:v>
                </c:pt>
                <c:pt idx="1">
                  <c:v>20.75</c:v>
                </c:pt>
                <c:pt idx="2">
                  <c:v>21.02</c:v>
                </c:pt>
                <c:pt idx="3">
                  <c:v>23.94</c:v>
                </c:pt>
                <c:pt idx="4">
                  <c:v>23.98</c:v>
                </c:pt>
                <c:pt idx="5">
                  <c:v>27.99</c:v>
                </c:pt>
                <c:pt idx="6">
                  <c:v>29.42</c:v>
                </c:pt>
                <c:pt idx="7">
                  <c:v>31.89</c:v>
                </c:pt>
                <c:pt idx="8">
                  <c:v>36.5</c:v>
                </c:pt>
                <c:pt idx="9">
                  <c:v>37.39</c:v>
                </c:pt>
                <c:pt idx="10">
                  <c:v>44.56</c:v>
                </c:pt>
              </c:numCache>
            </c:numRef>
          </c:val>
          <c:extLst>
            <c:ext xmlns:c16="http://schemas.microsoft.com/office/drawing/2014/chart" uri="{C3380CC4-5D6E-409C-BE32-E72D297353CC}">
              <c16:uniqueId val="{00000000-15B0-4717-BD72-2A8036A828FE}"/>
            </c:ext>
          </c:extLst>
        </c:ser>
        <c:dLbls>
          <c:showLegendKey val="0"/>
          <c:showVal val="0"/>
          <c:showCatName val="0"/>
          <c:showSerName val="0"/>
          <c:showPercent val="0"/>
          <c:showBubbleSize val="0"/>
        </c:dLbls>
        <c:gapWidth val="25"/>
        <c:axId val="637811800"/>
        <c:axId val="637812192"/>
        <c:extLst>
          <c:ext xmlns:c15="http://schemas.microsoft.com/office/drawing/2012/chart" uri="{02D57815-91ED-43cb-92C2-25804820EDAC}">
            <c15:filteredBarSeries>
              <c15:ser>
                <c:idx val="1"/>
                <c:order val="1"/>
                <c:tx>
                  <c:strRef>
                    <c:extLst>
                      <c:ext uri="{02D57815-91ED-43cb-92C2-25804820EDAC}">
                        <c15:formulaRef>
                          <c15:sqref>Sheet1!#REF!</c15:sqref>
                        </c15:formulaRef>
                      </c:ext>
                    </c:extLst>
                    <c:strCache>
                      <c:ptCount val="1"/>
                      <c:pt idx="0">
                        <c:v>#REF!</c:v>
                      </c:pt>
                    </c:strCache>
                  </c:strRef>
                </c:tx>
                <c:spPr>
                  <a:ln w="19050">
                    <a:noFill/>
                  </a:ln>
                </c:spPr>
                <c:invertIfNegative val="0"/>
                <c:dLbls>
                  <c:dLbl>
                    <c:idx val="1"/>
                    <c:layout>
                      <c:manualLayout>
                        <c:x val="1.4181764662660485E-3"/>
                        <c:y val="3.6343609183148114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C756-42B7-8FBA-F9A63DA67EB5}"/>
                      </c:ext>
                    </c:extLst>
                  </c:dLbl>
                  <c:dLbl>
                    <c:idx val="3"/>
                    <c:layout>
                      <c:manualLayout>
                        <c:x val="-1.4181764662660485E-3"/>
                        <c:y val="2.8988808722024945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2585-4CE7-87DB-B29973BA35EC}"/>
                      </c:ext>
                    </c:extLst>
                  </c:dLbl>
                  <c:dLbl>
                    <c:idx val="4"/>
                    <c:layout>
                      <c:manualLayout>
                        <c:x val="0"/>
                        <c:y val="4.2951538125538681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1596-4EFD-8F70-3424C03E1B09}"/>
                      </c:ext>
                    </c:extLst>
                  </c:dLbl>
                  <c:dLbl>
                    <c:idx val="6"/>
                    <c:layout>
                      <c:manualLayout>
                        <c:x val="0"/>
                        <c:y val="2.3127751298366982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2-1596-4EFD-8F70-3424C03E1B09}"/>
                      </c:ext>
                    </c:extLst>
                  </c:dLbl>
                  <c:dLbl>
                    <c:idx val="7"/>
                    <c:layout>
                      <c:manualLayout>
                        <c:x val="7.0908823313302425E-4"/>
                        <c:y val="5.6167656165002466E-2"/>
                      </c:manualLayout>
                    </c:layout>
                    <c:spPr>
                      <a:noFill/>
                      <a:ln>
                        <a:noFill/>
                      </a:ln>
                      <a:effectLst/>
                    </c:spPr>
                    <c:txPr>
                      <a:bodyPr wrap="square" lIns="38100" tIns="19050" rIns="38100" bIns="19050" anchor="ctr">
                        <a:noAutofit/>
                      </a:bodyPr>
                      <a:lstStyle/>
                      <a:p>
                        <a:pPr>
                          <a:defRPr sz="1400" b="1">
                            <a:latin typeface="Interface"/>
                          </a:defRPr>
                        </a:pPr>
                        <a:endParaRPr lang="en-US"/>
                      </a:p>
                    </c:txPr>
                    <c:showLegendKey val="0"/>
                    <c:showVal val="1"/>
                    <c:showCatName val="0"/>
                    <c:showSerName val="0"/>
                    <c:showPercent val="0"/>
                    <c:showBubbleSize val="0"/>
                    <c:extLst>
                      <c:ext uri="{CE6537A1-D6FC-4f65-9D91-7224C49458BB}">
                        <c15:layout>
                          <c:manualLayout>
                            <c:w val="3.4844595776156811E-2"/>
                            <c:h val="0.10936122399656389"/>
                          </c:manualLayout>
                        </c15:layout>
                      </c:ext>
                      <c:ext xmlns:c16="http://schemas.microsoft.com/office/drawing/2014/chart" uri="{C3380CC4-5D6E-409C-BE32-E72D297353CC}">
                        <c16:uniqueId val="{00000003-1596-4EFD-8F70-3424C03E1B09}"/>
                      </c:ext>
                    </c:extLst>
                  </c:dLbl>
                  <c:dLbl>
                    <c:idx val="10"/>
                    <c:layout>
                      <c:manualLayout>
                        <c:x val="0"/>
                        <c:y val="3.6343609183148114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4-1596-4EFD-8F70-3424C03E1B09}"/>
                      </c:ext>
                    </c:extLst>
                  </c:dLbl>
                  <c:spPr>
                    <a:noFill/>
                    <a:ln>
                      <a:noFill/>
                    </a:ln>
                    <a:effectLst/>
                  </c:spPr>
                  <c:txPr>
                    <a:bodyPr wrap="square" lIns="38100" tIns="19050" rIns="38100" bIns="19050" anchor="ctr">
                      <a:spAutoFit/>
                    </a:bodyPr>
                    <a:lstStyle/>
                    <a:p>
                      <a:pPr>
                        <a:defRPr sz="1400" b="1">
                          <a:latin typeface="Interface"/>
                        </a:defRPr>
                      </a:pPr>
                      <a:endParaRPr lang="en-US"/>
                    </a:p>
                  </c:txPr>
                  <c:showLegendKey val="0"/>
                  <c:showVal val="1"/>
                  <c:showCatName val="0"/>
                  <c:showSerName val="0"/>
                  <c:showPercent val="0"/>
                  <c:showBubbleSize val="0"/>
                  <c:showLeaderLines val="0"/>
                  <c:extLst>
                    <c:ext uri="{CE6537A1-D6FC-4f65-9D91-7224C49458BB}">
                      <c15:showLeaderLines val="1"/>
                    </c:ext>
                  </c:extLst>
                </c:dLbls>
                <c:cat>
                  <c:strRef>
                    <c:extLst>
                      <c:ext uri="{02D57815-91ED-43cb-92C2-25804820EDAC}">
                        <c15:formulaRef>
                          <c15:sqref>Sheet1!$A$2:$A$12</c15:sqref>
                        </c15:formulaRef>
                      </c:ext>
                    </c:extLst>
                    <c:strCache>
                      <c:ptCount val="11"/>
                      <c:pt idx="0">
                        <c:v>GER</c:v>
                      </c:pt>
                      <c:pt idx="1">
                        <c:v>UK</c:v>
                      </c:pt>
                      <c:pt idx="2">
                        <c:v>NETH</c:v>
                      </c:pt>
                      <c:pt idx="3">
                        <c:v>AUS</c:v>
                      </c:pt>
                      <c:pt idx="4">
                        <c:v>NZ</c:v>
                      </c:pt>
                      <c:pt idx="5">
                        <c:v>NOR</c:v>
                      </c:pt>
                      <c:pt idx="6">
                        <c:v>SWIZ</c:v>
                      </c:pt>
                      <c:pt idx="7">
                        <c:v>FRA</c:v>
                      </c:pt>
                      <c:pt idx="8">
                        <c:v>SWE</c:v>
                      </c:pt>
                      <c:pt idx="9">
                        <c:v>US</c:v>
                      </c:pt>
                      <c:pt idx="10">
                        <c:v>CAN</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13-15B0-4717-BD72-2A8036A828FE}"/>
                  </c:ext>
                </c:extLst>
              </c15:ser>
            </c15:filteredBarSeries>
          </c:ext>
        </c:extLst>
      </c:barChart>
      <c:catAx>
        <c:axId val="637811800"/>
        <c:scaling>
          <c:orientation val="minMax"/>
        </c:scaling>
        <c:delete val="0"/>
        <c:axPos val="b"/>
        <c:numFmt formatCode="General" sourceLinked="1"/>
        <c:majorTickMark val="none"/>
        <c:minorTickMark val="none"/>
        <c:tickLblPos val="nextTo"/>
        <c:txPr>
          <a:bodyPr rot="-60000000" vert="horz"/>
          <a:lstStyle/>
          <a:p>
            <a:pPr>
              <a:defRPr sz="1400">
                <a:solidFill>
                  <a:schemeClr val="tx1"/>
                </a:solidFill>
                <a:latin typeface="Interface"/>
                <a:ea typeface="Tahoma" panose="020B0604030504040204" pitchFamily="34" charset="0"/>
                <a:cs typeface="Tahoma" panose="020B0604030504040204" pitchFamily="34" charset="0"/>
              </a:defRPr>
            </a:pPr>
            <a:endParaRPr lang="en-US"/>
          </a:p>
        </c:txPr>
        <c:crossAx val="637812192"/>
        <c:crosses val="autoZero"/>
        <c:auto val="1"/>
        <c:lblAlgn val="ctr"/>
        <c:lblOffset val="100"/>
        <c:noMultiLvlLbl val="0"/>
      </c:catAx>
      <c:valAx>
        <c:axId val="637812192"/>
        <c:scaling>
          <c:orientation val="minMax"/>
          <c:max val="50"/>
        </c:scaling>
        <c:delete val="1"/>
        <c:axPos val="l"/>
        <c:numFmt formatCode="0" sourceLinked="1"/>
        <c:majorTickMark val="none"/>
        <c:minorTickMark val="none"/>
        <c:tickLblPos val="nextTo"/>
        <c:crossAx val="637811800"/>
        <c:crosses val="autoZero"/>
        <c:crossBetween val="between"/>
        <c:majorUnit val="25"/>
      </c:valAx>
    </c:plotArea>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6151789633382347E-2"/>
          <c:y val="5.1295127771083304E-2"/>
          <c:w val="0.9297973384655186"/>
          <c:h val="0.86623956962911375"/>
        </c:manualLayout>
      </c:layout>
      <c:barChart>
        <c:barDir val="col"/>
        <c:grouping val="clustered"/>
        <c:varyColors val="0"/>
        <c:ser>
          <c:idx val="0"/>
          <c:order val="0"/>
          <c:tx>
            <c:strRef>
              <c:f>Sheet1!$B$1</c:f>
              <c:strCache>
                <c:ptCount val="1"/>
                <c:pt idx="0">
                  <c:v>Females</c:v>
                </c:pt>
              </c:strCache>
            </c:strRef>
          </c:tx>
          <c:spPr>
            <a:solidFill>
              <a:schemeClr val="tx2"/>
            </a:solidFill>
            <a:ln w="19050">
              <a:noFill/>
            </a:ln>
          </c:spPr>
          <c:invertIfNegative val="0"/>
          <c:dPt>
            <c:idx val="0"/>
            <c:invertIfNegative val="0"/>
            <c:bubble3D val="0"/>
            <c:spPr>
              <a:solidFill>
                <a:schemeClr val="accent2"/>
              </a:solidFill>
              <a:ln w="19050">
                <a:noFill/>
              </a:ln>
            </c:spPr>
            <c:extLst>
              <c:ext xmlns:c16="http://schemas.microsoft.com/office/drawing/2014/chart" uri="{C3380CC4-5D6E-409C-BE32-E72D297353CC}">
                <c16:uniqueId val="{00000000-1305-4673-B967-A2360751FC77}"/>
              </c:ext>
            </c:extLst>
          </c:dPt>
          <c:dLbls>
            <c:spPr>
              <a:noFill/>
              <a:ln>
                <a:noFill/>
              </a:ln>
              <a:effectLst/>
            </c:spPr>
            <c:txPr>
              <a:bodyPr wrap="square" lIns="38100" tIns="19050" rIns="38100" bIns="19050" anchor="ctr">
                <a:spAutoFit/>
              </a:bodyPr>
              <a:lstStyle/>
              <a:p>
                <a:pPr>
                  <a:defRPr sz="1400" b="1">
                    <a:solidFill>
                      <a:schemeClr val="bg1"/>
                    </a:solidFill>
                    <a:latin typeface="Interface"/>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US</c:v>
                </c:pt>
                <c:pt idx="1">
                  <c:v>SWIZ</c:v>
                </c:pt>
                <c:pt idx="2">
                  <c:v>NETH</c:v>
                </c:pt>
                <c:pt idx="3">
                  <c:v>GER</c:v>
                </c:pt>
                <c:pt idx="4">
                  <c:v>UK</c:v>
                </c:pt>
                <c:pt idx="5">
                  <c:v>FRA</c:v>
                </c:pt>
                <c:pt idx="6">
                  <c:v>AUS</c:v>
                </c:pt>
                <c:pt idx="7">
                  <c:v>SWE</c:v>
                </c:pt>
                <c:pt idx="8">
                  <c:v>NZ</c:v>
                </c:pt>
                <c:pt idx="9">
                  <c:v>NOR</c:v>
                </c:pt>
                <c:pt idx="10">
                  <c:v>CAN</c:v>
                </c:pt>
              </c:strCache>
            </c:strRef>
          </c:cat>
          <c:val>
            <c:numRef>
              <c:f>Sheet1!$B$2:$B$12</c:f>
              <c:numCache>
                <c:formatCode>0</c:formatCode>
                <c:ptCount val="11"/>
                <c:pt idx="0">
                  <c:v>25.65</c:v>
                </c:pt>
                <c:pt idx="1">
                  <c:v>26.01</c:v>
                </c:pt>
                <c:pt idx="2">
                  <c:v>27.02</c:v>
                </c:pt>
                <c:pt idx="3">
                  <c:v>31.52</c:v>
                </c:pt>
                <c:pt idx="4">
                  <c:v>35.71</c:v>
                </c:pt>
                <c:pt idx="5">
                  <c:v>36.04</c:v>
                </c:pt>
                <c:pt idx="6">
                  <c:v>37.44</c:v>
                </c:pt>
                <c:pt idx="7">
                  <c:v>47.46</c:v>
                </c:pt>
                <c:pt idx="8">
                  <c:v>51.37</c:v>
                </c:pt>
                <c:pt idx="9">
                  <c:v>60.62</c:v>
                </c:pt>
                <c:pt idx="10">
                  <c:v>61.34</c:v>
                </c:pt>
              </c:numCache>
            </c:numRef>
          </c:val>
          <c:extLst>
            <c:ext xmlns:c16="http://schemas.microsoft.com/office/drawing/2014/chart" uri="{C3380CC4-5D6E-409C-BE32-E72D297353CC}">
              <c16:uniqueId val="{00000000-15B0-4717-BD72-2A8036A828FE}"/>
            </c:ext>
          </c:extLst>
        </c:ser>
        <c:dLbls>
          <c:showLegendKey val="0"/>
          <c:showVal val="0"/>
          <c:showCatName val="0"/>
          <c:showSerName val="0"/>
          <c:showPercent val="0"/>
          <c:showBubbleSize val="0"/>
        </c:dLbls>
        <c:gapWidth val="25"/>
        <c:axId val="637812976"/>
        <c:axId val="637813368"/>
        <c:extLst>
          <c:ext xmlns:c15="http://schemas.microsoft.com/office/drawing/2012/chart" uri="{02D57815-91ED-43cb-92C2-25804820EDAC}">
            <c15:filteredBarSeries>
              <c15:ser>
                <c:idx val="1"/>
                <c:order val="1"/>
                <c:tx>
                  <c:strRef>
                    <c:extLst>
                      <c:ext uri="{02D57815-91ED-43cb-92C2-25804820EDAC}">
                        <c15:formulaRef>
                          <c15:sqref>Sheet1!#REF!</c15:sqref>
                        </c15:formulaRef>
                      </c:ext>
                    </c:extLst>
                    <c:strCache>
                      <c:ptCount val="1"/>
                      <c:pt idx="0">
                        <c:v>#REF!</c:v>
                      </c:pt>
                    </c:strCache>
                  </c:strRef>
                </c:tx>
                <c:spPr>
                  <a:ln w="19050">
                    <a:noFill/>
                  </a:ln>
                </c:spPr>
                <c:invertIfNegative val="0"/>
                <c:dLbls>
                  <c:dLbl>
                    <c:idx val="9"/>
                    <c:layout>
                      <c:manualLayout>
                        <c:x val="-2.836352932532097E-3"/>
                        <c:y val="4.2018067769140729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0-4A43-41B4-9112-C5D53DF32EA1}"/>
                      </c:ext>
                    </c:extLst>
                  </c:dLbl>
                  <c:dLbl>
                    <c:idx val="10"/>
                    <c:layout>
                      <c:manualLayout>
                        <c:x val="-1.4181764662660485E-3"/>
                        <c:y val="3.0012905549386237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3-4A43-41B4-9112-C5D53DF32EA1}"/>
                      </c:ext>
                    </c:extLst>
                  </c:dLbl>
                  <c:spPr>
                    <a:noFill/>
                    <a:ln>
                      <a:noFill/>
                    </a:ln>
                    <a:effectLst/>
                  </c:spPr>
                  <c:txPr>
                    <a:bodyPr wrap="square" lIns="38100" tIns="19050" rIns="38100" bIns="19050" anchor="ctr">
                      <a:spAutoFit/>
                    </a:bodyPr>
                    <a:lstStyle/>
                    <a:p>
                      <a:pPr>
                        <a:defRPr sz="1400" b="1">
                          <a:latin typeface="Interface"/>
                        </a:defRPr>
                      </a:pPr>
                      <a:endParaRPr lang="en-US"/>
                    </a:p>
                  </c:txPr>
                  <c:showLegendKey val="0"/>
                  <c:showVal val="1"/>
                  <c:showCatName val="0"/>
                  <c:showSerName val="0"/>
                  <c:showPercent val="0"/>
                  <c:showBubbleSize val="0"/>
                  <c:showLeaderLines val="0"/>
                  <c:extLst>
                    <c:ext uri="{CE6537A1-D6FC-4f65-9D91-7224C49458BB}">
                      <c15:showLeaderLines val="1"/>
                    </c:ext>
                  </c:extLst>
                </c:dLbls>
                <c:cat>
                  <c:strRef>
                    <c:extLst>
                      <c:ext uri="{02D57815-91ED-43cb-92C2-25804820EDAC}">
                        <c15:formulaRef>
                          <c15:sqref>Sheet1!$A$2:$A$12</c15:sqref>
                        </c15:formulaRef>
                      </c:ext>
                    </c:extLst>
                    <c:strCache>
                      <c:ptCount val="11"/>
                      <c:pt idx="0">
                        <c:v>US</c:v>
                      </c:pt>
                      <c:pt idx="1">
                        <c:v>SWIZ</c:v>
                      </c:pt>
                      <c:pt idx="2">
                        <c:v>NETH</c:v>
                      </c:pt>
                      <c:pt idx="3">
                        <c:v>GER</c:v>
                      </c:pt>
                      <c:pt idx="4">
                        <c:v>UK</c:v>
                      </c:pt>
                      <c:pt idx="5">
                        <c:v>FRA</c:v>
                      </c:pt>
                      <c:pt idx="6">
                        <c:v>AUS</c:v>
                      </c:pt>
                      <c:pt idx="7">
                        <c:v>SWE</c:v>
                      </c:pt>
                      <c:pt idx="8">
                        <c:v>NZ</c:v>
                      </c:pt>
                      <c:pt idx="9">
                        <c:v>NOR</c:v>
                      </c:pt>
                      <c:pt idx="10">
                        <c:v>CAN</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13-15B0-4717-BD72-2A8036A828FE}"/>
                  </c:ext>
                </c:extLst>
              </c15:ser>
            </c15:filteredBarSeries>
          </c:ext>
        </c:extLst>
      </c:barChart>
      <c:catAx>
        <c:axId val="637812976"/>
        <c:scaling>
          <c:orientation val="minMax"/>
        </c:scaling>
        <c:delete val="0"/>
        <c:axPos val="b"/>
        <c:numFmt formatCode="General" sourceLinked="1"/>
        <c:majorTickMark val="none"/>
        <c:minorTickMark val="none"/>
        <c:tickLblPos val="nextTo"/>
        <c:txPr>
          <a:bodyPr rot="-60000000" vert="horz"/>
          <a:lstStyle/>
          <a:p>
            <a:pPr>
              <a:defRPr sz="1400">
                <a:solidFill>
                  <a:schemeClr val="tx1"/>
                </a:solidFill>
                <a:latin typeface="Interface"/>
                <a:ea typeface="Tahoma" panose="020B0604030504040204" pitchFamily="34" charset="0"/>
                <a:cs typeface="Tahoma" panose="020B0604030504040204" pitchFamily="34" charset="0"/>
              </a:defRPr>
            </a:pPr>
            <a:endParaRPr lang="en-US"/>
          </a:p>
        </c:txPr>
        <c:crossAx val="637813368"/>
        <c:crosses val="autoZero"/>
        <c:auto val="1"/>
        <c:lblAlgn val="ctr"/>
        <c:lblOffset val="100"/>
        <c:noMultiLvlLbl val="0"/>
      </c:catAx>
      <c:valAx>
        <c:axId val="637813368"/>
        <c:scaling>
          <c:orientation val="minMax"/>
          <c:max val="100"/>
        </c:scaling>
        <c:delete val="1"/>
        <c:axPos val="l"/>
        <c:numFmt formatCode="0" sourceLinked="1"/>
        <c:majorTickMark val="none"/>
        <c:minorTickMark val="none"/>
        <c:tickLblPos val="nextTo"/>
        <c:crossAx val="637812976"/>
        <c:crosses val="autoZero"/>
        <c:crossBetween val="between"/>
        <c:majorUnit val="2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7823856229513214E-2"/>
          <c:y val="0.16808246319290043"/>
          <c:w val="0.92657620264156026"/>
          <c:h val="0.73856373207956671"/>
        </c:manualLayout>
      </c:layout>
      <c:barChart>
        <c:barDir val="col"/>
        <c:grouping val="clustered"/>
        <c:varyColors val="0"/>
        <c:ser>
          <c:idx val="0"/>
          <c:order val="0"/>
          <c:tx>
            <c:strRef>
              <c:f>Sheet1!$B$1</c:f>
              <c:strCache>
                <c:ptCount val="1"/>
                <c:pt idx="0">
                  <c:v>Females</c:v>
                </c:pt>
              </c:strCache>
            </c:strRef>
          </c:tx>
          <c:spPr>
            <a:solidFill>
              <a:schemeClr val="tx2"/>
            </a:solidFill>
            <a:ln w="19050">
              <a:noFill/>
            </a:ln>
          </c:spPr>
          <c:invertIfNegative val="0"/>
          <c:dPt>
            <c:idx val="0"/>
            <c:invertIfNegative val="0"/>
            <c:bubble3D val="0"/>
            <c:spPr>
              <a:solidFill>
                <a:schemeClr val="accent2"/>
              </a:solidFill>
              <a:ln w="19050">
                <a:noFill/>
              </a:ln>
            </c:spPr>
            <c:extLst>
              <c:ext xmlns:c16="http://schemas.microsoft.com/office/drawing/2014/chart" uri="{C3380CC4-5D6E-409C-BE32-E72D297353CC}">
                <c16:uniqueId val="{00000000-C497-4E88-B59D-CB83AF15F275}"/>
              </c:ext>
            </c:extLst>
          </c:dPt>
          <c:dPt>
            <c:idx val="10"/>
            <c:invertIfNegative val="0"/>
            <c:bubble3D val="0"/>
            <c:extLst>
              <c:ext xmlns:c16="http://schemas.microsoft.com/office/drawing/2014/chart" uri="{C3380CC4-5D6E-409C-BE32-E72D297353CC}">
                <c16:uniqueId val="{00000002-35E6-446F-B360-12990E656E38}"/>
              </c:ext>
            </c:extLst>
          </c:dPt>
          <c:dLbls>
            <c:spPr>
              <a:noFill/>
              <a:ln>
                <a:noFill/>
              </a:ln>
              <a:effectLst/>
            </c:spPr>
            <c:txPr>
              <a:bodyPr wrap="square" lIns="38100" tIns="19050" rIns="38100" bIns="19050" anchor="ctr">
                <a:spAutoFit/>
              </a:bodyPr>
              <a:lstStyle/>
              <a:p>
                <a:pPr>
                  <a:defRPr sz="1400" b="1">
                    <a:solidFill>
                      <a:schemeClr val="bg1"/>
                    </a:solidFill>
                    <a:latin typeface="Interface"/>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US</c:v>
                </c:pt>
                <c:pt idx="1">
                  <c:v>SWE</c:v>
                </c:pt>
                <c:pt idx="2">
                  <c:v>CAN</c:v>
                </c:pt>
                <c:pt idx="3">
                  <c:v>NZ</c:v>
                </c:pt>
                <c:pt idx="4">
                  <c:v>GER</c:v>
                </c:pt>
                <c:pt idx="5">
                  <c:v>NOR</c:v>
                </c:pt>
                <c:pt idx="6">
                  <c:v>NETH</c:v>
                </c:pt>
                <c:pt idx="7">
                  <c:v>FRA</c:v>
                </c:pt>
                <c:pt idx="8">
                  <c:v>AUS</c:v>
                </c:pt>
                <c:pt idx="9">
                  <c:v>SWIZ</c:v>
                </c:pt>
                <c:pt idx="10">
                  <c:v>UK</c:v>
                </c:pt>
              </c:strCache>
            </c:strRef>
          </c:cat>
          <c:val>
            <c:numRef>
              <c:f>Sheet1!$B$2:$B$12</c:f>
              <c:numCache>
                <c:formatCode>0</c:formatCode>
                <c:ptCount val="11"/>
                <c:pt idx="0">
                  <c:v>23.9</c:v>
                </c:pt>
                <c:pt idx="1">
                  <c:v>33.299999999999997</c:v>
                </c:pt>
                <c:pt idx="2">
                  <c:v>39.47</c:v>
                </c:pt>
                <c:pt idx="3">
                  <c:v>47.19</c:v>
                </c:pt>
                <c:pt idx="4">
                  <c:v>49.2</c:v>
                </c:pt>
                <c:pt idx="5">
                  <c:v>51.27</c:v>
                </c:pt>
                <c:pt idx="6">
                  <c:v>53.91</c:v>
                </c:pt>
                <c:pt idx="7">
                  <c:v>54.71</c:v>
                </c:pt>
                <c:pt idx="8">
                  <c:v>59.37</c:v>
                </c:pt>
                <c:pt idx="9">
                  <c:v>60.64</c:v>
                </c:pt>
                <c:pt idx="10">
                  <c:v>61.89</c:v>
                </c:pt>
              </c:numCache>
            </c:numRef>
          </c:val>
          <c:extLst>
            <c:ext xmlns:c16="http://schemas.microsoft.com/office/drawing/2014/chart" uri="{C3380CC4-5D6E-409C-BE32-E72D297353CC}">
              <c16:uniqueId val="{00000000-15B0-4717-BD72-2A8036A828FE}"/>
            </c:ext>
          </c:extLst>
        </c:ser>
        <c:dLbls>
          <c:showLegendKey val="0"/>
          <c:showVal val="0"/>
          <c:showCatName val="0"/>
          <c:showSerName val="0"/>
          <c:showPercent val="0"/>
          <c:showBubbleSize val="0"/>
        </c:dLbls>
        <c:gapWidth val="25"/>
        <c:axId val="639404376"/>
        <c:axId val="639404768"/>
        <c:extLst>
          <c:ext xmlns:c15="http://schemas.microsoft.com/office/drawing/2012/chart" uri="{02D57815-91ED-43cb-92C2-25804820EDAC}">
            <c15:filteredBarSeries>
              <c15:ser>
                <c:idx val="1"/>
                <c:order val="1"/>
                <c:tx>
                  <c:strRef>
                    <c:extLst>
                      <c:ext uri="{02D57815-91ED-43cb-92C2-25804820EDAC}">
                        <c15:formulaRef>
                          <c15:sqref>Sheet1!#REF!</c15:sqref>
                        </c15:formulaRef>
                      </c:ext>
                    </c:extLst>
                    <c:strCache>
                      <c:ptCount val="1"/>
                      <c:pt idx="0">
                        <c:v>#REF!</c:v>
                      </c:pt>
                    </c:strCache>
                  </c:strRef>
                </c:tx>
                <c:spPr>
                  <a:ln w="19050">
                    <a:noFill/>
                  </a:ln>
                </c:spPr>
                <c:invertIfNegative val="0"/>
                <c:dLbls>
                  <c:dLbl>
                    <c:idx val="2"/>
                    <c:layout>
                      <c:manualLayout>
                        <c:x val="-1.4181764662660485E-3"/>
                        <c:y val="2.2995977514641774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0-F711-4758-85EF-20656834966F}"/>
                      </c:ext>
                    </c:extLst>
                  </c:dLbl>
                  <c:dLbl>
                    <c:idx val="3"/>
                    <c:layout>
                      <c:manualLayout>
                        <c:x val="-1.4181764662660485E-3"/>
                        <c:y val="-2.8744971893302287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2-F711-4758-85EF-20656834966F}"/>
                      </c:ext>
                    </c:extLst>
                  </c:dLbl>
                  <c:dLbl>
                    <c:idx val="6"/>
                    <c:layout>
                      <c:manualLayout>
                        <c:x val="0"/>
                        <c:y val="3.1619469082632461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5-F711-4758-85EF-20656834966F}"/>
                      </c:ext>
                    </c:extLst>
                  </c:dLbl>
                  <c:dLbl>
                    <c:idx val="8"/>
                    <c:layout>
                      <c:manualLayout>
                        <c:x val="-5.6727058650642981E-3"/>
                        <c:y val="-4.3117457839953403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8-F711-4758-85EF-20656834966F}"/>
                      </c:ext>
                    </c:extLst>
                  </c:dLbl>
                  <c:dLbl>
                    <c:idx val="9"/>
                    <c:layout>
                      <c:manualLayout>
                        <c:x val="-4.2545293987981455E-3"/>
                        <c:y val="-2.5870474703972059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6-F711-4758-85EF-20656834966F}"/>
                      </c:ext>
                    </c:extLst>
                  </c:dLbl>
                  <c:dLbl>
                    <c:idx val="10"/>
                    <c:layout>
                      <c:manualLayout>
                        <c:x val="-4.2545293987983537E-3"/>
                        <c:y val="-4.8866452218613993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A-F711-4758-85EF-20656834966F}"/>
                      </c:ext>
                    </c:extLst>
                  </c:dLbl>
                  <c:spPr>
                    <a:noFill/>
                    <a:ln>
                      <a:noFill/>
                    </a:ln>
                    <a:effectLst/>
                  </c:spPr>
                  <c:txPr>
                    <a:bodyPr wrap="square" lIns="38100" tIns="19050" rIns="38100" bIns="19050" anchor="ctr">
                      <a:spAutoFit/>
                    </a:bodyPr>
                    <a:lstStyle/>
                    <a:p>
                      <a:pPr>
                        <a:defRPr sz="1400" b="1">
                          <a:latin typeface="Interface"/>
                        </a:defRPr>
                      </a:pPr>
                      <a:endParaRPr lang="en-US"/>
                    </a:p>
                  </c:txPr>
                  <c:showLegendKey val="0"/>
                  <c:showVal val="1"/>
                  <c:showCatName val="0"/>
                  <c:showSerName val="0"/>
                  <c:showPercent val="0"/>
                  <c:showBubbleSize val="0"/>
                  <c:showLeaderLines val="0"/>
                  <c:extLst>
                    <c:ext uri="{CE6537A1-D6FC-4f65-9D91-7224C49458BB}">
                      <c15:showLeaderLines val="1"/>
                    </c:ext>
                  </c:extLst>
                </c:dLbls>
                <c:cat>
                  <c:strRef>
                    <c:extLst>
                      <c:ext uri="{02D57815-91ED-43cb-92C2-25804820EDAC}">
                        <c15:formulaRef>
                          <c15:sqref>Sheet1!$A$2:$A$12</c15:sqref>
                        </c15:formulaRef>
                      </c:ext>
                    </c:extLst>
                    <c:strCache>
                      <c:ptCount val="11"/>
                      <c:pt idx="0">
                        <c:v>US</c:v>
                      </c:pt>
                      <c:pt idx="1">
                        <c:v>SWE</c:v>
                      </c:pt>
                      <c:pt idx="2">
                        <c:v>CAN</c:v>
                      </c:pt>
                      <c:pt idx="3">
                        <c:v>NZ</c:v>
                      </c:pt>
                      <c:pt idx="4">
                        <c:v>GER</c:v>
                      </c:pt>
                      <c:pt idx="5">
                        <c:v>NOR</c:v>
                      </c:pt>
                      <c:pt idx="6">
                        <c:v>NETH</c:v>
                      </c:pt>
                      <c:pt idx="7">
                        <c:v>FRA</c:v>
                      </c:pt>
                      <c:pt idx="8">
                        <c:v>AUS</c:v>
                      </c:pt>
                      <c:pt idx="9">
                        <c:v>SWIZ</c:v>
                      </c:pt>
                      <c:pt idx="10">
                        <c:v>UK</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13-15B0-4717-BD72-2A8036A828FE}"/>
                  </c:ext>
                </c:extLst>
              </c15:ser>
            </c15:filteredBarSeries>
          </c:ext>
        </c:extLst>
      </c:barChart>
      <c:catAx>
        <c:axId val="639404376"/>
        <c:scaling>
          <c:orientation val="minMax"/>
        </c:scaling>
        <c:delete val="0"/>
        <c:axPos val="b"/>
        <c:numFmt formatCode="General" sourceLinked="1"/>
        <c:majorTickMark val="none"/>
        <c:minorTickMark val="none"/>
        <c:tickLblPos val="nextTo"/>
        <c:spPr>
          <a:ln>
            <a:solidFill>
              <a:schemeClr val="tx1"/>
            </a:solidFill>
          </a:ln>
        </c:spPr>
        <c:txPr>
          <a:bodyPr rot="-60000000" vert="horz"/>
          <a:lstStyle/>
          <a:p>
            <a:pPr>
              <a:defRPr sz="1400">
                <a:solidFill>
                  <a:schemeClr val="tx1"/>
                </a:solidFill>
                <a:latin typeface="Interface"/>
                <a:ea typeface="Tahoma" panose="020B0604030504040204" pitchFamily="34" charset="0"/>
                <a:cs typeface="Tahoma" panose="020B0604030504040204" pitchFamily="34" charset="0"/>
              </a:defRPr>
            </a:pPr>
            <a:endParaRPr lang="en-US"/>
          </a:p>
        </c:txPr>
        <c:crossAx val="639404768"/>
        <c:crosses val="autoZero"/>
        <c:auto val="1"/>
        <c:lblAlgn val="ctr"/>
        <c:lblOffset val="100"/>
        <c:noMultiLvlLbl val="0"/>
      </c:catAx>
      <c:valAx>
        <c:axId val="639404768"/>
        <c:scaling>
          <c:orientation val="minMax"/>
          <c:max val="100"/>
          <c:min val="0"/>
        </c:scaling>
        <c:delete val="1"/>
        <c:axPos val="l"/>
        <c:numFmt formatCode="0" sourceLinked="1"/>
        <c:majorTickMark val="none"/>
        <c:minorTickMark val="none"/>
        <c:tickLblPos val="nextTo"/>
        <c:crossAx val="639404376"/>
        <c:crosses val="autoZero"/>
        <c:crossBetween val="between"/>
        <c:majorUnit val="25"/>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816731567081919E-2"/>
          <c:y val="7.6117907416147407E-2"/>
          <c:w val="0.94507984689779712"/>
          <c:h val="0.82988828617117194"/>
        </c:manualLayout>
      </c:layout>
      <c:barChart>
        <c:barDir val="col"/>
        <c:grouping val="clustered"/>
        <c:varyColors val="0"/>
        <c:ser>
          <c:idx val="0"/>
          <c:order val="0"/>
          <c:tx>
            <c:strRef>
              <c:f>Sheet1!$B$1</c:f>
              <c:strCache>
                <c:ptCount val="1"/>
                <c:pt idx="0">
                  <c:v>Females</c:v>
                </c:pt>
              </c:strCache>
            </c:strRef>
          </c:tx>
          <c:spPr>
            <a:solidFill>
              <a:schemeClr val="tx2"/>
            </a:solidFill>
            <a:ln w="19050">
              <a:noFill/>
            </a:ln>
          </c:spPr>
          <c:invertIfNegative val="0"/>
          <c:dPt>
            <c:idx val="10"/>
            <c:invertIfNegative val="0"/>
            <c:bubble3D val="0"/>
            <c:spPr>
              <a:solidFill>
                <a:schemeClr val="accent2"/>
              </a:solidFill>
              <a:ln w="19050">
                <a:noFill/>
              </a:ln>
            </c:spPr>
            <c:extLst>
              <c:ext xmlns:c16="http://schemas.microsoft.com/office/drawing/2014/chart" uri="{C3380CC4-5D6E-409C-BE32-E72D297353CC}">
                <c16:uniqueId val="{00000000-98BC-4F59-A4B6-AA5BBF26EAF9}"/>
              </c:ext>
            </c:extLst>
          </c:dPt>
          <c:dLbls>
            <c:spPr>
              <a:noFill/>
              <a:ln>
                <a:noFill/>
              </a:ln>
              <a:effectLst/>
            </c:spPr>
            <c:txPr>
              <a:bodyPr wrap="square" lIns="38100" tIns="19050" rIns="38100" bIns="19050" anchor="ctr">
                <a:spAutoFit/>
              </a:bodyPr>
              <a:lstStyle/>
              <a:p>
                <a:pPr>
                  <a:defRPr sz="1400" b="1">
                    <a:solidFill>
                      <a:schemeClr val="bg1"/>
                    </a:solidFill>
                    <a:latin typeface="Interface"/>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GER</c:v>
                </c:pt>
                <c:pt idx="1">
                  <c:v>FRA</c:v>
                </c:pt>
                <c:pt idx="2">
                  <c:v>UK</c:v>
                </c:pt>
                <c:pt idx="3">
                  <c:v>NETH</c:v>
                </c:pt>
                <c:pt idx="4">
                  <c:v>AUS</c:v>
                </c:pt>
                <c:pt idx="5">
                  <c:v>NOR</c:v>
                </c:pt>
                <c:pt idx="6">
                  <c:v>NZ</c:v>
                </c:pt>
                <c:pt idx="7">
                  <c:v>SWIZ</c:v>
                </c:pt>
                <c:pt idx="8">
                  <c:v>SWE</c:v>
                </c:pt>
                <c:pt idx="9">
                  <c:v>CAN</c:v>
                </c:pt>
                <c:pt idx="10">
                  <c:v>US</c:v>
                </c:pt>
              </c:strCache>
            </c:strRef>
          </c:cat>
          <c:val>
            <c:numRef>
              <c:f>Sheet1!$B$2:$B$12</c:f>
              <c:numCache>
                <c:formatCode>0</c:formatCode>
                <c:ptCount val="11"/>
                <c:pt idx="0">
                  <c:v>7.15</c:v>
                </c:pt>
                <c:pt idx="1">
                  <c:v>11.12</c:v>
                </c:pt>
                <c:pt idx="2">
                  <c:v>19.63</c:v>
                </c:pt>
                <c:pt idx="3">
                  <c:v>20.99</c:v>
                </c:pt>
                <c:pt idx="4">
                  <c:v>24.94</c:v>
                </c:pt>
                <c:pt idx="5">
                  <c:v>26.52</c:v>
                </c:pt>
                <c:pt idx="6">
                  <c:v>27.56</c:v>
                </c:pt>
                <c:pt idx="7">
                  <c:v>27.86</c:v>
                </c:pt>
                <c:pt idx="8">
                  <c:v>31.98</c:v>
                </c:pt>
                <c:pt idx="9">
                  <c:v>33.19</c:v>
                </c:pt>
                <c:pt idx="10">
                  <c:v>33.549999999999997</c:v>
                </c:pt>
              </c:numCache>
            </c:numRef>
          </c:val>
          <c:extLst>
            <c:ext xmlns:c16="http://schemas.microsoft.com/office/drawing/2014/chart" uri="{C3380CC4-5D6E-409C-BE32-E72D297353CC}">
              <c16:uniqueId val="{00000000-15B0-4717-BD72-2A8036A828FE}"/>
            </c:ext>
          </c:extLst>
        </c:ser>
        <c:dLbls>
          <c:showLegendKey val="0"/>
          <c:showVal val="0"/>
          <c:showCatName val="0"/>
          <c:showSerName val="0"/>
          <c:showPercent val="0"/>
          <c:showBubbleSize val="0"/>
        </c:dLbls>
        <c:gapWidth val="25"/>
        <c:axId val="427534328"/>
        <c:axId val="427534720"/>
        <c:extLst>
          <c:ext xmlns:c15="http://schemas.microsoft.com/office/drawing/2012/chart" uri="{02D57815-91ED-43cb-92C2-25804820EDAC}">
            <c15:filteredBarSeries>
              <c15:ser>
                <c:idx val="1"/>
                <c:order val="1"/>
                <c:tx>
                  <c:strRef>
                    <c:extLst>
                      <c:ext uri="{02D57815-91ED-43cb-92C2-25804820EDAC}">
                        <c15:formulaRef>
                          <c15:sqref>Sheet1!#REF!</c15:sqref>
                        </c15:formulaRef>
                      </c:ext>
                    </c:extLst>
                    <c:strCache>
                      <c:ptCount val="1"/>
                      <c:pt idx="0">
                        <c:v>#REF!</c:v>
                      </c:pt>
                    </c:strCache>
                  </c:strRef>
                </c:tx>
                <c:spPr>
                  <a:ln w="19050">
                    <a:noFill/>
                  </a:ln>
                </c:spPr>
                <c:invertIfNegative val="0"/>
                <c:dLbls>
                  <c:dLbl>
                    <c:idx val="2"/>
                    <c:layout>
                      <c:manualLayout>
                        <c:x val="-5.199920306385739E-17"/>
                        <c:y val="2.8941996820026478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2-F27E-45C4-9B35-CC18FB435BD2}"/>
                      </c:ext>
                    </c:extLst>
                  </c:dLbl>
                  <c:dLbl>
                    <c:idx val="3"/>
                    <c:layout>
                      <c:manualLayout>
                        <c:x val="-5.199920306385739E-17"/>
                        <c:y val="4.6307194912042431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0-F27E-45C4-9B35-CC18FB435BD2}"/>
                      </c:ext>
                    </c:extLst>
                  </c:dLbl>
                  <c:spPr>
                    <a:noFill/>
                    <a:ln>
                      <a:noFill/>
                    </a:ln>
                    <a:effectLst/>
                  </c:spPr>
                  <c:txPr>
                    <a:bodyPr wrap="square" lIns="38100" tIns="19050" rIns="38100" bIns="19050" anchor="ctr">
                      <a:spAutoFit/>
                    </a:bodyPr>
                    <a:lstStyle/>
                    <a:p>
                      <a:pPr>
                        <a:defRPr sz="1400" b="1">
                          <a:latin typeface="Interface"/>
                        </a:defRPr>
                      </a:pPr>
                      <a:endParaRPr lang="en-US"/>
                    </a:p>
                  </c:txPr>
                  <c:showLegendKey val="0"/>
                  <c:showVal val="1"/>
                  <c:showCatName val="0"/>
                  <c:showSerName val="0"/>
                  <c:showPercent val="0"/>
                  <c:showBubbleSize val="0"/>
                  <c:showLeaderLines val="0"/>
                  <c:extLst>
                    <c:ext uri="{CE6537A1-D6FC-4f65-9D91-7224C49458BB}">
                      <c15:showLeaderLines val="1"/>
                    </c:ext>
                  </c:extLst>
                </c:dLbls>
                <c:cat>
                  <c:strRef>
                    <c:extLst>
                      <c:ext uri="{02D57815-91ED-43cb-92C2-25804820EDAC}">
                        <c15:formulaRef>
                          <c15:sqref>Sheet1!$A$2:$A$12</c15:sqref>
                        </c15:formulaRef>
                      </c:ext>
                    </c:extLst>
                    <c:strCache>
                      <c:ptCount val="11"/>
                      <c:pt idx="0">
                        <c:v>GER</c:v>
                      </c:pt>
                      <c:pt idx="1">
                        <c:v>FRA</c:v>
                      </c:pt>
                      <c:pt idx="2">
                        <c:v>UK</c:v>
                      </c:pt>
                      <c:pt idx="3">
                        <c:v>NETH</c:v>
                      </c:pt>
                      <c:pt idx="4">
                        <c:v>AUS</c:v>
                      </c:pt>
                      <c:pt idx="5">
                        <c:v>NOR</c:v>
                      </c:pt>
                      <c:pt idx="6">
                        <c:v>NZ</c:v>
                      </c:pt>
                      <c:pt idx="7">
                        <c:v>SWIZ</c:v>
                      </c:pt>
                      <c:pt idx="8">
                        <c:v>SWE</c:v>
                      </c:pt>
                      <c:pt idx="9">
                        <c:v>CAN</c:v>
                      </c:pt>
                      <c:pt idx="10">
                        <c:v>US</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13-15B0-4717-BD72-2A8036A828FE}"/>
                  </c:ext>
                </c:extLst>
              </c15:ser>
            </c15:filteredBarSeries>
          </c:ext>
        </c:extLst>
      </c:barChart>
      <c:catAx>
        <c:axId val="427534328"/>
        <c:scaling>
          <c:orientation val="minMax"/>
        </c:scaling>
        <c:delete val="0"/>
        <c:axPos val="b"/>
        <c:numFmt formatCode="General" sourceLinked="1"/>
        <c:majorTickMark val="none"/>
        <c:minorTickMark val="none"/>
        <c:tickLblPos val="nextTo"/>
        <c:spPr>
          <a:ln>
            <a:solidFill>
              <a:schemeClr val="tx1"/>
            </a:solidFill>
          </a:ln>
        </c:spPr>
        <c:txPr>
          <a:bodyPr rot="-60000000" vert="horz"/>
          <a:lstStyle/>
          <a:p>
            <a:pPr>
              <a:defRPr sz="1400">
                <a:solidFill>
                  <a:schemeClr val="tx1"/>
                </a:solidFill>
                <a:latin typeface="Interface"/>
                <a:ea typeface="Tahoma" panose="020B0604030504040204" pitchFamily="34" charset="0"/>
                <a:cs typeface="Tahoma" panose="020B0604030504040204" pitchFamily="34" charset="0"/>
              </a:defRPr>
            </a:pPr>
            <a:endParaRPr lang="en-US"/>
          </a:p>
        </c:txPr>
        <c:crossAx val="427534720"/>
        <c:crosses val="autoZero"/>
        <c:auto val="1"/>
        <c:lblAlgn val="ctr"/>
        <c:lblOffset val="100"/>
        <c:noMultiLvlLbl val="0"/>
      </c:catAx>
      <c:valAx>
        <c:axId val="427534720"/>
        <c:scaling>
          <c:orientation val="minMax"/>
          <c:max val="50"/>
        </c:scaling>
        <c:delete val="1"/>
        <c:axPos val="l"/>
        <c:numFmt formatCode="0" sourceLinked="1"/>
        <c:majorTickMark val="none"/>
        <c:minorTickMark val="none"/>
        <c:tickLblPos val="nextTo"/>
        <c:crossAx val="427534328"/>
        <c:crosses val="autoZero"/>
        <c:crossBetween val="between"/>
        <c:majorUnit val="25"/>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098546975471929E-2"/>
          <c:y val="3.3197446386836985E-2"/>
          <c:w val="0.9713874502361628"/>
          <c:h val="0.89222402691916058"/>
        </c:manualLayout>
      </c:layout>
      <c:barChart>
        <c:barDir val="col"/>
        <c:grouping val="clustered"/>
        <c:varyColors val="0"/>
        <c:ser>
          <c:idx val="0"/>
          <c:order val="0"/>
          <c:tx>
            <c:strRef>
              <c:f>Sheet1!$B$1</c:f>
              <c:strCache>
                <c:ptCount val="1"/>
                <c:pt idx="0">
                  <c:v>2015</c:v>
                </c:pt>
              </c:strCache>
            </c:strRef>
          </c:tx>
          <c:spPr>
            <a:solidFill>
              <a:schemeClr val="tx2"/>
            </a:solidFill>
            <a:ln>
              <a:noFill/>
            </a:ln>
            <a:effectLst/>
          </c:spPr>
          <c:invertIfNegative val="0"/>
          <c:dPt>
            <c:idx val="10"/>
            <c:invertIfNegative val="0"/>
            <c:bubble3D val="0"/>
            <c:spPr>
              <a:solidFill>
                <a:schemeClr val="accent2"/>
              </a:solidFill>
              <a:ln>
                <a:noFill/>
              </a:ln>
              <a:effectLst/>
            </c:spPr>
            <c:extLst>
              <c:ext xmlns:c16="http://schemas.microsoft.com/office/drawing/2014/chart" uri="{C3380CC4-5D6E-409C-BE32-E72D297353CC}">
                <c16:uniqueId val="{00000000-7A33-4BF5-A72E-DCD36CD03647}"/>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Interface"/>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SWE</c:v>
                </c:pt>
                <c:pt idx="1">
                  <c:v>NOR</c:v>
                </c:pt>
                <c:pt idx="2">
                  <c:v>SWIZ</c:v>
                </c:pt>
                <c:pt idx="3">
                  <c:v>AUS</c:v>
                </c:pt>
                <c:pt idx="4">
                  <c:v>GER</c:v>
                </c:pt>
                <c:pt idx="5">
                  <c:v>CAN</c:v>
                </c:pt>
                <c:pt idx="6">
                  <c:v>NETH</c:v>
                </c:pt>
                <c:pt idx="7">
                  <c:v>FRA</c:v>
                </c:pt>
                <c:pt idx="8">
                  <c:v>UK</c:v>
                </c:pt>
                <c:pt idx="9">
                  <c:v>NZ</c:v>
                </c:pt>
                <c:pt idx="10">
                  <c:v>US</c:v>
                </c:pt>
              </c:strCache>
            </c:strRef>
          </c:cat>
          <c:val>
            <c:numRef>
              <c:f>Sheet1!$B$2:$B$12</c:f>
              <c:numCache>
                <c:formatCode>General</c:formatCode>
                <c:ptCount val="11"/>
                <c:pt idx="0">
                  <c:v>4</c:v>
                </c:pt>
                <c:pt idx="1">
                  <c:v>5</c:v>
                </c:pt>
                <c:pt idx="2">
                  <c:v>5</c:v>
                </c:pt>
                <c:pt idx="3">
                  <c:v>6</c:v>
                </c:pt>
                <c:pt idx="4">
                  <c:v>6</c:v>
                </c:pt>
                <c:pt idx="5">
                  <c:v>7</c:v>
                </c:pt>
                <c:pt idx="6">
                  <c:v>7</c:v>
                </c:pt>
                <c:pt idx="7">
                  <c:v>8</c:v>
                </c:pt>
                <c:pt idx="8">
                  <c:v>9</c:v>
                </c:pt>
                <c:pt idx="9">
                  <c:v>11</c:v>
                </c:pt>
                <c:pt idx="10">
                  <c:v>14</c:v>
                </c:pt>
              </c:numCache>
            </c:numRef>
          </c:val>
          <c:extLst>
            <c:ext xmlns:c16="http://schemas.microsoft.com/office/drawing/2014/chart" uri="{C3380CC4-5D6E-409C-BE32-E72D297353CC}">
              <c16:uniqueId val="{00000000-FB2B-4B09-B4AB-F20A2E99CA5B}"/>
            </c:ext>
          </c:extLst>
        </c:ser>
        <c:dLbls>
          <c:showLegendKey val="0"/>
          <c:showVal val="0"/>
          <c:showCatName val="0"/>
          <c:showSerName val="0"/>
          <c:showPercent val="0"/>
          <c:showBubbleSize val="0"/>
        </c:dLbls>
        <c:gapWidth val="16"/>
        <c:overlap val="-27"/>
        <c:axId val="427535504"/>
        <c:axId val="637459496"/>
      </c:barChart>
      <c:catAx>
        <c:axId val="42753550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a:ea typeface="+mn-ea"/>
                <a:cs typeface="+mn-cs"/>
              </a:defRPr>
            </a:pPr>
            <a:endParaRPr lang="en-US"/>
          </a:p>
        </c:txPr>
        <c:crossAx val="637459496"/>
        <c:crosses val="autoZero"/>
        <c:auto val="1"/>
        <c:lblAlgn val="ctr"/>
        <c:lblOffset val="100"/>
        <c:noMultiLvlLbl val="0"/>
      </c:catAx>
      <c:valAx>
        <c:axId val="637459496"/>
        <c:scaling>
          <c:orientation val="minMax"/>
          <c:max val="50"/>
        </c:scaling>
        <c:delete val="1"/>
        <c:axPos val="l"/>
        <c:majorGridlines>
          <c:spPr>
            <a:ln w="9525" cap="flat" cmpd="sng" algn="ctr">
              <a:noFill/>
              <a:round/>
            </a:ln>
            <a:effectLst/>
          </c:spPr>
        </c:majorGridlines>
        <c:numFmt formatCode="General" sourceLinked="1"/>
        <c:majorTickMark val="none"/>
        <c:minorTickMark val="none"/>
        <c:tickLblPos val="nextTo"/>
        <c:crossAx val="427535504"/>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2016</c:v>
                </c:pt>
              </c:strCache>
            </c:strRef>
          </c:tx>
          <c:spPr>
            <a:solidFill>
              <a:schemeClr val="tx2"/>
            </a:solidFill>
            <a:ln>
              <a:noFill/>
            </a:ln>
            <a:effectLst/>
          </c:spPr>
          <c:invertIfNegative val="0"/>
          <c:dPt>
            <c:idx val="8"/>
            <c:invertIfNegative val="0"/>
            <c:bubble3D val="0"/>
            <c:spPr>
              <a:solidFill>
                <a:schemeClr val="accent2"/>
              </a:solidFill>
              <a:ln>
                <a:noFill/>
              </a:ln>
              <a:effectLst/>
            </c:spPr>
            <c:extLst>
              <c:ext xmlns:c16="http://schemas.microsoft.com/office/drawing/2014/chart" uri="{C3380CC4-5D6E-409C-BE32-E72D297353CC}">
                <c16:uniqueId val="{00000001-9624-4570-9CB1-3B49C66D0B56}"/>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Interface"/>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NOR</c:v>
                </c:pt>
                <c:pt idx="1">
                  <c:v>NETH**</c:v>
                </c:pt>
                <c:pt idx="2">
                  <c:v>SWE</c:v>
                </c:pt>
                <c:pt idx="3">
                  <c:v>FRA</c:v>
                </c:pt>
                <c:pt idx="4">
                  <c:v>NZ *</c:v>
                </c:pt>
                <c:pt idx="5">
                  <c:v>CAN**</c:v>
                </c:pt>
                <c:pt idx="6">
                  <c:v>UK</c:v>
                </c:pt>
                <c:pt idx="7">
                  <c:v>GER</c:v>
                </c:pt>
                <c:pt idx="8">
                  <c:v>US *</c:v>
                </c:pt>
                <c:pt idx="9">
                  <c:v>SWIZ</c:v>
                </c:pt>
                <c:pt idx="10">
                  <c:v>AUS *</c:v>
                </c:pt>
              </c:strCache>
            </c:strRef>
          </c:cat>
          <c:val>
            <c:numRef>
              <c:f>Sheet1!$B$2:$B$12</c:f>
              <c:numCache>
                <c:formatCode>General</c:formatCode>
                <c:ptCount val="11"/>
                <c:pt idx="0">
                  <c:v>161</c:v>
                </c:pt>
                <c:pt idx="1">
                  <c:v>162</c:v>
                </c:pt>
                <c:pt idx="2">
                  <c:v>177</c:v>
                </c:pt>
                <c:pt idx="3">
                  <c:v>208</c:v>
                </c:pt>
                <c:pt idx="4">
                  <c:v>242</c:v>
                </c:pt>
                <c:pt idx="5">
                  <c:v>260</c:v>
                </c:pt>
                <c:pt idx="6">
                  <c:v>263</c:v>
                </c:pt>
                <c:pt idx="7">
                  <c:v>299</c:v>
                </c:pt>
                <c:pt idx="8">
                  <c:v>320</c:v>
                </c:pt>
                <c:pt idx="9">
                  <c:v>327</c:v>
                </c:pt>
                <c:pt idx="10">
                  <c:v>332</c:v>
                </c:pt>
              </c:numCache>
            </c:numRef>
          </c:val>
          <c:extLst>
            <c:ext xmlns:c16="http://schemas.microsoft.com/office/drawing/2014/chart" uri="{C3380CC4-5D6E-409C-BE32-E72D297353CC}">
              <c16:uniqueId val="{00000000-C84A-4B73-834E-A7B3B51B7776}"/>
            </c:ext>
          </c:extLst>
        </c:ser>
        <c:dLbls>
          <c:showLegendKey val="0"/>
          <c:showVal val="0"/>
          <c:showCatName val="0"/>
          <c:showSerName val="0"/>
          <c:showPercent val="0"/>
          <c:showBubbleSize val="0"/>
        </c:dLbls>
        <c:gapWidth val="16"/>
        <c:overlap val="-27"/>
        <c:axId val="637460672"/>
        <c:axId val="637461064"/>
      </c:barChart>
      <c:catAx>
        <c:axId val="63746067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a:ea typeface="+mn-ea"/>
                <a:cs typeface="+mn-cs"/>
              </a:defRPr>
            </a:pPr>
            <a:endParaRPr lang="en-US"/>
          </a:p>
        </c:txPr>
        <c:crossAx val="637461064"/>
        <c:crosses val="autoZero"/>
        <c:auto val="1"/>
        <c:lblAlgn val="ctr"/>
        <c:lblOffset val="100"/>
        <c:noMultiLvlLbl val="0"/>
      </c:catAx>
      <c:valAx>
        <c:axId val="637461064"/>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637460672"/>
        <c:crosses val="autoZero"/>
        <c:crossBetween val="between"/>
        <c:majorUnit val="10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2016</c:v>
                </c:pt>
              </c:strCache>
            </c:strRef>
          </c:tx>
          <c:spPr>
            <a:solidFill>
              <a:schemeClr val="tx2"/>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0-7BAE-4048-B9CC-34BDEC1E1AEA}"/>
              </c:ext>
            </c:extLst>
          </c:dPt>
          <c:dPt>
            <c:idx val="1"/>
            <c:invertIfNegative val="0"/>
            <c:bubble3D val="0"/>
            <c:spPr>
              <a:solidFill>
                <a:schemeClr val="tx2"/>
              </a:solidFill>
              <a:ln>
                <a:noFill/>
              </a:ln>
              <a:effectLst/>
            </c:spPr>
            <c:extLst>
              <c:ext xmlns:c16="http://schemas.microsoft.com/office/drawing/2014/chart" uri="{C3380CC4-5D6E-409C-BE32-E72D297353CC}">
                <c16:uniqueId val="{00000003-E8F0-4A3C-AA68-07C9A2E72DAF}"/>
              </c:ext>
            </c:extLst>
          </c:dPt>
          <c:dPt>
            <c:idx val="9"/>
            <c:invertIfNegative val="0"/>
            <c:bubble3D val="0"/>
            <c:spPr>
              <a:solidFill>
                <a:schemeClr val="accent2"/>
              </a:solidFill>
              <a:ln>
                <a:noFill/>
              </a:ln>
              <a:effectLst/>
            </c:spPr>
            <c:extLst>
              <c:ext xmlns:c16="http://schemas.microsoft.com/office/drawing/2014/chart" uri="{C3380CC4-5D6E-409C-BE32-E72D297353CC}">
                <c16:uniqueId val="{00000002-386E-491A-A189-73FB06C66B63}"/>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Interface"/>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SWIZ***</c:v>
                </c:pt>
                <c:pt idx="1">
                  <c:v>FRA</c:v>
                </c:pt>
                <c:pt idx="2">
                  <c:v>GER *</c:v>
                </c:pt>
                <c:pt idx="3">
                  <c:v>CAN *</c:v>
                </c:pt>
                <c:pt idx="4">
                  <c:v>AUS</c:v>
                </c:pt>
                <c:pt idx="5">
                  <c:v>NZ</c:v>
                </c:pt>
                <c:pt idx="6">
                  <c:v>NOR</c:v>
                </c:pt>
                <c:pt idx="7">
                  <c:v>UK</c:v>
                </c:pt>
                <c:pt idx="8">
                  <c:v>NETH *</c:v>
                </c:pt>
                <c:pt idx="9">
                  <c:v>US *</c:v>
                </c:pt>
                <c:pt idx="10">
                  <c:v>SWE**</c:v>
                </c:pt>
              </c:strCache>
            </c:strRef>
          </c:cat>
          <c:val>
            <c:numRef>
              <c:f>Sheet1!$B$2:$B$12</c:f>
              <c:numCache>
                <c:formatCode>0.0</c:formatCode>
                <c:ptCount val="11"/>
                <c:pt idx="0">
                  <c:v>47.4</c:v>
                </c:pt>
                <c:pt idx="1">
                  <c:v>50.7</c:v>
                </c:pt>
                <c:pt idx="2">
                  <c:v>51.5</c:v>
                </c:pt>
                <c:pt idx="3">
                  <c:v>54</c:v>
                </c:pt>
                <c:pt idx="4">
                  <c:v>55.3</c:v>
                </c:pt>
                <c:pt idx="5">
                  <c:v>72.2</c:v>
                </c:pt>
                <c:pt idx="6">
                  <c:v>74.8</c:v>
                </c:pt>
                <c:pt idx="7">
                  <c:v>75.400000000000006</c:v>
                </c:pt>
                <c:pt idx="8">
                  <c:v>78.2</c:v>
                </c:pt>
                <c:pt idx="9">
                  <c:v>79.5</c:v>
                </c:pt>
                <c:pt idx="10">
                  <c:v>90.4</c:v>
                </c:pt>
              </c:numCache>
            </c:numRef>
          </c:val>
          <c:extLst>
            <c:ext xmlns:c16="http://schemas.microsoft.com/office/drawing/2014/chart" uri="{C3380CC4-5D6E-409C-BE32-E72D297353CC}">
              <c16:uniqueId val="{00000000-2ABF-4BA4-83C7-D36E891FFA78}"/>
            </c:ext>
          </c:extLst>
        </c:ser>
        <c:dLbls>
          <c:dLblPos val="outEnd"/>
          <c:showLegendKey val="0"/>
          <c:showVal val="1"/>
          <c:showCatName val="0"/>
          <c:showSerName val="0"/>
          <c:showPercent val="0"/>
          <c:showBubbleSize val="0"/>
        </c:dLbls>
        <c:gapWidth val="16"/>
        <c:overlap val="-27"/>
        <c:axId val="639003600"/>
        <c:axId val="639003992"/>
      </c:barChart>
      <c:catAx>
        <c:axId val="63900360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a:ea typeface="+mn-ea"/>
                <a:cs typeface="+mn-cs"/>
              </a:defRPr>
            </a:pPr>
            <a:endParaRPr lang="en-US"/>
          </a:p>
        </c:txPr>
        <c:crossAx val="639003992"/>
        <c:crosses val="autoZero"/>
        <c:auto val="1"/>
        <c:lblAlgn val="ctr"/>
        <c:lblOffset val="100"/>
        <c:noMultiLvlLbl val="0"/>
      </c:catAx>
      <c:valAx>
        <c:axId val="639003992"/>
        <c:scaling>
          <c:orientation val="minMax"/>
          <c:max val="100"/>
        </c:scaling>
        <c:delete val="1"/>
        <c:axPos val="l"/>
        <c:majorGridlines>
          <c:spPr>
            <a:ln w="9525" cap="flat" cmpd="sng" algn="ctr">
              <a:noFill/>
              <a:round/>
            </a:ln>
            <a:effectLst/>
          </c:spPr>
        </c:majorGridlines>
        <c:numFmt formatCode="0.0" sourceLinked="1"/>
        <c:majorTickMark val="none"/>
        <c:minorTickMark val="none"/>
        <c:tickLblPos val="nextTo"/>
        <c:crossAx val="639003600"/>
        <c:crosses val="autoZero"/>
        <c:crossBetween val="between"/>
        <c:majorUnit val="25"/>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2015</c:v>
                </c:pt>
              </c:strCache>
            </c:strRef>
          </c:tx>
          <c:spPr>
            <a:solidFill>
              <a:schemeClr val="tx2"/>
            </a:solidFill>
            <a:ln>
              <a:noFill/>
            </a:ln>
            <a:effectLst/>
          </c:spPr>
          <c:invertIfNegative val="0"/>
          <c:dPt>
            <c:idx val="3"/>
            <c:invertIfNegative val="0"/>
            <c:bubble3D val="0"/>
            <c:spPr>
              <a:solidFill>
                <a:schemeClr val="accent2"/>
              </a:solidFill>
              <a:ln>
                <a:noFill/>
              </a:ln>
              <a:effectLst/>
            </c:spPr>
            <c:extLst>
              <c:ext xmlns:c16="http://schemas.microsoft.com/office/drawing/2014/chart" uri="{C3380CC4-5D6E-409C-BE32-E72D297353CC}">
                <c16:uniqueId val="{00000000-27D7-4EE6-A545-FF1E15879A92}"/>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NOR</c:v>
                </c:pt>
                <c:pt idx="1">
                  <c:v>SWE</c:v>
                </c:pt>
                <c:pt idx="2">
                  <c:v>AUS</c:v>
                </c:pt>
                <c:pt idx="3">
                  <c:v>US</c:v>
                </c:pt>
                <c:pt idx="4">
                  <c:v>CAN**</c:v>
                </c:pt>
                <c:pt idx="5">
                  <c:v>SWIZ</c:v>
                </c:pt>
                <c:pt idx="6">
                  <c:v>FRA*</c:v>
                </c:pt>
                <c:pt idx="7">
                  <c:v>NZ**</c:v>
                </c:pt>
                <c:pt idx="8">
                  <c:v>UK</c:v>
                </c:pt>
                <c:pt idx="9">
                  <c:v>GER</c:v>
                </c:pt>
                <c:pt idx="10">
                  <c:v>NETH</c:v>
                </c:pt>
              </c:strCache>
            </c:strRef>
          </c:cat>
          <c:val>
            <c:numRef>
              <c:f>Sheet1!$B$2:$B$12</c:f>
              <c:numCache>
                <c:formatCode>General</c:formatCode>
                <c:ptCount val="11"/>
                <c:pt idx="0">
                  <c:v>19.3</c:v>
                </c:pt>
                <c:pt idx="1">
                  <c:v>22.1</c:v>
                </c:pt>
                <c:pt idx="2">
                  <c:v>23</c:v>
                </c:pt>
                <c:pt idx="3">
                  <c:v>23.3</c:v>
                </c:pt>
                <c:pt idx="4">
                  <c:v>24.5</c:v>
                </c:pt>
                <c:pt idx="5">
                  <c:v>26.6</c:v>
                </c:pt>
                <c:pt idx="6">
                  <c:v>27.1</c:v>
                </c:pt>
                <c:pt idx="7">
                  <c:v>27.1</c:v>
                </c:pt>
                <c:pt idx="8">
                  <c:v>28.2</c:v>
                </c:pt>
                <c:pt idx="9">
                  <c:v>29</c:v>
                </c:pt>
                <c:pt idx="10">
                  <c:v>30.6</c:v>
                </c:pt>
              </c:numCache>
            </c:numRef>
          </c:val>
          <c:extLst>
            <c:ext xmlns:c16="http://schemas.microsoft.com/office/drawing/2014/chart" uri="{C3380CC4-5D6E-409C-BE32-E72D297353CC}">
              <c16:uniqueId val="{00000000-0F4A-4D51-B2CA-2F08CFDFBB6E}"/>
            </c:ext>
          </c:extLst>
        </c:ser>
        <c:dLbls>
          <c:showLegendKey val="0"/>
          <c:showVal val="0"/>
          <c:showCatName val="0"/>
          <c:showSerName val="0"/>
          <c:showPercent val="0"/>
          <c:showBubbleSize val="0"/>
        </c:dLbls>
        <c:gapWidth val="16"/>
        <c:overlap val="-27"/>
        <c:axId val="639004776"/>
        <c:axId val="638033568"/>
      </c:barChart>
      <c:catAx>
        <c:axId val="639004776"/>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a:ea typeface="+mn-ea"/>
                <a:cs typeface="+mn-cs"/>
              </a:defRPr>
            </a:pPr>
            <a:endParaRPr lang="en-US"/>
          </a:p>
        </c:txPr>
        <c:crossAx val="638033568"/>
        <c:crosses val="autoZero"/>
        <c:auto val="1"/>
        <c:lblAlgn val="ctr"/>
        <c:lblOffset val="100"/>
        <c:noMultiLvlLbl val="0"/>
      </c:catAx>
      <c:valAx>
        <c:axId val="638033568"/>
        <c:scaling>
          <c:orientation val="minMax"/>
          <c:max val="50"/>
        </c:scaling>
        <c:delete val="1"/>
        <c:axPos val="l"/>
        <c:majorGridlines>
          <c:spPr>
            <a:ln w="9525" cap="flat" cmpd="sng" algn="ctr">
              <a:noFill/>
              <a:round/>
            </a:ln>
            <a:effectLst/>
          </c:spPr>
        </c:majorGridlines>
        <c:numFmt formatCode="General" sourceLinked="1"/>
        <c:majorTickMark val="none"/>
        <c:minorTickMark val="none"/>
        <c:tickLblPos val="nextTo"/>
        <c:crossAx val="639004776"/>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Females</c:v>
                </c:pt>
              </c:strCache>
            </c:strRef>
          </c:tx>
          <c:spPr>
            <a:solidFill>
              <a:schemeClr val="tx2"/>
            </a:solidFill>
            <a:ln w="19050">
              <a:noFill/>
            </a:ln>
          </c:spPr>
          <c:invertIfNegative val="0"/>
          <c:dPt>
            <c:idx val="9"/>
            <c:invertIfNegative val="0"/>
            <c:bubble3D val="0"/>
            <c:spPr>
              <a:solidFill>
                <a:schemeClr val="accent2"/>
              </a:solidFill>
              <a:ln w="19050">
                <a:noFill/>
              </a:ln>
            </c:spPr>
            <c:extLst>
              <c:ext xmlns:c16="http://schemas.microsoft.com/office/drawing/2014/chart" uri="{C3380CC4-5D6E-409C-BE32-E72D297353CC}">
                <c16:uniqueId val="{00000007-B76B-4E1C-BAD6-CF5E4AF4F91E}"/>
              </c:ext>
            </c:extLst>
          </c:dPt>
          <c:dLbls>
            <c:dLbl>
              <c:idx val="0"/>
              <c:layout>
                <c:manualLayout>
                  <c:x val="1.4181216673649021E-3"/>
                  <c:y val="5.252074450633446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934-46DE-A532-764042A4C7EA}"/>
                </c:ext>
              </c:extLst>
            </c:dLbl>
            <c:dLbl>
              <c:idx val="1"/>
              <c:layout>
                <c:manualLayout>
                  <c:x val="1.4181872300864707E-3"/>
                  <c:y val="5.4254355668506664E-2"/>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1.9549618421196624E-2"/>
                      <c:h val="5.7677638662207854E-2"/>
                    </c:manualLayout>
                  </c15:layout>
                </c:ext>
                <c:ext xmlns:c16="http://schemas.microsoft.com/office/drawing/2014/chart" uri="{C3380CC4-5D6E-409C-BE32-E72D297353CC}">
                  <c16:uniqueId val="{00000003-4934-46DE-A532-764042A4C7EA}"/>
                </c:ext>
              </c:extLst>
            </c:dLbl>
            <c:dLbl>
              <c:idx val="2"/>
              <c:layout>
                <c:manualLayout>
                  <c:x val="4.7487079226648365E-3"/>
                  <c:y val="5.650759000562406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934-46DE-A532-764042A4C7EA}"/>
                </c:ext>
              </c:extLst>
            </c:dLbl>
            <c:dLbl>
              <c:idx val="3"/>
              <c:layout>
                <c:manualLayout>
                  <c:x val="-2.4717146028511468E-4"/>
                  <c:y val="6.288236392974416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934-46DE-A532-764042A4C7EA}"/>
                </c:ext>
              </c:extLst>
            </c:dLbl>
            <c:dLbl>
              <c:idx val="4"/>
              <c:layout>
                <c:manualLayout>
                  <c:x val="-1.4181216673649097E-3"/>
                  <c:y val="6.626998863992800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934-46DE-A532-764042A4C7EA}"/>
                </c:ext>
              </c:extLst>
            </c:dLbl>
            <c:dLbl>
              <c:idx val="5"/>
              <c:layout>
                <c:manualLayout>
                  <c:x val="-2.5892029998878267E-3"/>
                  <c:y val="7.229627425954941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934-46DE-A532-764042A4C7EA}"/>
                </c:ext>
              </c:extLst>
            </c:dLbl>
            <c:dLbl>
              <c:idx val="6"/>
              <c:layout>
                <c:manualLayout>
                  <c:x val="0"/>
                  <c:y val="6.952204866349387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934-46DE-A532-764042A4C7EA}"/>
                </c:ext>
              </c:extLst>
            </c:dLbl>
            <c:dLbl>
              <c:idx val="7"/>
              <c:layout>
                <c:manualLayout>
                  <c:x val="-6.2677961812337196E-5"/>
                  <c:y val="6.966134448827564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934-46DE-A532-764042A4C7EA}"/>
                </c:ext>
              </c:extLst>
            </c:dLbl>
            <c:spPr>
              <a:noFill/>
              <a:ln>
                <a:noFill/>
              </a:ln>
              <a:effectLst/>
            </c:spPr>
            <c:txPr>
              <a:bodyPr wrap="square" lIns="38100" tIns="19050" rIns="38100" bIns="19050" anchor="ctr">
                <a:spAutoFit/>
              </a:bodyPr>
              <a:lstStyle/>
              <a:p>
                <a:pPr>
                  <a:defRPr sz="1400" b="1">
                    <a:solidFill>
                      <a:schemeClr val="bg1"/>
                    </a:solidFill>
                    <a:latin typeface="Interface"/>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SWE</c:v>
                </c:pt>
                <c:pt idx="1">
                  <c:v>NETH</c:v>
                </c:pt>
                <c:pt idx="2">
                  <c:v>UK</c:v>
                </c:pt>
                <c:pt idx="3">
                  <c:v>GER</c:v>
                </c:pt>
                <c:pt idx="4">
                  <c:v>FRA</c:v>
                </c:pt>
                <c:pt idx="5">
                  <c:v>NZ</c:v>
                </c:pt>
                <c:pt idx="6">
                  <c:v>NOR</c:v>
                </c:pt>
                <c:pt idx="7">
                  <c:v>CAN</c:v>
                </c:pt>
                <c:pt idx="8">
                  <c:v>AUS</c:v>
                </c:pt>
                <c:pt idx="9">
                  <c:v>US</c:v>
                </c:pt>
                <c:pt idx="10">
                  <c:v>SWIZ</c:v>
                </c:pt>
              </c:strCache>
            </c:strRef>
          </c:cat>
          <c:val>
            <c:numRef>
              <c:f>Sheet1!$B$2:$B$12</c:f>
              <c:numCache>
                <c:formatCode>0</c:formatCode>
                <c:ptCount val="11"/>
                <c:pt idx="0">
                  <c:v>1.84</c:v>
                </c:pt>
                <c:pt idx="1">
                  <c:v>1.94</c:v>
                </c:pt>
                <c:pt idx="2">
                  <c:v>2.0699999999999998</c:v>
                </c:pt>
                <c:pt idx="3">
                  <c:v>2.62</c:v>
                </c:pt>
                <c:pt idx="4">
                  <c:v>3.33</c:v>
                </c:pt>
                <c:pt idx="5">
                  <c:v>4.01</c:v>
                </c:pt>
                <c:pt idx="6">
                  <c:v>4.9400000000000004</c:v>
                </c:pt>
                <c:pt idx="7">
                  <c:v>5.83</c:v>
                </c:pt>
                <c:pt idx="8">
                  <c:v>10.89</c:v>
                </c:pt>
                <c:pt idx="9">
                  <c:v>26.09</c:v>
                </c:pt>
                <c:pt idx="10">
                  <c:v>28.27</c:v>
                </c:pt>
              </c:numCache>
            </c:numRef>
          </c:val>
          <c:extLst>
            <c:ext xmlns:c16="http://schemas.microsoft.com/office/drawing/2014/chart" uri="{C3380CC4-5D6E-409C-BE32-E72D297353CC}">
              <c16:uniqueId val="{00000000-15B0-4717-BD72-2A8036A828FE}"/>
            </c:ext>
          </c:extLst>
        </c:ser>
        <c:dLbls>
          <c:showLegendKey val="0"/>
          <c:showVal val="0"/>
          <c:showCatName val="0"/>
          <c:showSerName val="0"/>
          <c:showPercent val="0"/>
          <c:showBubbleSize val="0"/>
        </c:dLbls>
        <c:gapWidth val="25"/>
        <c:axId val="638105208"/>
        <c:axId val="638105600"/>
        <c:extLst>
          <c:ext xmlns:c15="http://schemas.microsoft.com/office/drawing/2012/chart" uri="{02D57815-91ED-43cb-92C2-25804820EDAC}">
            <c15:filteredBarSeries>
              <c15:ser>
                <c:idx val="1"/>
                <c:order val="1"/>
                <c:tx>
                  <c:strRef>
                    <c:extLst>
                      <c:ext uri="{02D57815-91ED-43cb-92C2-25804820EDAC}">
                        <c15:formulaRef>
                          <c15:sqref>Sheet1!#REF!</c15:sqref>
                        </c15:formulaRef>
                      </c:ext>
                    </c:extLst>
                    <c:strCache>
                      <c:ptCount val="1"/>
                      <c:pt idx="0">
                        <c:v>#REF!</c:v>
                      </c:pt>
                    </c:strCache>
                  </c:strRef>
                </c:tx>
                <c:spPr>
                  <a:ln w="19050">
                    <a:noFill/>
                  </a:ln>
                </c:spPr>
                <c:invertIfNegative val="0"/>
                <c:dLbls>
                  <c:dLbl>
                    <c:idx val="1"/>
                    <c:layout>
                      <c:manualLayout>
                        <c:x val="0"/>
                        <c:y val="-2.3123855329331724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B76B-4E1C-BAD6-CF5E4AF4F91E}"/>
                      </c:ext>
                    </c:extLst>
                  </c:dLbl>
                  <c:dLbl>
                    <c:idx val="2"/>
                    <c:layout>
                      <c:manualLayout>
                        <c:x val="4.2545293987981455E-3"/>
                        <c:y val="-3.7576264910164046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2-B76B-4E1C-BAD6-CF5E4AF4F91E}"/>
                      </c:ext>
                    </c:extLst>
                  </c:dLbl>
                  <c:dLbl>
                    <c:idx val="7"/>
                    <c:layout>
                      <c:manualLayout>
                        <c:x val="4.2545293987981455E-3"/>
                        <c:y val="1.7342891496998684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4-B76B-4E1C-BAD6-CF5E4AF4F91E}"/>
                      </c:ext>
                    </c:extLst>
                  </c:dLbl>
                  <c:dLbl>
                    <c:idx val="9"/>
                    <c:layout>
                      <c:manualLayout>
                        <c:x val="-2.8363529325322011E-3"/>
                        <c:y val="-4.3357228742497089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6-B76B-4E1C-BAD6-CF5E4AF4F91E}"/>
                      </c:ext>
                    </c:extLst>
                  </c:dLbl>
                  <c:spPr>
                    <a:noFill/>
                    <a:ln>
                      <a:noFill/>
                    </a:ln>
                    <a:effectLst/>
                  </c:spPr>
                  <c:txPr>
                    <a:bodyPr wrap="square" lIns="38100" tIns="19050" rIns="38100" bIns="19050" anchor="ctr">
                      <a:spAutoFit/>
                    </a:bodyPr>
                    <a:lstStyle/>
                    <a:p>
                      <a:pPr>
                        <a:defRPr sz="1400" b="1">
                          <a:latin typeface="Interface"/>
                        </a:defRPr>
                      </a:pPr>
                      <a:endParaRPr lang="en-US"/>
                    </a:p>
                  </c:txPr>
                  <c:showLegendKey val="0"/>
                  <c:showVal val="1"/>
                  <c:showCatName val="0"/>
                  <c:showSerName val="0"/>
                  <c:showPercent val="0"/>
                  <c:showBubbleSize val="0"/>
                  <c:showLeaderLines val="0"/>
                  <c:extLst>
                    <c:ext uri="{CE6537A1-D6FC-4f65-9D91-7224C49458BB}">
                      <c15:showLeaderLines val="1"/>
                    </c:ext>
                  </c:extLst>
                </c:dLbls>
                <c:cat>
                  <c:strRef>
                    <c:extLst>
                      <c:ext uri="{02D57815-91ED-43cb-92C2-25804820EDAC}">
                        <c15:formulaRef>
                          <c15:sqref>Sheet1!$A$2:$A$12</c15:sqref>
                        </c15:formulaRef>
                      </c:ext>
                    </c:extLst>
                    <c:strCache>
                      <c:ptCount val="11"/>
                      <c:pt idx="0">
                        <c:v>SWE</c:v>
                      </c:pt>
                      <c:pt idx="1">
                        <c:v>NETH</c:v>
                      </c:pt>
                      <c:pt idx="2">
                        <c:v>UK</c:v>
                      </c:pt>
                      <c:pt idx="3">
                        <c:v>GER</c:v>
                      </c:pt>
                      <c:pt idx="4">
                        <c:v>FRA</c:v>
                      </c:pt>
                      <c:pt idx="5">
                        <c:v>NZ</c:v>
                      </c:pt>
                      <c:pt idx="6">
                        <c:v>NOR</c:v>
                      </c:pt>
                      <c:pt idx="7">
                        <c:v>CAN</c:v>
                      </c:pt>
                      <c:pt idx="8">
                        <c:v>AUS</c:v>
                      </c:pt>
                      <c:pt idx="9">
                        <c:v>US</c:v>
                      </c:pt>
                      <c:pt idx="10">
                        <c:v>SWIZ</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13-15B0-4717-BD72-2A8036A828FE}"/>
                  </c:ext>
                </c:extLst>
              </c15:ser>
            </c15:filteredBarSeries>
          </c:ext>
        </c:extLst>
      </c:barChart>
      <c:catAx>
        <c:axId val="638105208"/>
        <c:scaling>
          <c:orientation val="minMax"/>
        </c:scaling>
        <c:delete val="0"/>
        <c:axPos val="b"/>
        <c:numFmt formatCode="General" sourceLinked="1"/>
        <c:majorTickMark val="none"/>
        <c:minorTickMark val="none"/>
        <c:tickLblPos val="nextTo"/>
        <c:spPr>
          <a:ln>
            <a:solidFill>
              <a:schemeClr val="tx1"/>
            </a:solidFill>
          </a:ln>
        </c:spPr>
        <c:txPr>
          <a:bodyPr rot="-60000000" vert="horz"/>
          <a:lstStyle/>
          <a:p>
            <a:pPr>
              <a:defRPr sz="1400">
                <a:solidFill>
                  <a:schemeClr val="tx1"/>
                </a:solidFill>
                <a:latin typeface="Interface"/>
                <a:ea typeface="Tahoma" panose="020B0604030504040204" pitchFamily="34" charset="0"/>
                <a:cs typeface="Tahoma" panose="020B0604030504040204" pitchFamily="34" charset="0"/>
              </a:defRPr>
            </a:pPr>
            <a:endParaRPr lang="en-US"/>
          </a:p>
        </c:txPr>
        <c:crossAx val="638105600"/>
        <c:crosses val="autoZero"/>
        <c:auto val="1"/>
        <c:lblAlgn val="ctr"/>
        <c:lblOffset val="100"/>
        <c:noMultiLvlLbl val="0"/>
      </c:catAx>
      <c:valAx>
        <c:axId val="638105600"/>
        <c:scaling>
          <c:orientation val="minMax"/>
          <c:max val="50"/>
        </c:scaling>
        <c:delete val="1"/>
        <c:axPos val="l"/>
        <c:numFmt formatCode="0" sourceLinked="1"/>
        <c:majorTickMark val="none"/>
        <c:minorTickMark val="none"/>
        <c:tickLblPos val="nextTo"/>
        <c:crossAx val="638105208"/>
        <c:crosses val="autoZero"/>
        <c:crossBetween val="between"/>
        <c:majorUnit val="25"/>
      </c:valAx>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7938435321041963E-2"/>
          <c:y val="0.17803476923972528"/>
          <c:w val="0.94646171553367064"/>
          <c:h val="0.729450451709999"/>
        </c:manualLayout>
      </c:layout>
      <c:barChart>
        <c:barDir val="col"/>
        <c:grouping val="clustered"/>
        <c:varyColors val="0"/>
        <c:ser>
          <c:idx val="0"/>
          <c:order val="0"/>
          <c:tx>
            <c:strRef>
              <c:f>Sheet1!$B$1</c:f>
              <c:strCache>
                <c:ptCount val="1"/>
                <c:pt idx="0">
                  <c:v>Females</c:v>
                </c:pt>
              </c:strCache>
            </c:strRef>
          </c:tx>
          <c:spPr>
            <a:solidFill>
              <a:schemeClr val="tx2"/>
            </a:solidFill>
            <a:ln w="19050">
              <a:noFill/>
            </a:ln>
          </c:spPr>
          <c:invertIfNegative val="0"/>
          <c:dPt>
            <c:idx val="10"/>
            <c:invertIfNegative val="0"/>
            <c:bubble3D val="0"/>
            <c:spPr>
              <a:solidFill>
                <a:schemeClr val="accent2"/>
              </a:solidFill>
              <a:ln w="19050">
                <a:noFill/>
              </a:ln>
            </c:spPr>
            <c:extLst>
              <c:ext xmlns:c16="http://schemas.microsoft.com/office/drawing/2014/chart" uri="{C3380CC4-5D6E-409C-BE32-E72D297353CC}">
                <c16:uniqueId val="{00000001-EFE8-4AEE-9742-631B26F14412}"/>
              </c:ext>
            </c:extLst>
          </c:dPt>
          <c:dLbls>
            <c:dLbl>
              <c:idx val="0"/>
              <c:layout>
                <c:manualLayout>
                  <c:x val="1.4182172920024878E-3"/>
                  <c:y val="4.762984067876030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E23-44C8-B0FD-52B5DE35DF96}"/>
                </c:ext>
              </c:extLst>
            </c:dLbl>
            <c:spPr>
              <a:noFill/>
              <a:ln>
                <a:noFill/>
              </a:ln>
              <a:effectLst/>
            </c:spPr>
            <c:txPr>
              <a:bodyPr wrap="square" lIns="38100" tIns="19050" rIns="38100" bIns="19050" anchor="ctr">
                <a:spAutoFit/>
              </a:bodyPr>
              <a:lstStyle/>
              <a:p>
                <a:pPr>
                  <a:defRPr sz="1400" b="1">
                    <a:solidFill>
                      <a:schemeClr val="bg1"/>
                    </a:solidFill>
                    <a:latin typeface="Interface"/>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UK</c:v>
                </c:pt>
                <c:pt idx="1">
                  <c:v>NZ</c:v>
                </c:pt>
                <c:pt idx="2">
                  <c:v>GER</c:v>
                </c:pt>
                <c:pt idx="3">
                  <c:v>SWE</c:v>
                </c:pt>
                <c:pt idx="4">
                  <c:v>NOR</c:v>
                </c:pt>
                <c:pt idx="5">
                  <c:v>AUS</c:v>
                </c:pt>
                <c:pt idx="6">
                  <c:v>NETH</c:v>
                </c:pt>
                <c:pt idx="7">
                  <c:v>CAN</c:v>
                </c:pt>
                <c:pt idx="8">
                  <c:v>SWIZ</c:v>
                </c:pt>
                <c:pt idx="9">
                  <c:v>FRA</c:v>
                </c:pt>
                <c:pt idx="10">
                  <c:v>US</c:v>
                </c:pt>
              </c:strCache>
            </c:strRef>
          </c:cat>
          <c:val>
            <c:numRef>
              <c:f>Sheet1!$B$2:$B$12</c:f>
              <c:numCache>
                <c:formatCode>0</c:formatCode>
                <c:ptCount val="11"/>
                <c:pt idx="0">
                  <c:v>1.93</c:v>
                </c:pt>
                <c:pt idx="1">
                  <c:v>8.27</c:v>
                </c:pt>
                <c:pt idx="2">
                  <c:v>9.9499999999999993</c:v>
                </c:pt>
                <c:pt idx="3">
                  <c:v>12.48</c:v>
                </c:pt>
                <c:pt idx="4">
                  <c:v>15.74</c:v>
                </c:pt>
                <c:pt idx="5">
                  <c:v>16.59</c:v>
                </c:pt>
                <c:pt idx="6">
                  <c:v>17.809999999999999</c:v>
                </c:pt>
                <c:pt idx="7">
                  <c:v>21.76</c:v>
                </c:pt>
                <c:pt idx="8">
                  <c:v>29.77</c:v>
                </c:pt>
                <c:pt idx="9">
                  <c:v>34.880000000000003</c:v>
                </c:pt>
                <c:pt idx="10">
                  <c:v>43.62</c:v>
                </c:pt>
              </c:numCache>
            </c:numRef>
          </c:val>
          <c:extLst>
            <c:ext xmlns:c16="http://schemas.microsoft.com/office/drawing/2014/chart" uri="{C3380CC4-5D6E-409C-BE32-E72D297353CC}">
              <c16:uniqueId val="{00000000-15B0-4717-BD72-2A8036A828FE}"/>
            </c:ext>
          </c:extLst>
        </c:ser>
        <c:dLbls>
          <c:showLegendKey val="0"/>
          <c:showVal val="0"/>
          <c:showCatName val="0"/>
          <c:showSerName val="0"/>
          <c:showPercent val="0"/>
          <c:showBubbleSize val="0"/>
        </c:dLbls>
        <c:gapWidth val="25"/>
        <c:axId val="638106384"/>
        <c:axId val="638888624"/>
        <c:extLst>
          <c:ext xmlns:c15="http://schemas.microsoft.com/office/drawing/2012/chart" uri="{02D57815-91ED-43cb-92C2-25804820EDAC}">
            <c15:filteredBarSeries>
              <c15:ser>
                <c:idx val="1"/>
                <c:order val="1"/>
                <c:tx>
                  <c:strRef>
                    <c:extLst>
                      <c:ext uri="{02D57815-91ED-43cb-92C2-25804820EDAC}">
                        <c15:formulaRef>
                          <c15:sqref>Sheet1!#REF!</c15:sqref>
                        </c15:formulaRef>
                      </c:ext>
                    </c:extLst>
                    <c:strCache>
                      <c:ptCount val="1"/>
                      <c:pt idx="0">
                        <c:v>#REF!</c:v>
                      </c:pt>
                    </c:strCache>
                  </c:strRef>
                </c:tx>
                <c:spPr>
                  <a:ln w="19050">
                    <a:noFill/>
                  </a:ln>
                </c:spPr>
                <c:invertIfNegative val="0"/>
                <c:dLbls>
                  <c:dLbl>
                    <c:idx val="9"/>
                    <c:layout>
                      <c:manualLayout>
                        <c:x val="-2.8363529325322011E-3"/>
                        <c:y val="-4.2729943170297206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0-1D72-4899-A509-599DD2703F7E}"/>
                      </c:ext>
                    </c:extLst>
                  </c:dLbl>
                  <c:spPr>
                    <a:noFill/>
                    <a:ln>
                      <a:noFill/>
                    </a:ln>
                    <a:effectLst/>
                  </c:spPr>
                  <c:txPr>
                    <a:bodyPr wrap="square" lIns="38100" tIns="19050" rIns="38100" bIns="19050" anchor="ctr">
                      <a:spAutoFit/>
                    </a:bodyPr>
                    <a:lstStyle/>
                    <a:p>
                      <a:pPr>
                        <a:defRPr sz="1400" b="1">
                          <a:latin typeface="Interface"/>
                        </a:defRPr>
                      </a:pPr>
                      <a:endParaRPr lang="en-US"/>
                    </a:p>
                  </c:txPr>
                  <c:showLegendKey val="0"/>
                  <c:showVal val="1"/>
                  <c:showCatName val="0"/>
                  <c:showSerName val="0"/>
                  <c:showPercent val="0"/>
                  <c:showBubbleSize val="0"/>
                  <c:showLeaderLines val="0"/>
                  <c:extLst>
                    <c:ext uri="{CE6537A1-D6FC-4f65-9D91-7224C49458BB}">
                      <c15:showLeaderLines val="1"/>
                    </c:ext>
                  </c:extLst>
                </c:dLbls>
                <c:cat>
                  <c:strRef>
                    <c:extLst>
                      <c:ext uri="{02D57815-91ED-43cb-92C2-25804820EDAC}">
                        <c15:formulaRef>
                          <c15:sqref>Sheet1!$A$2:$A$12</c15:sqref>
                        </c15:formulaRef>
                      </c:ext>
                    </c:extLst>
                    <c:strCache>
                      <c:ptCount val="11"/>
                      <c:pt idx="0">
                        <c:v>UK</c:v>
                      </c:pt>
                      <c:pt idx="1">
                        <c:v>NZ</c:v>
                      </c:pt>
                      <c:pt idx="2">
                        <c:v>GER</c:v>
                      </c:pt>
                      <c:pt idx="3">
                        <c:v>SWE</c:v>
                      </c:pt>
                      <c:pt idx="4">
                        <c:v>NOR</c:v>
                      </c:pt>
                      <c:pt idx="5">
                        <c:v>AUS</c:v>
                      </c:pt>
                      <c:pt idx="6">
                        <c:v>NETH</c:v>
                      </c:pt>
                      <c:pt idx="7">
                        <c:v>CAN</c:v>
                      </c:pt>
                      <c:pt idx="8">
                        <c:v>SWIZ</c:v>
                      </c:pt>
                      <c:pt idx="9">
                        <c:v>FRA</c:v>
                      </c:pt>
                      <c:pt idx="10">
                        <c:v>US</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13-15B0-4717-BD72-2A8036A828FE}"/>
                  </c:ext>
                </c:extLst>
              </c15:ser>
            </c15:filteredBarSeries>
          </c:ext>
        </c:extLst>
      </c:barChart>
      <c:catAx>
        <c:axId val="638106384"/>
        <c:scaling>
          <c:orientation val="minMax"/>
        </c:scaling>
        <c:delete val="0"/>
        <c:axPos val="b"/>
        <c:numFmt formatCode="General" sourceLinked="1"/>
        <c:majorTickMark val="none"/>
        <c:minorTickMark val="none"/>
        <c:tickLblPos val="nextTo"/>
        <c:spPr>
          <a:ln>
            <a:solidFill>
              <a:schemeClr val="tx1"/>
            </a:solidFill>
          </a:ln>
        </c:spPr>
        <c:txPr>
          <a:bodyPr rot="-60000000" vert="horz"/>
          <a:lstStyle/>
          <a:p>
            <a:pPr>
              <a:defRPr sz="1400">
                <a:solidFill>
                  <a:schemeClr val="tx1"/>
                </a:solidFill>
                <a:latin typeface="Interface"/>
                <a:ea typeface="Tahoma" panose="020B0604030504040204" pitchFamily="34" charset="0"/>
                <a:cs typeface="Tahoma" panose="020B0604030504040204" pitchFamily="34" charset="0"/>
              </a:defRPr>
            </a:pPr>
            <a:endParaRPr lang="en-US"/>
          </a:p>
        </c:txPr>
        <c:crossAx val="638888624"/>
        <c:crosses val="autoZero"/>
        <c:auto val="1"/>
        <c:lblAlgn val="ctr"/>
        <c:lblOffset val="100"/>
        <c:noMultiLvlLbl val="0"/>
      </c:catAx>
      <c:valAx>
        <c:axId val="638888624"/>
        <c:scaling>
          <c:orientation val="minMax"/>
          <c:max val="50"/>
        </c:scaling>
        <c:delete val="1"/>
        <c:axPos val="l"/>
        <c:numFmt formatCode="0" sourceLinked="1"/>
        <c:majorTickMark val="none"/>
        <c:minorTickMark val="none"/>
        <c:tickLblPos val="nextTo"/>
        <c:crossAx val="638106384"/>
        <c:crosses val="autoZero"/>
        <c:crossBetween val="between"/>
        <c:majorUnit val="25"/>
      </c:valAx>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Females</c:v>
                </c:pt>
              </c:strCache>
            </c:strRef>
          </c:tx>
          <c:spPr>
            <a:solidFill>
              <a:schemeClr val="tx2"/>
            </a:solidFill>
            <a:ln w="19050">
              <a:noFill/>
            </a:ln>
          </c:spPr>
          <c:invertIfNegative val="0"/>
          <c:dPt>
            <c:idx val="10"/>
            <c:invertIfNegative val="0"/>
            <c:bubble3D val="0"/>
            <c:spPr>
              <a:solidFill>
                <a:schemeClr val="accent2"/>
              </a:solidFill>
              <a:ln w="19050">
                <a:noFill/>
              </a:ln>
            </c:spPr>
            <c:extLst>
              <c:ext xmlns:c16="http://schemas.microsoft.com/office/drawing/2014/chart" uri="{C3380CC4-5D6E-409C-BE32-E72D297353CC}">
                <c16:uniqueId val="{00000000-4DC9-45CD-BD37-6A88BC20FF1C}"/>
              </c:ext>
            </c:extLst>
          </c:dPt>
          <c:dLbls>
            <c:spPr>
              <a:noFill/>
              <a:ln>
                <a:noFill/>
              </a:ln>
              <a:effectLst/>
            </c:spPr>
            <c:txPr>
              <a:bodyPr wrap="square" lIns="38100" tIns="19050" rIns="38100" bIns="19050" anchor="ctr">
                <a:spAutoFit/>
              </a:bodyPr>
              <a:lstStyle/>
              <a:p>
                <a:pPr>
                  <a:defRPr sz="1400" b="1">
                    <a:solidFill>
                      <a:schemeClr val="bg1"/>
                    </a:solidFill>
                    <a:latin typeface="+mn-lt"/>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UK</c:v>
                </c:pt>
                <c:pt idx="1">
                  <c:v>GER</c:v>
                </c:pt>
                <c:pt idx="2">
                  <c:v>NETH</c:v>
                </c:pt>
                <c:pt idx="3">
                  <c:v>SWE</c:v>
                </c:pt>
                <c:pt idx="4">
                  <c:v>FRA</c:v>
                </c:pt>
                <c:pt idx="5">
                  <c:v>NOR</c:v>
                </c:pt>
                <c:pt idx="6">
                  <c:v>AUS</c:v>
                </c:pt>
                <c:pt idx="7">
                  <c:v>CAN</c:v>
                </c:pt>
                <c:pt idx="8">
                  <c:v>SWIZ</c:v>
                </c:pt>
                <c:pt idx="9">
                  <c:v>NZ</c:v>
                </c:pt>
                <c:pt idx="10">
                  <c:v>US</c:v>
                </c:pt>
              </c:strCache>
            </c:strRef>
          </c:cat>
          <c:val>
            <c:numRef>
              <c:f>Sheet1!$B$2:$B$12</c:f>
              <c:numCache>
                <c:formatCode>0</c:formatCode>
                <c:ptCount val="11"/>
                <c:pt idx="0">
                  <c:v>5.32</c:v>
                </c:pt>
                <c:pt idx="1">
                  <c:v>6.74</c:v>
                </c:pt>
                <c:pt idx="2">
                  <c:v>10.73</c:v>
                </c:pt>
                <c:pt idx="3">
                  <c:v>12.86</c:v>
                </c:pt>
                <c:pt idx="4">
                  <c:v>13.95</c:v>
                </c:pt>
                <c:pt idx="5">
                  <c:v>14.75</c:v>
                </c:pt>
                <c:pt idx="6">
                  <c:v>17.32</c:v>
                </c:pt>
                <c:pt idx="7">
                  <c:v>20.47</c:v>
                </c:pt>
                <c:pt idx="8">
                  <c:v>26.14</c:v>
                </c:pt>
                <c:pt idx="9">
                  <c:v>26.82</c:v>
                </c:pt>
                <c:pt idx="10">
                  <c:v>38.26</c:v>
                </c:pt>
              </c:numCache>
            </c:numRef>
          </c:val>
          <c:extLst>
            <c:ext xmlns:c16="http://schemas.microsoft.com/office/drawing/2014/chart" uri="{C3380CC4-5D6E-409C-BE32-E72D297353CC}">
              <c16:uniqueId val="{00000000-15B0-4717-BD72-2A8036A828FE}"/>
            </c:ext>
          </c:extLst>
        </c:ser>
        <c:dLbls>
          <c:showLegendKey val="0"/>
          <c:showVal val="0"/>
          <c:showCatName val="0"/>
          <c:showSerName val="0"/>
          <c:showPercent val="0"/>
          <c:showBubbleSize val="0"/>
        </c:dLbls>
        <c:gapWidth val="25"/>
        <c:axId val="349911464"/>
        <c:axId val="349911856"/>
        <c:extLst>
          <c:ext xmlns:c15="http://schemas.microsoft.com/office/drawing/2012/chart" uri="{02D57815-91ED-43cb-92C2-25804820EDAC}">
            <c15:filteredBarSeries>
              <c15:ser>
                <c:idx val="1"/>
                <c:order val="1"/>
                <c:tx>
                  <c:strRef>
                    <c:extLst>
                      <c:ext uri="{02D57815-91ED-43cb-92C2-25804820EDAC}">
                        <c15:formulaRef>
                          <c15:sqref>Sheet1!#REF!</c15:sqref>
                        </c15:formulaRef>
                      </c:ext>
                    </c:extLst>
                    <c:strCache>
                      <c:ptCount val="1"/>
                      <c:pt idx="0">
                        <c:v>#REF!</c:v>
                      </c:pt>
                    </c:strCache>
                  </c:strRef>
                </c:tx>
                <c:spPr>
                  <a:ln w="19050">
                    <a:noFill/>
                  </a:ln>
                </c:spPr>
                <c:invertIfNegative val="0"/>
                <c:dLbls>
                  <c:dLbl>
                    <c:idx val="3"/>
                    <c:layout>
                      <c:manualLayout>
                        <c:x val="4.2545293987981455E-3"/>
                        <c:y val="-3.3575015766077666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2-3BB2-4AC4-BC74-DCD77BD24BD6}"/>
                      </c:ext>
                    </c:extLst>
                  </c:dLbl>
                  <c:dLbl>
                    <c:idx val="8"/>
                    <c:layout>
                      <c:manualLayout>
                        <c:x val="1.4181764662661526E-3"/>
                        <c:y val="-4.5784112408287572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0-3BB2-4AC4-BC74-DCD77BD24BD6}"/>
                      </c:ext>
                    </c:extLst>
                  </c:dLbl>
                  <c:spPr>
                    <a:noFill/>
                    <a:ln>
                      <a:noFill/>
                    </a:ln>
                    <a:effectLst/>
                  </c:spPr>
                  <c:txPr>
                    <a:bodyPr wrap="square" lIns="38100" tIns="19050" rIns="38100" bIns="19050" anchor="ctr">
                      <a:spAutoFit/>
                    </a:bodyPr>
                    <a:lstStyle/>
                    <a:p>
                      <a:pPr>
                        <a:defRPr sz="1400" b="1">
                          <a:latin typeface="Interface"/>
                        </a:defRPr>
                      </a:pPr>
                      <a:endParaRPr lang="en-US"/>
                    </a:p>
                  </c:txPr>
                  <c:showLegendKey val="0"/>
                  <c:showVal val="1"/>
                  <c:showCatName val="0"/>
                  <c:showSerName val="0"/>
                  <c:showPercent val="0"/>
                  <c:showBubbleSize val="0"/>
                  <c:showLeaderLines val="0"/>
                  <c:extLst>
                    <c:ext uri="{CE6537A1-D6FC-4f65-9D91-7224C49458BB}">
                      <c15:showLeaderLines val="1"/>
                    </c:ext>
                  </c:extLst>
                </c:dLbls>
                <c:cat>
                  <c:strRef>
                    <c:extLst>
                      <c:ext uri="{02D57815-91ED-43cb-92C2-25804820EDAC}">
                        <c15:formulaRef>
                          <c15:sqref>Sheet1!$A$2:$A$12</c15:sqref>
                        </c15:formulaRef>
                      </c:ext>
                    </c:extLst>
                    <c:strCache>
                      <c:ptCount val="11"/>
                      <c:pt idx="0">
                        <c:v>UK</c:v>
                      </c:pt>
                      <c:pt idx="1">
                        <c:v>GER</c:v>
                      </c:pt>
                      <c:pt idx="2">
                        <c:v>NETH</c:v>
                      </c:pt>
                      <c:pt idx="3">
                        <c:v>SWE</c:v>
                      </c:pt>
                      <c:pt idx="4">
                        <c:v>FRA</c:v>
                      </c:pt>
                      <c:pt idx="5">
                        <c:v>NOR</c:v>
                      </c:pt>
                      <c:pt idx="6">
                        <c:v>AUS</c:v>
                      </c:pt>
                      <c:pt idx="7">
                        <c:v>CAN</c:v>
                      </c:pt>
                      <c:pt idx="8">
                        <c:v>SWIZ</c:v>
                      </c:pt>
                      <c:pt idx="9">
                        <c:v>NZ</c:v>
                      </c:pt>
                      <c:pt idx="10">
                        <c:v>US</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13-15B0-4717-BD72-2A8036A828FE}"/>
                  </c:ext>
                </c:extLst>
              </c15:ser>
            </c15:filteredBarSeries>
          </c:ext>
        </c:extLst>
      </c:barChart>
      <c:catAx>
        <c:axId val="349911464"/>
        <c:scaling>
          <c:orientation val="minMax"/>
        </c:scaling>
        <c:delete val="0"/>
        <c:axPos val="b"/>
        <c:numFmt formatCode="General" sourceLinked="1"/>
        <c:majorTickMark val="none"/>
        <c:minorTickMark val="none"/>
        <c:tickLblPos val="nextTo"/>
        <c:spPr>
          <a:ln>
            <a:solidFill>
              <a:schemeClr val="tx1"/>
            </a:solidFill>
          </a:ln>
        </c:spPr>
        <c:txPr>
          <a:bodyPr rot="-60000000" vert="horz"/>
          <a:lstStyle/>
          <a:p>
            <a:pPr>
              <a:defRPr sz="1400" b="0">
                <a:solidFill>
                  <a:schemeClr val="tx1"/>
                </a:solidFill>
                <a:latin typeface="Interface"/>
                <a:ea typeface="Tahoma" panose="020B0604030504040204" pitchFamily="34" charset="0"/>
                <a:cs typeface="Tahoma" panose="020B0604030504040204" pitchFamily="34" charset="0"/>
              </a:defRPr>
            </a:pPr>
            <a:endParaRPr lang="en-US"/>
          </a:p>
        </c:txPr>
        <c:crossAx val="349911856"/>
        <c:crosses val="autoZero"/>
        <c:auto val="1"/>
        <c:lblAlgn val="ctr"/>
        <c:lblOffset val="100"/>
        <c:noMultiLvlLbl val="0"/>
      </c:catAx>
      <c:valAx>
        <c:axId val="349911856"/>
        <c:scaling>
          <c:orientation val="minMax"/>
        </c:scaling>
        <c:delete val="1"/>
        <c:axPos val="l"/>
        <c:numFmt formatCode="0" sourceLinked="1"/>
        <c:majorTickMark val="none"/>
        <c:minorTickMark val="none"/>
        <c:tickLblPos val="nextTo"/>
        <c:crossAx val="349911464"/>
        <c:crosses val="autoZero"/>
        <c:crossBetween val="between"/>
        <c:majorUnit val="25"/>
      </c:valAx>
    </c:plotArea>
    <c:plotVisOnly val="1"/>
    <c:dispBlanksAs val="gap"/>
    <c:showDLblsOverMax val="0"/>
  </c:chart>
  <c:txPr>
    <a:bodyPr/>
    <a:lstStyle/>
    <a:p>
      <a:pPr>
        <a:defRPr sz="18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71800" cy="472567"/>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884613" y="2"/>
            <a:ext cx="2971800" cy="472567"/>
          </a:xfrm>
          <a:prstGeom prst="rect">
            <a:avLst/>
          </a:prstGeom>
        </p:spPr>
        <p:txBody>
          <a:bodyPr vert="horz" lIns="93177" tIns="46589" rIns="93177" bIns="46589" rtlCol="0"/>
          <a:lstStyle>
            <a:lvl1pPr algn="r">
              <a:defRPr sz="1200"/>
            </a:lvl1pPr>
          </a:lstStyle>
          <a:p>
            <a:fld id="{34E75CA9-D3DC-4CC4-B26F-4572B05774CA}" type="datetimeFigureOut">
              <a:rPr lang="en-US" smtClean="0"/>
              <a:t>12/18/18</a:t>
            </a:fld>
            <a:endParaRPr lang="en-US" dirty="0"/>
          </a:p>
        </p:txBody>
      </p:sp>
      <p:sp>
        <p:nvSpPr>
          <p:cNvPr id="4" name="Footer Placeholder 3"/>
          <p:cNvSpPr>
            <a:spLocks noGrp="1"/>
          </p:cNvSpPr>
          <p:nvPr>
            <p:ph type="ftr" sz="quarter" idx="2"/>
          </p:nvPr>
        </p:nvSpPr>
        <p:spPr>
          <a:xfrm>
            <a:off x="0" y="8946072"/>
            <a:ext cx="2971800" cy="472566"/>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946072"/>
            <a:ext cx="2971800" cy="472566"/>
          </a:xfrm>
          <a:prstGeom prst="rect">
            <a:avLst/>
          </a:prstGeom>
        </p:spPr>
        <p:txBody>
          <a:bodyPr vert="horz" lIns="93177" tIns="46589" rIns="93177" bIns="46589" rtlCol="0" anchor="b"/>
          <a:lstStyle>
            <a:lvl1pPr algn="r">
              <a:defRPr sz="1200"/>
            </a:lvl1pPr>
          </a:lstStyle>
          <a:p>
            <a:fld id="{092E6626-612B-455B-9FD1-DD7A1306BEA5}" type="slidenum">
              <a:rPr lang="en-US" smtClean="0"/>
              <a:t>‹#›</a:t>
            </a:fld>
            <a:endParaRPr lang="en-US" dirty="0"/>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70932"/>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884613" y="0"/>
            <a:ext cx="2971800" cy="470932"/>
          </a:xfrm>
          <a:prstGeom prst="rect">
            <a:avLst/>
          </a:prstGeom>
        </p:spPr>
        <p:txBody>
          <a:bodyPr vert="horz" lIns="93177" tIns="46589" rIns="93177" bIns="46589" rtlCol="0"/>
          <a:lstStyle>
            <a:lvl1pPr algn="r">
              <a:defRPr sz="1200"/>
            </a:lvl1pPr>
          </a:lstStyle>
          <a:p>
            <a:fld id="{03A1D146-B4E0-1741-B9EE-9789392EFCC4}" type="datetimeFigureOut">
              <a:rPr lang="en-US" smtClean="0"/>
              <a:t>12/18/18</a:t>
            </a:fld>
            <a:endParaRPr lang="en-US" dirty="0"/>
          </a:p>
        </p:txBody>
      </p:sp>
      <p:sp>
        <p:nvSpPr>
          <p:cNvPr id="4" name="Slide Image Placeholder 3"/>
          <p:cNvSpPr>
            <a:spLocks noGrp="1" noRot="1" noChangeAspect="1"/>
          </p:cNvSpPr>
          <p:nvPr>
            <p:ph type="sldImg" idx="2"/>
          </p:nvPr>
        </p:nvSpPr>
        <p:spPr>
          <a:xfrm>
            <a:off x="1074738" y="706438"/>
            <a:ext cx="4708525" cy="3532187"/>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685800" y="4473855"/>
            <a:ext cx="5486400" cy="4238387"/>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46072"/>
            <a:ext cx="2971800" cy="470932"/>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946072"/>
            <a:ext cx="2971800" cy="470932"/>
          </a:xfrm>
          <a:prstGeom prst="rect">
            <a:avLst/>
          </a:prstGeom>
        </p:spPr>
        <p:txBody>
          <a:bodyPr vert="horz" lIns="93177" tIns="46589" rIns="93177" bIns="46589" rtlCol="0" anchor="b"/>
          <a:lstStyle>
            <a:lvl1pPr algn="r">
              <a:defRPr sz="1200"/>
            </a:lvl1pPr>
          </a:lstStyle>
          <a:p>
            <a:fld id="{97863621-2E60-B848-8968-B0341E26A312}" type="slidenum">
              <a:rPr lang="en-US" smtClean="0"/>
              <a:t>‹#›</a:t>
            </a:fld>
            <a:endParaRPr lang="en-US" dirty="0"/>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51898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20541510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778024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30510014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857133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r>
              <a:rPr lang="en-US"/>
              <a:t>IHP survey charts 6-7-18 ADDITONAL</a:t>
            </a:r>
          </a:p>
        </p:txBody>
      </p:sp>
      <p:sp>
        <p:nvSpPr>
          <p:cNvPr id="5" name="Slide Number Placeholder 4"/>
          <p:cNvSpPr>
            <a:spLocks noGrp="1"/>
          </p:cNvSpPr>
          <p:nvPr>
            <p:ph type="sldNum" sz="quarter" idx="11"/>
          </p:nvPr>
        </p:nvSpPr>
        <p:spPr/>
        <p:txBody>
          <a:bodyPr/>
          <a:lstStyle/>
          <a:p>
            <a:fld id="{B367CCA1-6AF7-4B09-BE99-60853F8DF416}" type="slidenum">
              <a:rPr lang="en-US" smtClean="0"/>
              <a:t>11</a:t>
            </a:fld>
            <a:endParaRPr lang="en-US"/>
          </a:p>
        </p:txBody>
      </p:sp>
    </p:spTree>
    <p:extLst>
      <p:ext uri="{BB962C8B-B14F-4D97-AF65-F5344CB8AC3E}">
        <p14:creationId xmlns:p14="http://schemas.microsoft.com/office/powerpoint/2010/main" val="3178532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42088721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Title 1"/>
          <p:cNvSpPr>
            <a:spLocks noGrp="1"/>
          </p:cNvSpPr>
          <p:nvPr>
            <p:ph type="ctrTitle"/>
          </p:nvPr>
        </p:nvSpPr>
        <p:spPr>
          <a:xfrm>
            <a:off x="98134" y="0"/>
            <a:ext cx="9001000" cy="628410"/>
          </a:xfrm>
          <a:effectLst/>
        </p:spPr>
        <p:txBody>
          <a:bodyPr anchor="ctr">
            <a:noAutofit/>
          </a:bodyPr>
          <a:lstStyle>
            <a:lvl1pPr algn="l">
              <a:lnSpc>
                <a:spcPct val="90000"/>
              </a:lnSpc>
              <a:defRPr sz="1800" b="1" i="0" spc="0" baseline="0">
                <a:solidFill>
                  <a:schemeClr val="bg1"/>
                </a:solidFill>
                <a:effectLst/>
                <a:latin typeface="InterFace" charset="0"/>
                <a:ea typeface="InterFace" charset="0"/>
                <a:cs typeface="InterFace" charset="0"/>
              </a:defRPr>
            </a:lvl1pPr>
          </a:lstStyle>
          <a:p>
            <a:endParaRPr lang="en-US" dirty="0"/>
          </a:p>
        </p:txBody>
      </p:sp>
      <p:sp>
        <p:nvSpPr>
          <p:cNvPr id="2" name="TextBox 1"/>
          <p:cNvSpPr txBox="1"/>
          <p:nvPr userDrawn="1"/>
        </p:nvSpPr>
        <p:spPr>
          <a:xfrm>
            <a:off x="1655675" y="6394321"/>
            <a:ext cx="7416824" cy="408452"/>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t>Source: </a:t>
            </a:r>
            <a:r>
              <a:rPr lang="en-US" sz="900" dirty="0" err="1"/>
              <a:t>Munira</a:t>
            </a:r>
            <a:r>
              <a:rPr lang="en-US" sz="900" dirty="0"/>
              <a:t> Z. </a:t>
            </a:r>
            <a:r>
              <a:rPr lang="en-US" sz="900" dirty="0" err="1"/>
              <a:t>Gunja</a:t>
            </a:r>
            <a:r>
              <a:rPr lang="en-US" sz="900" dirty="0"/>
              <a:t> et al., </a:t>
            </a:r>
            <a:r>
              <a:rPr lang="en-US" sz="900" i="1" dirty="0"/>
              <a:t>What Is the Status of Women’s Health and Health Care in the U.S. Compared to Ten Other Countries? </a:t>
            </a:r>
            <a:r>
              <a:rPr lang="en-US" sz="900" dirty="0"/>
              <a:t>(Commonwealth Fund, </a:t>
            </a:r>
            <a:br>
              <a:rPr lang="en-US" sz="900" dirty="0"/>
            </a:br>
            <a:r>
              <a:rPr lang="en-US" sz="900" dirty="0"/>
              <a:t>Dec. 2018).</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dirty="0"/>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p:nvPr>
        </p:nvSpPr>
        <p:spPr>
          <a:xfrm>
            <a:off x="71500"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Tree>
    <p:extLst>
      <p:ext uri="{BB962C8B-B14F-4D97-AF65-F5344CB8AC3E}">
        <p14:creationId xmlns:p14="http://schemas.microsoft.com/office/powerpoint/2010/main" val="2249687676"/>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D11F86A-7F23-40DB-8241-5E42E3948BD0}"/>
              </a:ext>
            </a:extLst>
          </p:cNvPr>
          <p:cNvPicPr>
            <a:picLocks noChangeAspect="1"/>
          </p:cNvPicPr>
          <p:nvPr userDrawn="1"/>
        </p:nvPicPr>
        <p:blipFill>
          <a:blip r:embed="rId2"/>
          <a:stretch>
            <a:fillRect/>
          </a:stretch>
        </p:blipFill>
        <p:spPr>
          <a:xfrm>
            <a:off x="73152" y="6382512"/>
            <a:ext cx="1906905" cy="426720"/>
          </a:xfrm>
          <a:prstGeom prst="rect">
            <a:avLst/>
          </a:prstGeom>
        </p:spPr>
      </p:pic>
      <p:sp>
        <p:nvSpPr>
          <p:cNvPr id="9" name="TextBox 8">
            <a:extLst>
              <a:ext uri="{FF2B5EF4-FFF2-40B4-BE49-F238E27FC236}">
                <a16:creationId xmlns:a16="http://schemas.microsoft.com/office/drawing/2014/main" id="{BD1544C1-3A43-49B5-91D0-754EA285DF91}"/>
              </a:ext>
            </a:extLst>
          </p:cNvPr>
          <p:cNvSpPr txBox="1"/>
          <p:nvPr userDrawn="1"/>
        </p:nvSpPr>
        <p:spPr>
          <a:xfrm>
            <a:off x="2192867" y="6417728"/>
            <a:ext cx="6879632" cy="230832"/>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900" dirty="0"/>
              <a:t>Source:</a:t>
            </a:r>
          </a:p>
        </p:txBody>
      </p:sp>
      <p:sp>
        <p:nvSpPr>
          <p:cNvPr id="10" name="Rectangle 9">
            <a:extLst>
              <a:ext uri="{FF2B5EF4-FFF2-40B4-BE49-F238E27FC236}">
                <a16:creationId xmlns:a16="http://schemas.microsoft.com/office/drawing/2014/main" id="{9681A6BC-F552-4F5F-B761-1BA9BC94093A}"/>
              </a:ext>
            </a:extLst>
          </p:cNvPr>
          <p:cNvSpPr/>
          <p:nvPr userDrawn="1"/>
        </p:nvSpPr>
        <p:spPr>
          <a:xfrm>
            <a:off x="0" y="0"/>
            <a:ext cx="9144000" cy="62841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F3DC8C7B-B8AB-44E4-B234-4DFB6EEBE9FF}"/>
              </a:ext>
            </a:extLst>
          </p:cNvPr>
          <p:cNvCxnSpPr/>
          <p:nvPr userDrawn="1"/>
        </p:nvCxnSpPr>
        <p:spPr>
          <a:xfrm>
            <a:off x="228600" y="6172200"/>
            <a:ext cx="8610600"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3916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21F9883-1A93-4200-9D1E-D875907E13CB}"/>
              </a:ext>
            </a:extLst>
          </p:cNvPr>
          <p:cNvSpPr/>
          <p:nvPr userDrawn="1"/>
        </p:nvSpPr>
        <p:spPr>
          <a:xfrm>
            <a:off x="0" y="0"/>
            <a:ext cx="9144000" cy="62841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89146303-BBC2-48E7-AAF2-FD826CAA17CF}"/>
              </a:ext>
            </a:extLst>
          </p:cNvPr>
          <p:cNvCxnSpPr/>
          <p:nvPr userDrawn="1"/>
        </p:nvCxnSpPr>
        <p:spPr>
          <a:xfrm>
            <a:off x="228600" y="6172200"/>
            <a:ext cx="8610600"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8241FE37-05F1-4659-84BC-112AE87AF080}"/>
              </a:ext>
            </a:extLst>
          </p:cNvPr>
          <p:cNvPicPr>
            <a:picLocks noChangeAspect="1"/>
          </p:cNvPicPr>
          <p:nvPr userDrawn="1"/>
        </p:nvPicPr>
        <p:blipFill>
          <a:blip r:embed="rId2"/>
          <a:stretch>
            <a:fillRect/>
          </a:stretch>
        </p:blipFill>
        <p:spPr>
          <a:xfrm>
            <a:off x="73152" y="6382512"/>
            <a:ext cx="1906905" cy="426720"/>
          </a:xfrm>
          <a:prstGeom prst="rect">
            <a:avLst/>
          </a:prstGeom>
        </p:spPr>
      </p:pic>
      <p:sp>
        <p:nvSpPr>
          <p:cNvPr id="16" name="TextBox 15">
            <a:extLst>
              <a:ext uri="{FF2B5EF4-FFF2-40B4-BE49-F238E27FC236}">
                <a16:creationId xmlns:a16="http://schemas.microsoft.com/office/drawing/2014/main" id="{8E84B7F0-0BA7-49CD-81D9-DCE3B305AB69}"/>
              </a:ext>
            </a:extLst>
          </p:cNvPr>
          <p:cNvSpPr txBox="1"/>
          <p:nvPr userDrawn="1"/>
        </p:nvSpPr>
        <p:spPr>
          <a:xfrm>
            <a:off x="2192867" y="6417728"/>
            <a:ext cx="6879632" cy="230832"/>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900" dirty="0"/>
              <a:t>Source:</a:t>
            </a:r>
          </a:p>
        </p:txBody>
      </p:sp>
    </p:spTree>
    <p:extLst>
      <p:ext uri="{BB962C8B-B14F-4D97-AF65-F5344CB8AC3E}">
        <p14:creationId xmlns:p14="http://schemas.microsoft.com/office/powerpoint/2010/main" val="3752589738"/>
      </p:ext>
    </p:extLst>
  </p:cSld>
  <p:clrMapOvr>
    <a:masterClrMapping/>
  </p:clrMapOvr>
  <p:hf sldNum="0"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0" y="664914"/>
            <a:ext cx="3815544" cy="523220"/>
          </a:xfrm>
          <a:prstGeom prst="rect">
            <a:avLst/>
          </a:prstGeom>
          <a:noFill/>
        </p:spPr>
        <p:txBody>
          <a:bodyPr wrap="square" rtlCol="0">
            <a:spAutoFit/>
          </a:bodyPr>
          <a:lstStyle/>
          <a:p>
            <a:r>
              <a:rPr lang="en-US" sz="1400" i="1" dirty="0">
                <a:latin typeface="Interface"/>
                <a:ea typeface="Tahoma" panose="020B0604030504040204" pitchFamily="34" charset="0"/>
                <a:cs typeface="Tahoma" panose="020B0604030504040204" pitchFamily="34" charset="0"/>
              </a:rPr>
              <a:t>Percent of women ages 18–64 who had </a:t>
            </a:r>
            <a:br>
              <a:rPr lang="en-US" sz="1400" i="1" dirty="0">
                <a:latin typeface="Interface"/>
                <a:ea typeface="Tahoma" panose="020B0604030504040204" pitchFamily="34" charset="0"/>
                <a:cs typeface="Tahoma" panose="020B0604030504040204" pitchFamily="34" charset="0"/>
              </a:rPr>
            </a:br>
            <a:r>
              <a:rPr lang="en-US" sz="1400" i="1" dirty="0">
                <a:latin typeface="Interface"/>
                <a:ea typeface="Tahoma" panose="020B0604030504040204" pitchFamily="34" charset="0"/>
                <a:cs typeface="Tahoma" panose="020B0604030504040204" pitchFamily="34" charset="0"/>
              </a:rPr>
              <a:t>two or more chronic conditions^</a:t>
            </a:r>
          </a:p>
        </p:txBody>
      </p:sp>
      <p:sp>
        <p:nvSpPr>
          <p:cNvPr id="8" name="Title 7">
            <a:extLst>
              <a:ext uri="{FF2B5EF4-FFF2-40B4-BE49-F238E27FC236}">
                <a16:creationId xmlns:a16="http://schemas.microsoft.com/office/drawing/2014/main" id="{C56ACEC7-EC76-584C-B608-0FABA2D6CE58}"/>
              </a:ext>
            </a:extLst>
          </p:cNvPr>
          <p:cNvSpPr>
            <a:spLocks noGrp="1"/>
          </p:cNvSpPr>
          <p:nvPr>
            <p:ph type="ctrTitle"/>
          </p:nvPr>
        </p:nvSpPr>
        <p:spPr/>
        <p:txBody>
          <a:bodyPr/>
          <a:lstStyle/>
          <a:p>
            <a:r>
              <a:rPr lang="en-US" dirty="0">
                <a:latin typeface="Interface"/>
                <a:ea typeface="Tahoma" panose="020B0604030504040204" pitchFamily="34" charset="0"/>
                <a:cs typeface="Tahoma" panose="020B0604030504040204" pitchFamily="34" charset="0"/>
              </a:rPr>
              <a:t>High Chronic Disease Burden Among U.S. Women</a:t>
            </a:r>
            <a:endParaRPr lang="en-US" dirty="0"/>
          </a:p>
        </p:txBody>
      </p:sp>
      <p:sp>
        <p:nvSpPr>
          <p:cNvPr id="18" name="Text Placeholder 17">
            <a:extLst>
              <a:ext uri="{FF2B5EF4-FFF2-40B4-BE49-F238E27FC236}">
                <a16:creationId xmlns:a16="http://schemas.microsoft.com/office/drawing/2014/main" id="{0C13B8C5-F445-A246-8BB8-9542E9A2D718}"/>
              </a:ext>
            </a:extLst>
          </p:cNvPr>
          <p:cNvSpPr>
            <a:spLocks noGrp="1"/>
          </p:cNvSpPr>
          <p:nvPr>
            <p:ph type="body" sz="quarter" idx="22"/>
          </p:nvPr>
        </p:nvSpPr>
        <p:spPr/>
        <p:txBody>
          <a:bodyPr/>
          <a:lstStyle/>
          <a:p>
            <a:r>
              <a:rPr lang="en-US" dirty="0">
                <a:latin typeface="Interface"/>
              </a:rPr>
              <a:t>Notes: ^ Having a chronic disease defined as ever being told by a doctor as having two or more of the following: joint pain or arthritis; asthma or chronic lung disease; diabetes; heart disease, including heart attack; or high blood pressure. * Statistically significant difference compared to the United States (p&lt;.05).</a:t>
            </a:r>
          </a:p>
          <a:p>
            <a:r>
              <a:rPr lang="en-US" dirty="0">
                <a:latin typeface="Interface"/>
              </a:rPr>
              <a:t>Data: The Commonwealth Fund International Health Policy Survey, 2016.</a:t>
            </a:r>
          </a:p>
        </p:txBody>
      </p:sp>
      <p:grpSp>
        <p:nvGrpSpPr>
          <p:cNvPr id="3" name="Group 2">
            <a:extLst>
              <a:ext uri="{FF2B5EF4-FFF2-40B4-BE49-F238E27FC236}">
                <a16:creationId xmlns:a16="http://schemas.microsoft.com/office/drawing/2014/main" id="{07006CB9-21B7-7E40-B9D6-8D7F8E263ECB}"/>
              </a:ext>
            </a:extLst>
          </p:cNvPr>
          <p:cNvGrpSpPr/>
          <p:nvPr/>
        </p:nvGrpSpPr>
        <p:grpSpPr>
          <a:xfrm>
            <a:off x="-233101" y="926524"/>
            <a:ext cx="7774543" cy="4155355"/>
            <a:chOff x="94605" y="1224638"/>
            <a:chExt cx="8955162" cy="4155355"/>
          </a:xfrm>
        </p:grpSpPr>
        <p:graphicFrame>
          <p:nvGraphicFramePr>
            <p:cNvPr id="7" name="Chart 6"/>
            <p:cNvGraphicFramePr>
              <a:graphicFrameLocks/>
            </p:cNvGraphicFramePr>
            <p:nvPr>
              <p:extLst>
                <p:ext uri="{D42A27DB-BD31-4B8C-83A1-F6EECF244321}">
                  <p14:modId xmlns:p14="http://schemas.microsoft.com/office/powerpoint/2010/main" val="1759254535"/>
                </p:ext>
              </p:extLst>
            </p:nvPr>
          </p:nvGraphicFramePr>
          <p:xfrm>
            <a:off x="94605" y="1224638"/>
            <a:ext cx="8955162" cy="4155355"/>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2EE1C346-4114-44B9-B12E-EB965BD7F06D}"/>
                </a:ext>
              </a:extLst>
            </p:cNvPr>
            <p:cNvSpPr txBox="1"/>
            <p:nvPr/>
          </p:nvSpPr>
          <p:spPr>
            <a:xfrm>
              <a:off x="2203821" y="3963026"/>
              <a:ext cx="304800" cy="369332"/>
            </a:xfrm>
            <a:prstGeom prst="rect">
              <a:avLst/>
            </a:prstGeom>
            <a:noFill/>
          </p:spPr>
          <p:txBody>
            <a:bodyPr wrap="square" rtlCol="0">
              <a:spAutoFit/>
            </a:bodyPr>
            <a:lstStyle/>
            <a:p>
              <a:r>
                <a:rPr lang="en-US" dirty="0"/>
                <a:t>*</a:t>
              </a:r>
            </a:p>
          </p:txBody>
        </p:sp>
        <p:sp>
          <p:nvSpPr>
            <p:cNvPr id="9" name="TextBox 8">
              <a:extLst>
                <a:ext uri="{FF2B5EF4-FFF2-40B4-BE49-F238E27FC236}">
                  <a16:creationId xmlns:a16="http://schemas.microsoft.com/office/drawing/2014/main" id="{C97EDF04-5A4A-4EC9-953E-4209DDEBC074}"/>
                </a:ext>
              </a:extLst>
            </p:cNvPr>
            <p:cNvSpPr txBox="1"/>
            <p:nvPr/>
          </p:nvSpPr>
          <p:spPr>
            <a:xfrm>
              <a:off x="1430511" y="3974929"/>
              <a:ext cx="304800" cy="369332"/>
            </a:xfrm>
            <a:prstGeom prst="rect">
              <a:avLst/>
            </a:prstGeom>
            <a:noFill/>
          </p:spPr>
          <p:txBody>
            <a:bodyPr wrap="square" rtlCol="0">
              <a:spAutoFit/>
            </a:bodyPr>
            <a:lstStyle/>
            <a:p>
              <a:r>
                <a:rPr lang="en-US" dirty="0"/>
                <a:t>*</a:t>
              </a:r>
            </a:p>
          </p:txBody>
        </p:sp>
        <p:sp>
          <p:nvSpPr>
            <p:cNvPr id="11" name="TextBox 10">
              <a:extLst>
                <a:ext uri="{FF2B5EF4-FFF2-40B4-BE49-F238E27FC236}">
                  <a16:creationId xmlns:a16="http://schemas.microsoft.com/office/drawing/2014/main" id="{2B9D155D-87BD-4DE6-B9B9-7D79997AF343}"/>
                </a:ext>
              </a:extLst>
            </p:cNvPr>
            <p:cNvSpPr txBox="1"/>
            <p:nvPr/>
          </p:nvSpPr>
          <p:spPr>
            <a:xfrm>
              <a:off x="6070371" y="3768473"/>
              <a:ext cx="304800" cy="369332"/>
            </a:xfrm>
            <a:prstGeom prst="rect">
              <a:avLst/>
            </a:prstGeom>
            <a:noFill/>
          </p:spPr>
          <p:txBody>
            <a:bodyPr wrap="square" rtlCol="0">
              <a:spAutoFit/>
            </a:bodyPr>
            <a:lstStyle/>
            <a:p>
              <a:r>
                <a:rPr lang="en-US" dirty="0"/>
                <a:t>*</a:t>
              </a:r>
            </a:p>
          </p:txBody>
        </p:sp>
        <p:sp>
          <p:nvSpPr>
            <p:cNvPr id="12" name="TextBox 11">
              <a:extLst>
                <a:ext uri="{FF2B5EF4-FFF2-40B4-BE49-F238E27FC236}">
                  <a16:creationId xmlns:a16="http://schemas.microsoft.com/office/drawing/2014/main" id="{DDF2DB33-202B-4D20-AA85-B7590025BC29}"/>
                </a:ext>
              </a:extLst>
            </p:cNvPr>
            <p:cNvSpPr txBox="1"/>
            <p:nvPr/>
          </p:nvSpPr>
          <p:spPr>
            <a:xfrm>
              <a:off x="4523751" y="3795706"/>
              <a:ext cx="304800" cy="369332"/>
            </a:xfrm>
            <a:prstGeom prst="rect">
              <a:avLst/>
            </a:prstGeom>
            <a:noFill/>
          </p:spPr>
          <p:txBody>
            <a:bodyPr wrap="square" rtlCol="0">
              <a:spAutoFit/>
            </a:bodyPr>
            <a:lstStyle/>
            <a:p>
              <a:r>
                <a:rPr lang="en-US" dirty="0"/>
                <a:t>*</a:t>
              </a:r>
            </a:p>
          </p:txBody>
        </p:sp>
        <p:sp>
          <p:nvSpPr>
            <p:cNvPr id="13" name="TextBox 12">
              <a:extLst>
                <a:ext uri="{FF2B5EF4-FFF2-40B4-BE49-F238E27FC236}">
                  <a16:creationId xmlns:a16="http://schemas.microsoft.com/office/drawing/2014/main" id="{9EA213D7-20DB-4B43-A7B6-7202239AE911}"/>
                </a:ext>
              </a:extLst>
            </p:cNvPr>
            <p:cNvSpPr txBox="1"/>
            <p:nvPr/>
          </p:nvSpPr>
          <p:spPr>
            <a:xfrm>
              <a:off x="657201" y="4141307"/>
              <a:ext cx="304800" cy="369332"/>
            </a:xfrm>
            <a:prstGeom prst="rect">
              <a:avLst/>
            </a:prstGeom>
            <a:noFill/>
          </p:spPr>
          <p:txBody>
            <a:bodyPr wrap="square" rtlCol="0">
              <a:spAutoFit/>
            </a:bodyPr>
            <a:lstStyle/>
            <a:p>
              <a:r>
                <a:rPr lang="en-US" dirty="0"/>
                <a:t>*</a:t>
              </a:r>
            </a:p>
          </p:txBody>
        </p:sp>
        <p:sp>
          <p:nvSpPr>
            <p:cNvPr id="14" name="TextBox 13">
              <a:extLst>
                <a:ext uri="{FF2B5EF4-FFF2-40B4-BE49-F238E27FC236}">
                  <a16:creationId xmlns:a16="http://schemas.microsoft.com/office/drawing/2014/main" id="{E1B934CB-0517-4A82-9812-1E2365860796}"/>
                </a:ext>
              </a:extLst>
            </p:cNvPr>
            <p:cNvSpPr txBox="1"/>
            <p:nvPr/>
          </p:nvSpPr>
          <p:spPr>
            <a:xfrm>
              <a:off x="5297061" y="3781076"/>
              <a:ext cx="304800" cy="369332"/>
            </a:xfrm>
            <a:prstGeom prst="rect">
              <a:avLst/>
            </a:prstGeom>
            <a:noFill/>
          </p:spPr>
          <p:txBody>
            <a:bodyPr wrap="square" rtlCol="0">
              <a:spAutoFit/>
            </a:bodyPr>
            <a:lstStyle/>
            <a:p>
              <a:r>
                <a:rPr lang="en-US" dirty="0"/>
                <a:t>*</a:t>
              </a:r>
            </a:p>
          </p:txBody>
        </p:sp>
        <p:sp>
          <p:nvSpPr>
            <p:cNvPr id="15" name="TextBox 14">
              <a:extLst>
                <a:ext uri="{FF2B5EF4-FFF2-40B4-BE49-F238E27FC236}">
                  <a16:creationId xmlns:a16="http://schemas.microsoft.com/office/drawing/2014/main" id="{CBCDFDD4-7CEE-4E78-AB40-3EC5C341D4E0}"/>
                </a:ext>
              </a:extLst>
            </p:cNvPr>
            <p:cNvSpPr txBox="1"/>
            <p:nvPr/>
          </p:nvSpPr>
          <p:spPr>
            <a:xfrm>
              <a:off x="6823991" y="3717146"/>
              <a:ext cx="304800" cy="369332"/>
            </a:xfrm>
            <a:prstGeom prst="rect">
              <a:avLst/>
            </a:prstGeom>
            <a:noFill/>
          </p:spPr>
          <p:txBody>
            <a:bodyPr wrap="square" rtlCol="0">
              <a:spAutoFit/>
            </a:bodyPr>
            <a:lstStyle/>
            <a:p>
              <a:r>
                <a:rPr lang="en-US" dirty="0"/>
                <a:t>*</a:t>
              </a:r>
            </a:p>
          </p:txBody>
        </p:sp>
        <p:sp>
          <p:nvSpPr>
            <p:cNvPr id="19" name="TextBox 18">
              <a:extLst>
                <a:ext uri="{FF2B5EF4-FFF2-40B4-BE49-F238E27FC236}">
                  <a16:creationId xmlns:a16="http://schemas.microsoft.com/office/drawing/2014/main" id="{BCD98FE6-FB12-BA47-9DB4-58AA8DB46717}"/>
                </a:ext>
              </a:extLst>
            </p:cNvPr>
            <p:cNvSpPr txBox="1"/>
            <p:nvPr/>
          </p:nvSpPr>
          <p:spPr>
            <a:xfrm>
              <a:off x="2957443" y="3910358"/>
              <a:ext cx="304800" cy="369332"/>
            </a:xfrm>
            <a:prstGeom prst="rect">
              <a:avLst/>
            </a:prstGeom>
            <a:noFill/>
          </p:spPr>
          <p:txBody>
            <a:bodyPr wrap="square" rtlCol="0">
              <a:spAutoFit/>
            </a:bodyPr>
            <a:lstStyle/>
            <a:p>
              <a:r>
                <a:rPr lang="en-US" dirty="0"/>
                <a:t>*</a:t>
              </a:r>
            </a:p>
          </p:txBody>
        </p:sp>
        <p:sp>
          <p:nvSpPr>
            <p:cNvPr id="20" name="TextBox 19">
              <a:extLst>
                <a:ext uri="{FF2B5EF4-FFF2-40B4-BE49-F238E27FC236}">
                  <a16:creationId xmlns:a16="http://schemas.microsoft.com/office/drawing/2014/main" id="{20EF3205-0690-644F-9588-C9F1108D848A}"/>
                </a:ext>
              </a:extLst>
            </p:cNvPr>
            <p:cNvSpPr txBox="1"/>
            <p:nvPr/>
          </p:nvSpPr>
          <p:spPr>
            <a:xfrm>
              <a:off x="3750441" y="3795706"/>
              <a:ext cx="304800" cy="369332"/>
            </a:xfrm>
            <a:prstGeom prst="rect">
              <a:avLst/>
            </a:prstGeom>
            <a:noFill/>
          </p:spPr>
          <p:txBody>
            <a:bodyPr wrap="square" rtlCol="0">
              <a:spAutoFit/>
            </a:bodyPr>
            <a:lstStyle/>
            <a:p>
              <a:r>
                <a:rPr lang="en-US" dirty="0"/>
                <a:t>*</a:t>
              </a:r>
            </a:p>
          </p:txBody>
        </p:sp>
      </p:grpSp>
    </p:spTree>
    <p:extLst>
      <p:ext uri="{BB962C8B-B14F-4D97-AF65-F5344CB8AC3E}">
        <p14:creationId xmlns:p14="http://schemas.microsoft.com/office/powerpoint/2010/main" val="29503780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544" y="675697"/>
            <a:ext cx="4288476" cy="523220"/>
          </a:xfrm>
          <a:prstGeom prst="rect">
            <a:avLst/>
          </a:prstGeom>
          <a:noFill/>
        </p:spPr>
        <p:txBody>
          <a:bodyPr wrap="square" rtlCol="0">
            <a:spAutoFit/>
          </a:bodyPr>
          <a:lstStyle/>
          <a:p>
            <a:r>
              <a:rPr lang="en-US" sz="1400" i="1" dirty="0">
                <a:latin typeface="Interface"/>
                <a:ea typeface="Tahoma" panose="020B0604030504040204" pitchFamily="34" charset="0"/>
                <a:cs typeface="Tahoma" panose="020B0604030504040204" pitchFamily="34" charset="0"/>
              </a:rPr>
              <a:t>Percent of women ages 18–64 who reported having </a:t>
            </a:r>
            <a:br>
              <a:rPr lang="en-US" sz="1400" i="1" dirty="0">
                <a:latin typeface="Interface"/>
                <a:ea typeface="Tahoma" panose="020B0604030504040204" pitchFamily="34" charset="0"/>
                <a:cs typeface="Tahoma" panose="020B0604030504040204" pitchFamily="34" charset="0"/>
              </a:rPr>
            </a:br>
            <a:r>
              <a:rPr lang="en-US" sz="1400" i="1" dirty="0">
                <a:latin typeface="Interface"/>
                <a:ea typeface="Tahoma" panose="020B0604030504040204" pitchFamily="34" charset="0"/>
                <a:cs typeface="Tahoma" panose="020B0604030504040204" pitchFamily="34" charset="0"/>
              </a:rPr>
              <a:t>a regular doctor/regular place of care</a:t>
            </a:r>
          </a:p>
        </p:txBody>
      </p:sp>
      <p:grpSp>
        <p:nvGrpSpPr>
          <p:cNvPr id="2" name="Group 1">
            <a:extLst>
              <a:ext uri="{FF2B5EF4-FFF2-40B4-BE49-F238E27FC236}">
                <a16:creationId xmlns:a16="http://schemas.microsoft.com/office/drawing/2014/main" id="{4EDAAE64-4D6E-134D-AA41-A98FC9D027A0}"/>
              </a:ext>
            </a:extLst>
          </p:cNvPr>
          <p:cNvGrpSpPr/>
          <p:nvPr/>
        </p:nvGrpSpPr>
        <p:grpSpPr>
          <a:xfrm>
            <a:off x="-358220" y="880220"/>
            <a:ext cx="7909090" cy="4162046"/>
            <a:chOff x="0" y="533400"/>
            <a:chExt cx="8955162" cy="5133917"/>
          </a:xfrm>
        </p:grpSpPr>
        <p:graphicFrame>
          <p:nvGraphicFramePr>
            <p:cNvPr id="4" name="Chart 3"/>
            <p:cNvGraphicFramePr/>
            <p:nvPr>
              <p:extLst>
                <p:ext uri="{D42A27DB-BD31-4B8C-83A1-F6EECF244321}">
                  <p14:modId xmlns:p14="http://schemas.microsoft.com/office/powerpoint/2010/main" val="910662179"/>
                </p:ext>
              </p:extLst>
            </p:nvPr>
          </p:nvGraphicFramePr>
          <p:xfrm>
            <a:off x="0" y="533400"/>
            <a:ext cx="8955162" cy="5133917"/>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CD005D39-AB1A-490E-9E70-CA127B927AE5}"/>
                </a:ext>
              </a:extLst>
            </p:cNvPr>
            <p:cNvSpPr txBox="1"/>
            <p:nvPr/>
          </p:nvSpPr>
          <p:spPr>
            <a:xfrm>
              <a:off x="3739241" y="1449586"/>
              <a:ext cx="304800" cy="369332"/>
            </a:xfrm>
            <a:prstGeom prst="rect">
              <a:avLst/>
            </a:prstGeom>
            <a:noFill/>
          </p:spPr>
          <p:txBody>
            <a:bodyPr wrap="square" rtlCol="0">
              <a:spAutoFit/>
            </a:bodyPr>
            <a:lstStyle/>
            <a:p>
              <a:r>
                <a:rPr lang="en-US" dirty="0"/>
                <a:t>*</a:t>
              </a:r>
            </a:p>
          </p:txBody>
        </p:sp>
        <p:sp>
          <p:nvSpPr>
            <p:cNvPr id="9" name="TextBox 8">
              <a:extLst>
                <a:ext uri="{FF2B5EF4-FFF2-40B4-BE49-F238E27FC236}">
                  <a16:creationId xmlns:a16="http://schemas.microsoft.com/office/drawing/2014/main" id="{76223B39-DE56-440D-83D7-B31A3AE611AE}"/>
                </a:ext>
              </a:extLst>
            </p:cNvPr>
            <p:cNvSpPr txBox="1"/>
            <p:nvPr/>
          </p:nvSpPr>
          <p:spPr>
            <a:xfrm>
              <a:off x="4497120" y="1417961"/>
              <a:ext cx="304800" cy="369332"/>
            </a:xfrm>
            <a:prstGeom prst="rect">
              <a:avLst/>
            </a:prstGeom>
            <a:noFill/>
          </p:spPr>
          <p:txBody>
            <a:bodyPr wrap="square" rtlCol="0">
              <a:spAutoFit/>
            </a:bodyPr>
            <a:lstStyle/>
            <a:p>
              <a:r>
                <a:rPr lang="en-US" dirty="0"/>
                <a:t>*</a:t>
              </a:r>
            </a:p>
          </p:txBody>
        </p:sp>
        <p:sp>
          <p:nvSpPr>
            <p:cNvPr id="11" name="TextBox 10">
              <a:extLst>
                <a:ext uri="{FF2B5EF4-FFF2-40B4-BE49-F238E27FC236}">
                  <a16:creationId xmlns:a16="http://schemas.microsoft.com/office/drawing/2014/main" id="{BAC5DC72-B472-4408-A4A8-EEC6B2810B49}"/>
                </a:ext>
              </a:extLst>
            </p:cNvPr>
            <p:cNvSpPr txBox="1"/>
            <p:nvPr/>
          </p:nvSpPr>
          <p:spPr>
            <a:xfrm>
              <a:off x="7499608" y="1264920"/>
              <a:ext cx="304800" cy="369332"/>
            </a:xfrm>
            <a:prstGeom prst="rect">
              <a:avLst/>
            </a:prstGeom>
            <a:noFill/>
          </p:spPr>
          <p:txBody>
            <a:bodyPr wrap="square" rtlCol="0">
              <a:spAutoFit/>
            </a:bodyPr>
            <a:lstStyle/>
            <a:p>
              <a:r>
                <a:rPr lang="en-US" dirty="0"/>
                <a:t>*</a:t>
              </a:r>
            </a:p>
          </p:txBody>
        </p:sp>
        <p:sp>
          <p:nvSpPr>
            <p:cNvPr id="12" name="TextBox 11">
              <a:extLst>
                <a:ext uri="{FF2B5EF4-FFF2-40B4-BE49-F238E27FC236}">
                  <a16:creationId xmlns:a16="http://schemas.microsoft.com/office/drawing/2014/main" id="{B37FE906-347F-4719-8433-1A8F537607CB}"/>
                </a:ext>
              </a:extLst>
            </p:cNvPr>
            <p:cNvSpPr txBox="1"/>
            <p:nvPr/>
          </p:nvSpPr>
          <p:spPr>
            <a:xfrm>
              <a:off x="5983850" y="1264920"/>
              <a:ext cx="304800" cy="369332"/>
            </a:xfrm>
            <a:prstGeom prst="rect">
              <a:avLst/>
            </a:prstGeom>
            <a:noFill/>
          </p:spPr>
          <p:txBody>
            <a:bodyPr wrap="square" rtlCol="0">
              <a:spAutoFit/>
            </a:bodyPr>
            <a:lstStyle/>
            <a:p>
              <a:r>
                <a:rPr lang="en-US" dirty="0"/>
                <a:t>*</a:t>
              </a:r>
            </a:p>
          </p:txBody>
        </p:sp>
        <p:sp>
          <p:nvSpPr>
            <p:cNvPr id="13" name="TextBox 12">
              <a:extLst>
                <a:ext uri="{FF2B5EF4-FFF2-40B4-BE49-F238E27FC236}">
                  <a16:creationId xmlns:a16="http://schemas.microsoft.com/office/drawing/2014/main" id="{8F1F7F63-C943-4125-90C3-CAF8B3588152}"/>
                </a:ext>
              </a:extLst>
            </p:cNvPr>
            <p:cNvSpPr txBox="1"/>
            <p:nvPr/>
          </p:nvSpPr>
          <p:spPr>
            <a:xfrm>
              <a:off x="8257485" y="1233295"/>
              <a:ext cx="304800" cy="369332"/>
            </a:xfrm>
            <a:prstGeom prst="rect">
              <a:avLst/>
            </a:prstGeom>
            <a:noFill/>
          </p:spPr>
          <p:txBody>
            <a:bodyPr wrap="square" rtlCol="0">
              <a:spAutoFit/>
            </a:bodyPr>
            <a:lstStyle/>
            <a:p>
              <a:r>
                <a:rPr lang="en-US" dirty="0"/>
                <a:t>*</a:t>
              </a:r>
            </a:p>
          </p:txBody>
        </p:sp>
        <p:sp>
          <p:nvSpPr>
            <p:cNvPr id="14" name="TextBox 13">
              <a:extLst>
                <a:ext uri="{FF2B5EF4-FFF2-40B4-BE49-F238E27FC236}">
                  <a16:creationId xmlns:a16="http://schemas.microsoft.com/office/drawing/2014/main" id="{78EF614F-67B1-43B0-AECB-31482C54A224}"/>
                </a:ext>
              </a:extLst>
            </p:cNvPr>
            <p:cNvSpPr txBox="1"/>
            <p:nvPr/>
          </p:nvSpPr>
          <p:spPr>
            <a:xfrm>
              <a:off x="5235646" y="1373386"/>
              <a:ext cx="304800" cy="369332"/>
            </a:xfrm>
            <a:prstGeom prst="rect">
              <a:avLst/>
            </a:prstGeom>
            <a:noFill/>
          </p:spPr>
          <p:txBody>
            <a:bodyPr wrap="square" rtlCol="0">
              <a:spAutoFit/>
            </a:bodyPr>
            <a:lstStyle/>
            <a:p>
              <a:r>
                <a:rPr lang="en-US" dirty="0"/>
                <a:t>*</a:t>
              </a:r>
            </a:p>
          </p:txBody>
        </p:sp>
        <p:sp>
          <p:nvSpPr>
            <p:cNvPr id="15" name="TextBox 14">
              <a:extLst>
                <a:ext uri="{FF2B5EF4-FFF2-40B4-BE49-F238E27FC236}">
                  <a16:creationId xmlns:a16="http://schemas.microsoft.com/office/drawing/2014/main" id="{46561C92-F551-4638-9500-E86E8BEA038F}"/>
                </a:ext>
              </a:extLst>
            </p:cNvPr>
            <p:cNvSpPr txBox="1"/>
            <p:nvPr/>
          </p:nvSpPr>
          <p:spPr>
            <a:xfrm>
              <a:off x="6741728" y="1264920"/>
              <a:ext cx="304800" cy="369332"/>
            </a:xfrm>
            <a:prstGeom prst="rect">
              <a:avLst/>
            </a:prstGeom>
            <a:noFill/>
          </p:spPr>
          <p:txBody>
            <a:bodyPr wrap="square" rtlCol="0">
              <a:spAutoFit/>
            </a:bodyPr>
            <a:lstStyle/>
            <a:p>
              <a:r>
                <a:rPr lang="en-US" dirty="0"/>
                <a:t>*</a:t>
              </a:r>
            </a:p>
          </p:txBody>
        </p:sp>
        <p:sp>
          <p:nvSpPr>
            <p:cNvPr id="16" name="TextBox 15">
              <a:extLst>
                <a:ext uri="{FF2B5EF4-FFF2-40B4-BE49-F238E27FC236}">
                  <a16:creationId xmlns:a16="http://schemas.microsoft.com/office/drawing/2014/main" id="{54C9A342-69A5-4AC7-A2C7-97FD8364203C}"/>
                </a:ext>
              </a:extLst>
            </p:cNvPr>
            <p:cNvSpPr txBox="1"/>
            <p:nvPr/>
          </p:nvSpPr>
          <p:spPr>
            <a:xfrm>
              <a:off x="2981362" y="1449586"/>
              <a:ext cx="304800" cy="369332"/>
            </a:xfrm>
            <a:prstGeom prst="rect">
              <a:avLst/>
            </a:prstGeom>
            <a:noFill/>
          </p:spPr>
          <p:txBody>
            <a:bodyPr wrap="square" rtlCol="0">
              <a:spAutoFit/>
            </a:bodyPr>
            <a:lstStyle/>
            <a:p>
              <a:r>
                <a:rPr lang="en-US" dirty="0"/>
                <a:t>*</a:t>
              </a:r>
            </a:p>
          </p:txBody>
        </p:sp>
        <p:sp>
          <p:nvSpPr>
            <p:cNvPr id="17" name="TextBox 16">
              <a:extLst>
                <a:ext uri="{FF2B5EF4-FFF2-40B4-BE49-F238E27FC236}">
                  <a16:creationId xmlns:a16="http://schemas.microsoft.com/office/drawing/2014/main" id="{712E17E8-1D37-42BB-BC99-8C9715DF332A}"/>
                </a:ext>
              </a:extLst>
            </p:cNvPr>
            <p:cNvSpPr txBox="1"/>
            <p:nvPr/>
          </p:nvSpPr>
          <p:spPr>
            <a:xfrm>
              <a:off x="2223483" y="1449586"/>
              <a:ext cx="304800" cy="369332"/>
            </a:xfrm>
            <a:prstGeom prst="rect">
              <a:avLst/>
            </a:prstGeom>
            <a:noFill/>
          </p:spPr>
          <p:txBody>
            <a:bodyPr wrap="square" rtlCol="0">
              <a:spAutoFit/>
            </a:bodyPr>
            <a:lstStyle/>
            <a:p>
              <a:r>
                <a:rPr lang="en-US" dirty="0"/>
                <a:t>*</a:t>
              </a:r>
            </a:p>
          </p:txBody>
        </p:sp>
      </p:grpSp>
      <p:sp>
        <p:nvSpPr>
          <p:cNvPr id="19" name="Title 18">
            <a:extLst>
              <a:ext uri="{FF2B5EF4-FFF2-40B4-BE49-F238E27FC236}">
                <a16:creationId xmlns:a16="http://schemas.microsoft.com/office/drawing/2014/main" id="{1624452D-12D8-A740-954D-5648138BEFE5}"/>
              </a:ext>
            </a:extLst>
          </p:cNvPr>
          <p:cNvSpPr>
            <a:spLocks noGrp="1"/>
          </p:cNvSpPr>
          <p:nvPr>
            <p:ph type="ctrTitle"/>
          </p:nvPr>
        </p:nvSpPr>
        <p:spPr/>
        <p:txBody>
          <a:bodyPr/>
          <a:lstStyle/>
          <a:p>
            <a:r>
              <a:rPr lang="en-US" dirty="0"/>
              <a:t>Women in the U.S. and Switzerland Report the Lowest Rates of Having a Regular Doctor or Place of Care</a:t>
            </a:r>
          </a:p>
        </p:txBody>
      </p:sp>
      <p:sp>
        <p:nvSpPr>
          <p:cNvPr id="24" name="Text Placeholder 23">
            <a:extLst>
              <a:ext uri="{FF2B5EF4-FFF2-40B4-BE49-F238E27FC236}">
                <a16:creationId xmlns:a16="http://schemas.microsoft.com/office/drawing/2014/main" id="{E865B149-511C-0C4E-9ED3-B665CD1A7F89}"/>
              </a:ext>
            </a:extLst>
          </p:cNvPr>
          <p:cNvSpPr>
            <a:spLocks noGrp="1"/>
          </p:cNvSpPr>
          <p:nvPr>
            <p:ph type="body" sz="quarter" idx="22"/>
          </p:nvPr>
        </p:nvSpPr>
        <p:spPr/>
        <p:txBody>
          <a:bodyPr/>
          <a:lstStyle/>
          <a:p>
            <a:r>
              <a:rPr lang="en-US" dirty="0">
                <a:latin typeface="Interface"/>
              </a:rPr>
              <a:t>Note: * Statistically significant difference compared to the United States (p&lt;.05).</a:t>
            </a:r>
          </a:p>
          <a:p>
            <a:r>
              <a:rPr lang="en-US" dirty="0">
                <a:latin typeface="Interface"/>
              </a:rPr>
              <a:t>Data: The Commonwealth Fund International Health Policy Survey, 2016.</a:t>
            </a:r>
          </a:p>
        </p:txBody>
      </p:sp>
    </p:spTree>
    <p:extLst>
      <p:ext uri="{BB962C8B-B14F-4D97-AF65-F5344CB8AC3E}">
        <p14:creationId xmlns:p14="http://schemas.microsoft.com/office/powerpoint/2010/main" val="1763411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69015"/>
            <a:ext cx="4191000" cy="523220"/>
          </a:xfrm>
          <a:prstGeom prst="rect">
            <a:avLst/>
          </a:prstGeom>
          <a:noFill/>
        </p:spPr>
        <p:txBody>
          <a:bodyPr wrap="square" rtlCol="0">
            <a:spAutoFit/>
          </a:bodyPr>
          <a:lstStyle/>
          <a:p>
            <a:r>
              <a:rPr lang="en-US" sz="1400" i="1" dirty="0">
                <a:latin typeface="Interface"/>
                <a:ea typeface="Tahoma" panose="020B0604030504040204" pitchFamily="34" charset="0"/>
                <a:cs typeface="Tahoma" panose="020B0604030504040204" pitchFamily="34" charset="0"/>
              </a:rPr>
              <a:t>Percent of women ages 18–64 who reported going to the emergency department in the past two years</a:t>
            </a:r>
          </a:p>
        </p:txBody>
      </p:sp>
      <p:grpSp>
        <p:nvGrpSpPr>
          <p:cNvPr id="2" name="Group 1">
            <a:extLst>
              <a:ext uri="{FF2B5EF4-FFF2-40B4-BE49-F238E27FC236}">
                <a16:creationId xmlns:a16="http://schemas.microsoft.com/office/drawing/2014/main" id="{4430894C-E403-0B4A-8CD0-5A0AA055FE01}"/>
              </a:ext>
            </a:extLst>
          </p:cNvPr>
          <p:cNvGrpSpPr/>
          <p:nvPr/>
        </p:nvGrpSpPr>
        <p:grpSpPr>
          <a:xfrm>
            <a:off x="-299476" y="1518146"/>
            <a:ext cx="7869200" cy="3496915"/>
            <a:chOff x="0" y="1461584"/>
            <a:chExt cx="9056368" cy="3843867"/>
          </a:xfrm>
        </p:grpSpPr>
        <p:graphicFrame>
          <p:nvGraphicFramePr>
            <p:cNvPr id="9" name="Chart 8"/>
            <p:cNvGraphicFramePr/>
            <p:nvPr>
              <p:extLst>
                <p:ext uri="{D42A27DB-BD31-4B8C-83A1-F6EECF244321}">
                  <p14:modId xmlns:p14="http://schemas.microsoft.com/office/powerpoint/2010/main" val="2637747238"/>
                </p:ext>
              </p:extLst>
            </p:nvPr>
          </p:nvGraphicFramePr>
          <p:xfrm>
            <a:off x="0" y="1461584"/>
            <a:ext cx="9056368" cy="3843867"/>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E4C14BFA-9FC7-4D83-AA3B-B847E5F080D4}"/>
                </a:ext>
              </a:extLst>
            </p:cNvPr>
            <p:cNvSpPr txBox="1"/>
            <p:nvPr/>
          </p:nvSpPr>
          <p:spPr>
            <a:xfrm>
              <a:off x="2928624" y="3094549"/>
              <a:ext cx="304800" cy="369332"/>
            </a:xfrm>
            <a:prstGeom prst="rect">
              <a:avLst/>
            </a:prstGeom>
            <a:noFill/>
          </p:spPr>
          <p:txBody>
            <a:bodyPr wrap="square" rtlCol="0">
              <a:spAutoFit/>
            </a:bodyPr>
            <a:lstStyle/>
            <a:p>
              <a:r>
                <a:rPr lang="en-US" dirty="0"/>
                <a:t>*</a:t>
              </a:r>
            </a:p>
          </p:txBody>
        </p:sp>
        <p:sp>
          <p:nvSpPr>
            <p:cNvPr id="11" name="TextBox 10">
              <a:extLst>
                <a:ext uri="{FF2B5EF4-FFF2-40B4-BE49-F238E27FC236}">
                  <a16:creationId xmlns:a16="http://schemas.microsoft.com/office/drawing/2014/main" id="{6BC6B04B-EE88-47D4-8F31-A1525C8DCF68}"/>
                </a:ext>
              </a:extLst>
            </p:cNvPr>
            <p:cNvSpPr txBox="1"/>
            <p:nvPr/>
          </p:nvSpPr>
          <p:spPr>
            <a:xfrm>
              <a:off x="630402" y="3858769"/>
              <a:ext cx="304800" cy="369332"/>
            </a:xfrm>
            <a:prstGeom prst="rect">
              <a:avLst/>
            </a:prstGeom>
            <a:noFill/>
          </p:spPr>
          <p:txBody>
            <a:bodyPr wrap="square" rtlCol="0">
              <a:spAutoFit/>
            </a:bodyPr>
            <a:lstStyle/>
            <a:p>
              <a:r>
                <a:rPr lang="en-US" dirty="0"/>
                <a:t>*</a:t>
              </a:r>
            </a:p>
          </p:txBody>
        </p:sp>
        <p:sp>
          <p:nvSpPr>
            <p:cNvPr id="12" name="TextBox 11">
              <a:extLst>
                <a:ext uri="{FF2B5EF4-FFF2-40B4-BE49-F238E27FC236}">
                  <a16:creationId xmlns:a16="http://schemas.microsoft.com/office/drawing/2014/main" id="{BEFE0406-87B9-44F9-B66C-3C73F1911FAB}"/>
                </a:ext>
              </a:extLst>
            </p:cNvPr>
            <p:cNvSpPr txBox="1"/>
            <p:nvPr/>
          </p:nvSpPr>
          <p:spPr>
            <a:xfrm>
              <a:off x="2155993" y="3288608"/>
              <a:ext cx="304800" cy="369332"/>
            </a:xfrm>
            <a:prstGeom prst="rect">
              <a:avLst/>
            </a:prstGeom>
            <a:noFill/>
          </p:spPr>
          <p:txBody>
            <a:bodyPr wrap="square" rtlCol="0">
              <a:spAutoFit/>
            </a:bodyPr>
            <a:lstStyle/>
            <a:p>
              <a:r>
                <a:rPr lang="en-US" dirty="0"/>
                <a:t>*</a:t>
              </a:r>
            </a:p>
          </p:txBody>
        </p:sp>
        <p:sp>
          <p:nvSpPr>
            <p:cNvPr id="13" name="TextBox 12">
              <a:extLst>
                <a:ext uri="{FF2B5EF4-FFF2-40B4-BE49-F238E27FC236}">
                  <a16:creationId xmlns:a16="http://schemas.microsoft.com/office/drawing/2014/main" id="{24F5EEBD-7CA2-4327-86EC-FA55AEB7C862}"/>
                </a:ext>
              </a:extLst>
            </p:cNvPr>
            <p:cNvSpPr txBox="1"/>
            <p:nvPr/>
          </p:nvSpPr>
          <p:spPr>
            <a:xfrm>
              <a:off x="3701255" y="3094549"/>
              <a:ext cx="304800" cy="369332"/>
            </a:xfrm>
            <a:prstGeom prst="rect">
              <a:avLst/>
            </a:prstGeom>
            <a:noFill/>
          </p:spPr>
          <p:txBody>
            <a:bodyPr wrap="square" rtlCol="0">
              <a:spAutoFit/>
            </a:bodyPr>
            <a:lstStyle/>
            <a:p>
              <a:r>
                <a:rPr lang="en-US" dirty="0"/>
                <a:t>*</a:t>
              </a:r>
            </a:p>
          </p:txBody>
        </p:sp>
        <p:sp>
          <p:nvSpPr>
            <p:cNvPr id="14" name="TextBox 13">
              <a:extLst>
                <a:ext uri="{FF2B5EF4-FFF2-40B4-BE49-F238E27FC236}">
                  <a16:creationId xmlns:a16="http://schemas.microsoft.com/office/drawing/2014/main" id="{8A245AAC-2719-48FF-A33B-8884A9023CA7}"/>
                </a:ext>
              </a:extLst>
            </p:cNvPr>
            <p:cNvSpPr txBox="1"/>
            <p:nvPr/>
          </p:nvSpPr>
          <p:spPr>
            <a:xfrm>
              <a:off x="4473886" y="2814091"/>
              <a:ext cx="304800" cy="369332"/>
            </a:xfrm>
            <a:prstGeom prst="rect">
              <a:avLst/>
            </a:prstGeom>
            <a:noFill/>
          </p:spPr>
          <p:txBody>
            <a:bodyPr wrap="square" rtlCol="0">
              <a:spAutoFit/>
            </a:bodyPr>
            <a:lstStyle/>
            <a:p>
              <a:r>
                <a:rPr lang="en-US" dirty="0"/>
                <a:t>*</a:t>
              </a:r>
            </a:p>
          </p:txBody>
        </p:sp>
        <p:sp>
          <p:nvSpPr>
            <p:cNvPr id="15" name="TextBox 14">
              <a:extLst>
                <a:ext uri="{FF2B5EF4-FFF2-40B4-BE49-F238E27FC236}">
                  <a16:creationId xmlns:a16="http://schemas.microsoft.com/office/drawing/2014/main" id="{E45672B7-511F-43E4-8F2F-60968ABD8251}"/>
                </a:ext>
              </a:extLst>
            </p:cNvPr>
            <p:cNvSpPr txBox="1"/>
            <p:nvPr/>
          </p:nvSpPr>
          <p:spPr>
            <a:xfrm>
              <a:off x="8345003" y="1800619"/>
              <a:ext cx="304800" cy="369332"/>
            </a:xfrm>
            <a:prstGeom prst="rect">
              <a:avLst/>
            </a:prstGeom>
            <a:noFill/>
          </p:spPr>
          <p:txBody>
            <a:bodyPr wrap="square" rtlCol="0">
              <a:spAutoFit/>
            </a:bodyPr>
            <a:lstStyle/>
            <a:p>
              <a:r>
                <a:rPr lang="en-US" dirty="0"/>
                <a:t>*</a:t>
              </a:r>
            </a:p>
          </p:txBody>
        </p:sp>
        <p:sp>
          <p:nvSpPr>
            <p:cNvPr id="16" name="TextBox 15">
              <a:extLst>
                <a:ext uri="{FF2B5EF4-FFF2-40B4-BE49-F238E27FC236}">
                  <a16:creationId xmlns:a16="http://schemas.microsoft.com/office/drawing/2014/main" id="{345FA252-CC2E-4B06-90EA-A68EFFD4668D}"/>
                </a:ext>
              </a:extLst>
            </p:cNvPr>
            <p:cNvSpPr txBox="1"/>
            <p:nvPr/>
          </p:nvSpPr>
          <p:spPr>
            <a:xfrm>
              <a:off x="1383362" y="3288608"/>
              <a:ext cx="304800" cy="369332"/>
            </a:xfrm>
            <a:prstGeom prst="rect">
              <a:avLst/>
            </a:prstGeom>
            <a:noFill/>
          </p:spPr>
          <p:txBody>
            <a:bodyPr wrap="square" rtlCol="0">
              <a:spAutoFit/>
            </a:bodyPr>
            <a:lstStyle/>
            <a:p>
              <a:r>
                <a:rPr lang="en-US" dirty="0"/>
                <a:t>*</a:t>
              </a:r>
            </a:p>
          </p:txBody>
        </p:sp>
        <p:sp>
          <p:nvSpPr>
            <p:cNvPr id="18" name="TextBox 17">
              <a:extLst>
                <a:ext uri="{FF2B5EF4-FFF2-40B4-BE49-F238E27FC236}">
                  <a16:creationId xmlns:a16="http://schemas.microsoft.com/office/drawing/2014/main" id="{4C8C9CC7-FE8E-4CDE-8A90-CC2851003718}"/>
                </a:ext>
              </a:extLst>
            </p:cNvPr>
            <p:cNvSpPr txBox="1"/>
            <p:nvPr/>
          </p:nvSpPr>
          <p:spPr>
            <a:xfrm>
              <a:off x="5246519" y="2726576"/>
              <a:ext cx="304800" cy="369332"/>
            </a:xfrm>
            <a:prstGeom prst="rect">
              <a:avLst/>
            </a:prstGeom>
            <a:noFill/>
          </p:spPr>
          <p:txBody>
            <a:bodyPr wrap="square" rtlCol="0">
              <a:spAutoFit/>
            </a:bodyPr>
            <a:lstStyle/>
            <a:p>
              <a:r>
                <a:rPr lang="en-US" dirty="0"/>
                <a:t>*</a:t>
              </a:r>
            </a:p>
          </p:txBody>
        </p:sp>
      </p:grpSp>
      <p:sp>
        <p:nvSpPr>
          <p:cNvPr id="10" name="Title 9">
            <a:extLst>
              <a:ext uri="{FF2B5EF4-FFF2-40B4-BE49-F238E27FC236}">
                <a16:creationId xmlns:a16="http://schemas.microsoft.com/office/drawing/2014/main" id="{D85ED5EB-0740-D74C-952F-6A61DE92E2B7}"/>
              </a:ext>
            </a:extLst>
          </p:cNvPr>
          <p:cNvSpPr>
            <a:spLocks noGrp="1"/>
          </p:cNvSpPr>
          <p:nvPr>
            <p:ph type="ctrTitle"/>
          </p:nvPr>
        </p:nvSpPr>
        <p:spPr/>
        <p:txBody>
          <a:bodyPr/>
          <a:lstStyle/>
          <a:p>
            <a:r>
              <a:rPr lang="en-US" dirty="0"/>
              <a:t>In Canada, the U.S., and Sweden, More Than One of Three Women Report Emergency Department Visits in the Past Two Years</a:t>
            </a:r>
          </a:p>
        </p:txBody>
      </p:sp>
      <p:sp>
        <p:nvSpPr>
          <p:cNvPr id="22" name="Text Placeholder 21">
            <a:extLst>
              <a:ext uri="{FF2B5EF4-FFF2-40B4-BE49-F238E27FC236}">
                <a16:creationId xmlns:a16="http://schemas.microsoft.com/office/drawing/2014/main" id="{2A8F63AC-0EE4-6B46-8BE4-D10AF4B7BB07}"/>
              </a:ext>
            </a:extLst>
          </p:cNvPr>
          <p:cNvSpPr>
            <a:spLocks noGrp="1"/>
          </p:cNvSpPr>
          <p:nvPr>
            <p:ph type="body" sz="quarter" idx="22"/>
          </p:nvPr>
        </p:nvSpPr>
        <p:spPr/>
        <p:txBody>
          <a:bodyPr/>
          <a:lstStyle/>
          <a:p>
            <a:r>
              <a:rPr lang="en-US" dirty="0">
                <a:latin typeface="Interface"/>
              </a:rPr>
              <a:t>Note: * Statistically significant difference compared to the United States (p&lt;.05).</a:t>
            </a:r>
          </a:p>
          <a:p>
            <a:r>
              <a:rPr lang="en-US" dirty="0">
                <a:latin typeface="Interface"/>
              </a:rPr>
              <a:t>Data: The Commonwealth Fund International Health Policy Survey, 2016.</a:t>
            </a:r>
          </a:p>
        </p:txBody>
      </p:sp>
    </p:spTree>
    <p:extLst>
      <p:ext uri="{BB962C8B-B14F-4D97-AF65-F5344CB8AC3E}">
        <p14:creationId xmlns:p14="http://schemas.microsoft.com/office/powerpoint/2010/main" val="1914798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64914"/>
            <a:ext cx="4340353" cy="523220"/>
          </a:xfrm>
          <a:prstGeom prst="rect">
            <a:avLst/>
          </a:prstGeom>
          <a:noFill/>
        </p:spPr>
        <p:txBody>
          <a:bodyPr wrap="square" rtlCol="0">
            <a:spAutoFit/>
          </a:bodyPr>
          <a:lstStyle/>
          <a:p>
            <a:r>
              <a:rPr lang="en-US" sz="1400" i="1" dirty="0">
                <a:latin typeface="Interface"/>
                <a:ea typeface="Tahoma" panose="020B0604030504040204" pitchFamily="34" charset="0"/>
                <a:cs typeface="Tahoma" panose="020B0604030504040204" pitchFamily="34" charset="0"/>
              </a:rPr>
              <a:t>Percent of women ages 18–64 who reported having to wait more than four weeks to see a specialist^</a:t>
            </a:r>
          </a:p>
        </p:txBody>
      </p:sp>
      <p:grpSp>
        <p:nvGrpSpPr>
          <p:cNvPr id="2" name="Group 1">
            <a:extLst>
              <a:ext uri="{FF2B5EF4-FFF2-40B4-BE49-F238E27FC236}">
                <a16:creationId xmlns:a16="http://schemas.microsoft.com/office/drawing/2014/main" id="{FFACB82A-1E76-AC40-93F8-E3DE2AE6F867}"/>
              </a:ext>
            </a:extLst>
          </p:cNvPr>
          <p:cNvGrpSpPr/>
          <p:nvPr/>
        </p:nvGrpSpPr>
        <p:grpSpPr>
          <a:xfrm>
            <a:off x="-405350" y="1306047"/>
            <a:ext cx="7946793" cy="3690159"/>
            <a:chOff x="0" y="1334328"/>
            <a:chExt cx="9110609" cy="4231513"/>
          </a:xfrm>
        </p:grpSpPr>
        <p:graphicFrame>
          <p:nvGraphicFramePr>
            <p:cNvPr id="4" name="Chart 3"/>
            <p:cNvGraphicFramePr/>
            <p:nvPr>
              <p:extLst>
                <p:ext uri="{D42A27DB-BD31-4B8C-83A1-F6EECF244321}">
                  <p14:modId xmlns:p14="http://schemas.microsoft.com/office/powerpoint/2010/main" val="65335594"/>
                </p:ext>
              </p:extLst>
            </p:nvPr>
          </p:nvGraphicFramePr>
          <p:xfrm>
            <a:off x="0" y="1334328"/>
            <a:ext cx="9110609" cy="4231513"/>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433E7F48-F328-45C5-B200-D86C88F9933A}"/>
                </a:ext>
              </a:extLst>
            </p:cNvPr>
            <p:cNvSpPr txBox="1"/>
            <p:nvPr/>
          </p:nvSpPr>
          <p:spPr>
            <a:xfrm>
              <a:off x="5316056" y="3462031"/>
              <a:ext cx="304800" cy="461665"/>
            </a:xfrm>
            <a:prstGeom prst="rect">
              <a:avLst/>
            </a:prstGeom>
            <a:noFill/>
          </p:spPr>
          <p:txBody>
            <a:bodyPr wrap="square" rtlCol="0">
              <a:spAutoFit/>
            </a:bodyPr>
            <a:lstStyle/>
            <a:p>
              <a:r>
                <a:rPr lang="en-US" dirty="0"/>
                <a:t>*</a:t>
              </a:r>
            </a:p>
          </p:txBody>
        </p:sp>
        <p:sp>
          <p:nvSpPr>
            <p:cNvPr id="8" name="TextBox 7">
              <a:extLst>
                <a:ext uri="{FF2B5EF4-FFF2-40B4-BE49-F238E27FC236}">
                  <a16:creationId xmlns:a16="http://schemas.microsoft.com/office/drawing/2014/main" id="{D08A2D0D-489F-4A99-A782-FD1A2E78F41D}"/>
                </a:ext>
              </a:extLst>
            </p:cNvPr>
            <p:cNvSpPr txBox="1"/>
            <p:nvPr/>
          </p:nvSpPr>
          <p:spPr>
            <a:xfrm>
              <a:off x="8425372" y="2622062"/>
              <a:ext cx="304800" cy="461665"/>
            </a:xfrm>
            <a:prstGeom prst="rect">
              <a:avLst/>
            </a:prstGeom>
            <a:noFill/>
          </p:spPr>
          <p:txBody>
            <a:bodyPr wrap="square" rtlCol="0">
              <a:spAutoFit/>
            </a:bodyPr>
            <a:lstStyle/>
            <a:p>
              <a:r>
                <a:rPr lang="en-US" dirty="0"/>
                <a:t>*</a:t>
              </a:r>
            </a:p>
          </p:txBody>
        </p:sp>
        <p:sp>
          <p:nvSpPr>
            <p:cNvPr id="9" name="TextBox 8">
              <a:extLst>
                <a:ext uri="{FF2B5EF4-FFF2-40B4-BE49-F238E27FC236}">
                  <a16:creationId xmlns:a16="http://schemas.microsoft.com/office/drawing/2014/main" id="{A9DCD7F8-7C04-4271-89EA-0EF18F0DD331}"/>
                </a:ext>
              </a:extLst>
            </p:cNvPr>
            <p:cNvSpPr txBox="1"/>
            <p:nvPr/>
          </p:nvSpPr>
          <p:spPr>
            <a:xfrm>
              <a:off x="4562539" y="3537701"/>
              <a:ext cx="304800" cy="461665"/>
            </a:xfrm>
            <a:prstGeom prst="rect">
              <a:avLst/>
            </a:prstGeom>
            <a:noFill/>
          </p:spPr>
          <p:txBody>
            <a:bodyPr wrap="square" rtlCol="0">
              <a:spAutoFit/>
            </a:bodyPr>
            <a:lstStyle/>
            <a:p>
              <a:r>
                <a:rPr lang="en-US" dirty="0"/>
                <a:t>*</a:t>
              </a:r>
            </a:p>
          </p:txBody>
        </p:sp>
        <p:sp>
          <p:nvSpPr>
            <p:cNvPr id="12" name="TextBox 11">
              <a:extLst>
                <a:ext uri="{FF2B5EF4-FFF2-40B4-BE49-F238E27FC236}">
                  <a16:creationId xmlns:a16="http://schemas.microsoft.com/office/drawing/2014/main" id="{2F05A471-ADA6-42B3-8D7A-8205D141D069}"/>
                </a:ext>
              </a:extLst>
            </p:cNvPr>
            <p:cNvSpPr txBox="1"/>
            <p:nvPr/>
          </p:nvSpPr>
          <p:spPr>
            <a:xfrm>
              <a:off x="6876117" y="2945725"/>
              <a:ext cx="304800" cy="461665"/>
            </a:xfrm>
            <a:prstGeom prst="rect">
              <a:avLst/>
            </a:prstGeom>
            <a:noFill/>
          </p:spPr>
          <p:txBody>
            <a:bodyPr wrap="square" rtlCol="0">
              <a:spAutoFit/>
            </a:bodyPr>
            <a:lstStyle/>
            <a:p>
              <a:r>
                <a:rPr lang="en-US" dirty="0"/>
                <a:t>*</a:t>
              </a:r>
            </a:p>
          </p:txBody>
        </p:sp>
        <p:sp>
          <p:nvSpPr>
            <p:cNvPr id="13" name="TextBox 12">
              <a:extLst>
                <a:ext uri="{FF2B5EF4-FFF2-40B4-BE49-F238E27FC236}">
                  <a16:creationId xmlns:a16="http://schemas.microsoft.com/office/drawing/2014/main" id="{6E9CF216-D389-4EA2-9BEC-FA6D014C6760}"/>
                </a:ext>
              </a:extLst>
            </p:cNvPr>
            <p:cNvSpPr txBox="1"/>
            <p:nvPr/>
          </p:nvSpPr>
          <p:spPr>
            <a:xfrm>
              <a:off x="7650239" y="2622062"/>
              <a:ext cx="304800" cy="461665"/>
            </a:xfrm>
            <a:prstGeom prst="rect">
              <a:avLst/>
            </a:prstGeom>
            <a:noFill/>
          </p:spPr>
          <p:txBody>
            <a:bodyPr wrap="square" rtlCol="0">
              <a:spAutoFit/>
            </a:bodyPr>
            <a:lstStyle/>
            <a:p>
              <a:r>
                <a:rPr lang="en-US" dirty="0"/>
                <a:t>*</a:t>
              </a:r>
            </a:p>
          </p:txBody>
        </p:sp>
        <p:sp>
          <p:nvSpPr>
            <p:cNvPr id="14" name="TextBox 13">
              <a:extLst>
                <a:ext uri="{FF2B5EF4-FFF2-40B4-BE49-F238E27FC236}">
                  <a16:creationId xmlns:a16="http://schemas.microsoft.com/office/drawing/2014/main" id="{1EAD763C-C1DD-4E89-BD57-57D7186A527F}"/>
                </a:ext>
              </a:extLst>
            </p:cNvPr>
            <p:cNvSpPr txBox="1"/>
            <p:nvPr/>
          </p:nvSpPr>
          <p:spPr>
            <a:xfrm>
              <a:off x="6111792" y="3100882"/>
              <a:ext cx="304800" cy="461665"/>
            </a:xfrm>
            <a:prstGeom prst="rect">
              <a:avLst/>
            </a:prstGeom>
            <a:noFill/>
          </p:spPr>
          <p:txBody>
            <a:bodyPr wrap="square" rtlCol="0">
              <a:spAutoFit/>
            </a:bodyPr>
            <a:lstStyle/>
            <a:p>
              <a:r>
                <a:rPr lang="en-US" dirty="0"/>
                <a:t>*</a:t>
              </a:r>
            </a:p>
          </p:txBody>
        </p:sp>
        <p:sp>
          <p:nvSpPr>
            <p:cNvPr id="16" name="TextBox 15">
              <a:extLst>
                <a:ext uri="{FF2B5EF4-FFF2-40B4-BE49-F238E27FC236}">
                  <a16:creationId xmlns:a16="http://schemas.microsoft.com/office/drawing/2014/main" id="{530DCC72-943C-4D3A-84D0-E05859AAE4D0}"/>
                </a:ext>
              </a:extLst>
            </p:cNvPr>
            <p:cNvSpPr txBox="1"/>
            <p:nvPr/>
          </p:nvSpPr>
          <p:spPr>
            <a:xfrm>
              <a:off x="3805992" y="3548511"/>
              <a:ext cx="304800" cy="461665"/>
            </a:xfrm>
            <a:prstGeom prst="rect">
              <a:avLst/>
            </a:prstGeom>
            <a:noFill/>
          </p:spPr>
          <p:txBody>
            <a:bodyPr wrap="square" rtlCol="0">
              <a:spAutoFit/>
            </a:bodyPr>
            <a:lstStyle/>
            <a:p>
              <a:r>
                <a:rPr lang="en-US" dirty="0"/>
                <a:t>*</a:t>
              </a:r>
            </a:p>
          </p:txBody>
        </p:sp>
      </p:grpSp>
      <p:sp>
        <p:nvSpPr>
          <p:cNvPr id="15" name="Title 14">
            <a:extLst>
              <a:ext uri="{FF2B5EF4-FFF2-40B4-BE49-F238E27FC236}">
                <a16:creationId xmlns:a16="http://schemas.microsoft.com/office/drawing/2014/main" id="{2D946D4A-A504-6C4A-8BDF-B93455607803}"/>
              </a:ext>
            </a:extLst>
          </p:cNvPr>
          <p:cNvSpPr>
            <a:spLocks noGrp="1"/>
          </p:cNvSpPr>
          <p:nvPr>
            <p:ph type="ctrTitle"/>
          </p:nvPr>
        </p:nvSpPr>
        <p:spPr/>
        <p:txBody>
          <a:bodyPr/>
          <a:lstStyle/>
          <a:p>
            <a:r>
              <a:rPr lang="en-US" dirty="0"/>
              <a:t>Fewer Women in the U.S. Wait to See Specialists</a:t>
            </a:r>
          </a:p>
        </p:txBody>
      </p:sp>
      <p:sp>
        <p:nvSpPr>
          <p:cNvPr id="21" name="Text Placeholder 20">
            <a:extLst>
              <a:ext uri="{FF2B5EF4-FFF2-40B4-BE49-F238E27FC236}">
                <a16:creationId xmlns:a16="http://schemas.microsoft.com/office/drawing/2014/main" id="{0CA9D5F0-69ED-7245-87DE-D5BDCE7181E4}"/>
              </a:ext>
            </a:extLst>
          </p:cNvPr>
          <p:cNvSpPr>
            <a:spLocks noGrp="1"/>
          </p:cNvSpPr>
          <p:nvPr>
            <p:ph type="body" sz="quarter" idx="22"/>
          </p:nvPr>
        </p:nvSpPr>
        <p:spPr/>
        <p:txBody>
          <a:bodyPr/>
          <a:lstStyle/>
          <a:p>
            <a:r>
              <a:rPr lang="en-US" dirty="0">
                <a:latin typeface="Interface"/>
              </a:rPr>
              <a:t>Notes: ^ Excludes women who did not need to see a specialist in the past two years. * Statistically significant difference compared to the United States (p&lt;.05).</a:t>
            </a:r>
          </a:p>
          <a:p>
            <a:r>
              <a:rPr lang="en-US" dirty="0">
                <a:latin typeface="Interface"/>
              </a:rPr>
              <a:t>Data: The Commonwealth Fund International Health Policy Survey, 2016.</a:t>
            </a:r>
          </a:p>
        </p:txBody>
      </p:sp>
    </p:spTree>
    <p:extLst>
      <p:ext uri="{BB962C8B-B14F-4D97-AF65-F5344CB8AC3E}">
        <p14:creationId xmlns:p14="http://schemas.microsoft.com/office/powerpoint/2010/main" val="3380922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0" y="664914"/>
            <a:ext cx="4572000" cy="523220"/>
          </a:xfrm>
          <a:prstGeom prst="rect">
            <a:avLst/>
          </a:prstGeom>
          <a:noFill/>
        </p:spPr>
        <p:txBody>
          <a:bodyPr wrap="square" rtlCol="0">
            <a:spAutoFit/>
          </a:bodyPr>
          <a:lstStyle/>
          <a:p>
            <a:r>
              <a:rPr lang="en-US" sz="1400" i="1" dirty="0">
                <a:latin typeface="Interface"/>
                <a:ea typeface="Tahoma" panose="020B0604030504040204" pitchFamily="34" charset="0"/>
                <a:cs typeface="Tahoma" panose="020B0604030504040204" pitchFamily="34" charset="0"/>
              </a:rPr>
              <a:t>Percent of women ages 18–64 who rated their quality of medical care as excellent or very good^</a:t>
            </a:r>
          </a:p>
        </p:txBody>
      </p:sp>
      <p:grpSp>
        <p:nvGrpSpPr>
          <p:cNvPr id="2" name="Group 1">
            <a:extLst>
              <a:ext uri="{FF2B5EF4-FFF2-40B4-BE49-F238E27FC236}">
                <a16:creationId xmlns:a16="http://schemas.microsoft.com/office/drawing/2014/main" id="{D6668183-0DFE-B54A-9881-FEAAD4DE1B12}"/>
              </a:ext>
            </a:extLst>
          </p:cNvPr>
          <p:cNvGrpSpPr/>
          <p:nvPr/>
        </p:nvGrpSpPr>
        <p:grpSpPr>
          <a:xfrm>
            <a:off x="-424207" y="941896"/>
            <a:ext cx="7965650" cy="4129726"/>
            <a:chOff x="0" y="838200"/>
            <a:chExt cx="9049767" cy="4709010"/>
          </a:xfrm>
        </p:grpSpPr>
        <p:graphicFrame>
          <p:nvGraphicFramePr>
            <p:cNvPr id="7" name="Chart 6"/>
            <p:cNvGraphicFramePr/>
            <p:nvPr>
              <p:extLst>
                <p:ext uri="{D42A27DB-BD31-4B8C-83A1-F6EECF244321}">
                  <p14:modId xmlns:p14="http://schemas.microsoft.com/office/powerpoint/2010/main" val="3786694766"/>
                </p:ext>
              </p:extLst>
            </p:nvPr>
          </p:nvGraphicFramePr>
          <p:xfrm>
            <a:off x="0" y="838200"/>
            <a:ext cx="9049767" cy="470901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30B44468-E9D4-43A7-A4C0-6377C0259B6E}"/>
                </a:ext>
              </a:extLst>
            </p:cNvPr>
            <p:cNvSpPr txBox="1"/>
            <p:nvPr/>
          </p:nvSpPr>
          <p:spPr>
            <a:xfrm>
              <a:off x="2277459" y="3364450"/>
              <a:ext cx="304800" cy="369332"/>
            </a:xfrm>
            <a:prstGeom prst="rect">
              <a:avLst/>
            </a:prstGeom>
            <a:noFill/>
          </p:spPr>
          <p:txBody>
            <a:bodyPr wrap="square" rtlCol="0">
              <a:spAutoFit/>
            </a:bodyPr>
            <a:lstStyle/>
            <a:p>
              <a:r>
                <a:rPr lang="en-US" dirty="0"/>
                <a:t>*</a:t>
              </a:r>
            </a:p>
          </p:txBody>
        </p:sp>
        <p:sp>
          <p:nvSpPr>
            <p:cNvPr id="8" name="TextBox 7">
              <a:extLst>
                <a:ext uri="{FF2B5EF4-FFF2-40B4-BE49-F238E27FC236}">
                  <a16:creationId xmlns:a16="http://schemas.microsoft.com/office/drawing/2014/main" id="{1F18B617-0F88-4613-BDC0-E97D9DB1E733}"/>
                </a:ext>
              </a:extLst>
            </p:cNvPr>
            <p:cNvSpPr txBox="1"/>
            <p:nvPr/>
          </p:nvSpPr>
          <p:spPr>
            <a:xfrm>
              <a:off x="6830653" y="2669109"/>
              <a:ext cx="304799" cy="369332"/>
            </a:xfrm>
            <a:prstGeom prst="rect">
              <a:avLst/>
            </a:prstGeom>
            <a:noFill/>
          </p:spPr>
          <p:txBody>
            <a:bodyPr wrap="square" rtlCol="0">
              <a:spAutoFit/>
            </a:bodyPr>
            <a:lstStyle/>
            <a:p>
              <a:r>
                <a:rPr lang="en-US" dirty="0"/>
                <a:t>*</a:t>
              </a:r>
            </a:p>
          </p:txBody>
        </p:sp>
        <p:sp>
          <p:nvSpPr>
            <p:cNvPr id="9" name="TextBox 8">
              <a:extLst>
                <a:ext uri="{FF2B5EF4-FFF2-40B4-BE49-F238E27FC236}">
                  <a16:creationId xmlns:a16="http://schemas.microsoft.com/office/drawing/2014/main" id="{967CA27E-9881-4834-AAE8-8A1E53ED131B}"/>
                </a:ext>
              </a:extLst>
            </p:cNvPr>
            <p:cNvSpPr txBox="1"/>
            <p:nvPr/>
          </p:nvSpPr>
          <p:spPr>
            <a:xfrm>
              <a:off x="3039561" y="3090189"/>
              <a:ext cx="304799" cy="369332"/>
            </a:xfrm>
            <a:prstGeom prst="rect">
              <a:avLst/>
            </a:prstGeom>
            <a:noFill/>
          </p:spPr>
          <p:txBody>
            <a:bodyPr wrap="square" rtlCol="0">
              <a:spAutoFit/>
            </a:bodyPr>
            <a:lstStyle/>
            <a:p>
              <a:r>
                <a:rPr lang="en-US" dirty="0"/>
                <a:t>*</a:t>
              </a:r>
            </a:p>
          </p:txBody>
        </p:sp>
        <p:sp>
          <p:nvSpPr>
            <p:cNvPr id="12" name="TextBox 11">
              <a:extLst>
                <a:ext uri="{FF2B5EF4-FFF2-40B4-BE49-F238E27FC236}">
                  <a16:creationId xmlns:a16="http://schemas.microsoft.com/office/drawing/2014/main" id="{352783CF-340C-4A3B-A82F-CD3253889C54}"/>
                </a:ext>
              </a:extLst>
            </p:cNvPr>
            <p:cNvSpPr txBox="1"/>
            <p:nvPr/>
          </p:nvSpPr>
          <p:spPr>
            <a:xfrm>
              <a:off x="5316158" y="2873265"/>
              <a:ext cx="304799" cy="369332"/>
            </a:xfrm>
            <a:prstGeom prst="rect">
              <a:avLst/>
            </a:prstGeom>
            <a:noFill/>
          </p:spPr>
          <p:txBody>
            <a:bodyPr wrap="square" rtlCol="0">
              <a:spAutoFit/>
            </a:bodyPr>
            <a:lstStyle/>
            <a:p>
              <a:r>
                <a:rPr lang="en-US" dirty="0"/>
                <a:t>*</a:t>
              </a:r>
            </a:p>
          </p:txBody>
        </p:sp>
        <p:sp>
          <p:nvSpPr>
            <p:cNvPr id="14" name="TextBox 13">
              <a:extLst>
                <a:ext uri="{FF2B5EF4-FFF2-40B4-BE49-F238E27FC236}">
                  <a16:creationId xmlns:a16="http://schemas.microsoft.com/office/drawing/2014/main" id="{E6DE8532-525C-4A30-AD22-B9834D58654A}"/>
                </a:ext>
              </a:extLst>
            </p:cNvPr>
            <p:cNvSpPr txBox="1"/>
            <p:nvPr/>
          </p:nvSpPr>
          <p:spPr>
            <a:xfrm>
              <a:off x="3801663" y="3004166"/>
              <a:ext cx="304800" cy="369332"/>
            </a:xfrm>
            <a:prstGeom prst="rect">
              <a:avLst/>
            </a:prstGeom>
            <a:noFill/>
          </p:spPr>
          <p:txBody>
            <a:bodyPr wrap="square" rtlCol="0">
              <a:spAutoFit/>
            </a:bodyPr>
            <a:lstStyle/>
            <a:p>
              <a:r>
                <a:rPr lang="en-US" dirty="0"/>
                <a:t>*</a:t>
              </a:r>
            </a:p>
          </p:txBody>
        </p:sp>
        <p:sp>
          <p:nvSpPr>
            <p:cNvPr id="15" name="TextBox 14">
              <a:extLst>
                <a:ext uri="{FF2B5EF4-FFF2-40B4-BE49-F238E27FC236}">
                  <a16:creationId xmlns:a16="http://schemas.microsoft.com/office/drawing/2014/main" id="{F60ECD21-1C33-44EF-80E1-45BCCB513AB8}"/>
                </a:ext>
              </a:extLst>
            </p:cNvPr>
            <p:cNvSpPr txBox="1"/>
            <p:nvPr/>
          </p:nvSpPr>
          <p:spPr>
            <a:xfrm>
              <a:off x="6068551" y="2812660"/>
              <a:ext cx="304799" cy="369332"/>
            </a:xfrm>
            <a:prstGeom prst="rect">
              <a:avLst/>
            </a:prstGeom>
            <a:noFill/>
          </p:spPr>
          <p:txBody>
            <a:bodyPr wrap="square" rtlCol="0">
              <a:spAutoFit/>
            </a:bodyPr>
            <a:lstStyle/>
            <a:p>
              <a:r>
                <a:rPr lang="en-US" dirty="0"/>
                <a:t>*</a:t>
              </a:r>
            </a:p>
          </p:txBody>
        </p:sp>
        <p:sp>
          <p:nvSpPr>
            <p:cNvPr id="16" name="TextBox 15">
              <a:extLst>
                <a:ext uri="{FF2B5EF4-FFF2-40B4-BE49-F238E27FC236}">
                  <a16:creationId xmlns:a16="http://schemas.microsoft.com/office/drawing/2014/main" id="{A7167E7C-6FF5-42E6-935E-F646F81F61A8}"/>
                </a:ext>
              </a:extLst>
            </p:cNvPr>
            <p:cNvSpPr txBox="1"/>
            <p:nvPr/>
          </p:nvSpPr>
          <p:spPr>
            <a:xfrm>
              <a:off x="4544347" y="2944239"/>
              <a:ext cx="304799" cy="369332"/>
            </a:xfrm>
            <a:prstGeom prst="rect">
              <a:avLst/>
            </a:prstGeom>
            <a:noFill/>
          </p:spPr>
          <p:txBody>
            <a:bodyPr wrap="square" rtlCol="0">
              <a:spAutoFit/>
            </a:bodyPr>
            <a:lstStyle/>
            <a:p>
              <a:r>
                <a:rPr lang="en-US" dirty="0"/>
                <a:t>*</a:t>
              </a:r>
            </a:p>
          </p:txBody>
        </p:sp>
        <p:sp>
          <p:nvSpPr>
            <p:cNvPr id="17" name="TextBox 16">
              <a:extLst>
                <a:ext uri="{FF2B5EF4-FFF2-40B4-BE49-F238E27FC236}">
                  <a16:creationId xmlns:a16="http://schemas.microsoft.com/office/drawing/2014/main" id="{237DB2CE-6237-4A99-A6E5-16829F119242}"/>
                </a:ext>
              </a:extLst>
            </p:cNvPr>
            <p:cNvSpPr txBox="1"/>
            <p:nvPr/>
          </p:nvSpPr>
          <p:spPr>
            <a:xfrm>
              <a:off x="7592755" y="2625089"/>
              <a:ext cx="304799" cy="369332"/>
            </a:xfrm>
            <a:prstGeom prst="rect">
              <a:avLst/>
            </a:prstGeom>
            <a:noFill/>
          </p:spPr>
          <p:txBody>
            <a:bodyPr wrap="square" rtlCol="0">
              <a:spAutoFit/>
            </a:bodyPr>
            <a:lstStyle/>
            <a:p>
              <a:r>
                <a:rPr lang="en-US" dirty="0"/>
                <a:t>*</a:t>
              </a:r>
            </a:p>
          </p:txBody>
        </p:sp>
        <p:sp>
          <p:nvSpPr>
            <p:cNvPr id="18" name="TextBox 17">
              <a:extLst>
                <a:ext uri="{FF2B5EF4-FFF2-40B4-BE49-F238E27FC236}">
                  <a16:creationId xmlns:a16="http://schemas.microsoft.com/office/drawing/2014/main" id="{6314CE30-DB48-4E15-870C-D91338EA478E}"/>
                </a:ext>
              </a:extLst>
            </p:cNvPr>
            <p:cNvSpPr txBox="1"/>
            <p:nvPr/>
          </p:nvSpPr>
          <p:spPr>
            <a:xfrm>
              <a:off x="1505648" y="3576444"/>
              <a:ext cx="304799" cy="369332"/>
            </a:xfrm>
            <a:prstGeom prst="rect">
              <a:avLst/>
            </a:prstGeom>
            <a:noFill/>
          </p:spPr>
          <p:txBody>
            <a:bodyPr wrap="square" rtlCol="0">
              <a:spAutoFit/>
            </a:bodyPr>
            <a:lstStyle/>
            <a:p>
              <a:r>
                <a:rPr lang="en-US" dirty="0"/>
                <a:t>*</a:t>
              </a:r>
            </a:p>
          </p:txBody>
        </p:sp>
        <p:sp>
          <p:nvSpPr>
            <p:cNvPr id="19" name="TextBox 18">
              <a:extLst>
                <a:ext uri="{FF2B5EF4-FFF2-40B4-BE49-F238E27FC236}">
                  <a16:creationId xmlns:a16="http://schemas.microsoft.com/office/drawing/2014/main" id="{6C2BDADC-DCE7-47D3-80A1-A6A447775C8F}"/>
                </a:ext>
              </a:extLst>
            </p:cNvPr>
            <p:cNvSpPr txBox="1"/>
            <p:nvPr/>
          </p:nvSpPr>
          <p:spPr>
            <a:xfrm>
              <a:off x="8354855" y="2578918"/>
              <a:ext cx="304799" cy="369332"/>
            </a:xfrm>
            <a:prstGeom prst="rect">
              <a:avLst/>
            </a:prstGeom>
            <a:noFill/>
          </p:spPr>
          <p:txBody>
            <a:bodyPr wrap="square" rtlCol="0">
              <a:spAutoFit/>
            </a:bodyPr>
            <a:lstStyle/>
            <a:p>
              <a:r>
                <a:rPr lang="en-US" dirty="0"/>
                <a:t>*</a:t>
              </a:r>
            </a:p>
          </p:txBody>
        </p:sp>
      </p:grpSp>
      <p:sp>
        <p:nvSpPr>
          <p:cNvPr id="5" name="Title 4">
            <a:extLst>
              <a:ext uri="{FF2B5EF4-FFF2-40B4-BE49-F238E27FC236}">
                <a16:creationId xmlns:a16="http://schemas.microsoft.com/office/drawing/2014/main" id="{9DE1B4B2-5813-D347-91A1-9EF161929C2C}"/>
              </a:ext>
            </a:extLst>
          </p:cNvPr>
          <p:cNvSpPr>
            <a:spLocks noGrp="1"/>
          </p:cNvSpPr>
          <p:nvPr>
            <p:ph type="ctrTitle"/>
          </p:nvPr>
        </p:nvSpPr>
        <p:spPr/>
        <p:txBody>
          <a:bodyPr/>
          <a:lstStyle/>
          <a:p>
            <a:r>
              <a:rPr lang="en-US" dirty="0">
                <a:latin typeface="Interface"/>
                <a:ea typeface="Tahoma" panose="020B0604030504040204" pitchFamily="34" charset="0"/>
                <a:cs typeface="Tahoma" panose="020B0604030504040204" pitchFamily="34" charset="0"/>
              </a:rPr>
              <a:t>One-Quarter of Women in the U.S. Rate Their Quality of Care as Excellent or Very Good</a:t>
            </a:r>
            <a:endParaRPr lang="en-US" dirty="0"/>
          </a:p>
        </p:txBody>
      </p:sp>
      <p:sp>
        <p:nvSpPr>
          <p:cNvPr id="21" name="Text Placeholder 20">
            <a:extLst>
              <a:ext uri="{FF2B5EF4-FFF2-40B4-BE49-F238E27FC236}">
                <a16:creationId xmlns:a16="http://schemas.microsoft.com/office/drawing/2014/main" id="{8DC669B4-B0FE-064B-AFD5-5D5E3FE01265}"/>
              </a:ext>
            </a:extLst>
          </p:cNvPr>
          <p:cNvSpPr>
            <a:spLocks noGrp="1"/>
          </p:cNvSpPr>
          <p:nvPr>
            <p:ph type="body" sz="quarter" idx="22"/>
          </p:nvPr>
        </p:nvSpPr>
        <p:spPr/>
        <p:txBody>
          <a:bodyPr/>
          <a:lstStyle/>
          <a:p>
            <a:r>
              <a:rPr lang="en-US" dirty="0">
                <a:latin typeface="Interface"/>
              </a:rPr>
              <a:t>Notes: ^ Other answer categories were “good,” “fair,” and “poor.” Excludes women who did not receive care in the past year, and women who did not have a regular doctor or place of care. </a:t>
            </a:r>
            <a:br>
              <a:rPr lang="en-US" dirty="0">
                <a:latin typeface="Interface"/>
              </a:rPr>
            </a:br>
            <a:r>
              <a:rPr lang="en-US" dirty="0">
                <a:latin typeface="Interface"/>
              </a:rPr>
              <a:t>* Statistically significant difference compared to the United States (p&lt;.05).</a:t>
            </a:r>
          </a:p>
          <a:p>
            <a:r>
              <a:rPr lang="en-US" dirty="0">
                <a:latin typeface="Interface"/>
              </a:rPr>
              <a:t>Data: The Commonwealth Fund International Health Policy Survey, 2016.</a:t>
            </a:r>
          </a:p>
        </p:txBody>
      </p:sp>
    </p:spTree>
    <p:extLst>
      <p:ext uri="{BB962C8B-B14F-4D97-AF65-F5344CB8AC3E}">
        <p14:creationId xmlns:p14="http://schemas.microsoft.com/office/powerpoint/2010/main" val="217346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B3908EF-E9D4-054E-8305-BED0478E868E}"/>
              </a:ext>
            </a:extLst>
          </p:cNvPr>
          <p:cNvGrpSpPr/>
          <p:nvPr/>
        </p:nvGrpSpPr>
        <p:grpSpPr>
          <a:xfrm>
            <a:off x="-266645" y="960865"/>
            <a:ext cx="7770381" cy="4110674"/>
            <a:chOff x="25586" y="1385740"/>
            <a:chExt cx="9001063" cy="4110674"/>
          </a:xfrm>
        </p:grpSpPr>
        <p:graphicFrame>
          <p:nvGraphicFramePr>
            <p:cNvPr id="7" name="Chart 6"/>
            <p:cNvGraphicFramePr/>
            <p:nvPr>
              <p:extLst>
                <p:ext uri="{D42A27DB-BD31-4B8C-83A1-F6EECF244321}">
                  <p14:modId xmlns:p14="http://schemas.microsoft.com/office/powerpoint/2010/main" val="1849900836"/>
                </p:ext>
              </p:extLst>
            </p:nvPr>
          </p:nvGraphicFramePr>
          <p:xfrm>
            <a:off x="25586" y="1385740"/>
            <a:ext cx="9001063" cy="4110674"/>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B0793D07-32BD-4CC6-B4C9-225C00D89196}"/>
                </a:ext>
              </a:extLst>
            </p:cNvPr>
            <p:cNvSpPr txBox="1"/>
            <p:nvPr/>
          </p:nvSpPr>
          <p:spPr>
            <a:xfrm>
              <a:off x="3730701" y="3059668"/>
              <a:ext cx="304800" cy="369332"/>
            </a:xfrm>
            <a:prstGeom prst="rect">
              <a:avLst/>
            </a:prstGeom>
            <a:noFill/>
          </p:spPr>
          <p:txBody>
            <a:bodyPr wrap="square" rtlCol="0">
              <a:spAutoFit/>
            </a:bodyPr>
            <a:lstStyle/>
            <a:p>
              <a:r>
                <a:rPr lang="en-US" dirty="0"/>
                <a:t>*</a:t>
              </a:r>
            </a:p>
          </p:txBody>
        </p:sp>
        <p:sp>
          <p:nvSpPr>
            <p:cNvPr id="8" name="TextBox 7">
              <a:extLst>
                <a:ext uri="{FF2B5EF4-FFF2-40B4-BE49-F238E27FC236}">
                  <a16:creationId xmlns:a16="http://schemas.microsoft.com/office/drawing/2014/main" id="{20B8B4DF-85D8-40DA-9343-CE8B573681F5}"/>
                </a:ext>
              </a:extLst>
            </p:cNvPr>
            <p:cNvSpPr txBox="1"/>
            <p:nvPr/>
          </p:nvSpPr>
          <p:spPr>
            <a:xfrm>
              <a:off x="641247" y="4257819"/>
              <a:ext cx="304800" cy="369332"/>
            </a:xfrm>
            <a:prstGeom prst="rect">
              <a:avLst/>
            </a:prstGeom>
            <a:noFill/>
          </p:spPr>
          <p:txBody>
            <a:bodyPr wrap="square" rtlCol="0">
              <a:spAutoFit/>
            </a:bodyPr>
            <a:lstStyle/>
            <a:p>
              <a:r>
                <a:rPr lang="en-US" dirty="0"/>
                <a:t>*</a:t>
              </a:r>
            </a:p>
          </p:txBody>
        </p:sp>
        <p:sp>
          <p:nvSpPr>
            <p:cNvPr id="12" name="TextBox 11">
              <a:extLst>
                <a:ext uri="{FF2B5EF4-FFF2-40B4-BE49-F238E27FC236}">
                  <a16:creationId xmlns:a16="http://schemas.microsoft.com/office/drawing/2014/main" id="{E23C5BF7-3B8B-44AD-B855-DE00A8184F36}"/>
                </a:ext>
              </a:extLst>
            </p:cNvPr>
            <p:cNvSpPr txBox="1"/>
            <p:nvPr/>
          </p:nvSpPr>
          <p:spPr>
            <a:xfrm>
              <a:off x="2958336" y="3244334"/>
              <a:ext cx="304800" cy="369332"/>
            </a:xfrm>
            <a:prstGeom prst="rect">
              <a:avLst/>
            </a:prstGeom>
            <a:noFill/>
          </p:spPr>
          <p:txBody>
            <a:bodyPr wrap="square" rtlCol="0">
              <a:spAutoFit/>
            </a:bodyPr>
            <a:lstStyle/>
            <a:p>
              <a:r>
                <a:rPr lang="en-US" dirty="0"/>
                <a:t>*</a:t>
              </a:r>
            </a:p>
          </p:txBody>
        </p:sp>
        <p:sp>
          <p:nvSpPr>
            <p:cNvPr id="15" name="TextBox 14">
              <a:extLst>
                <a:ext uri="{FF2B5EF4-FFF2-40B4-BE49-F238E27FC236}">
                  <a16:creationId xmlns:a16="http://schemas.microsoft.com/office/drawing/2014/main" id="{9D088638-C323-4411-8793-FEE5E64EFEE9}"/>
                </a:ext>
              </a:extLst>
            </p:cNvPr>
            <p:cNvSpPr txBox="1"/>
            <p:nvPr/>
          </p:nvSpPr>
          <p:spPr>
            <a:xfrm>
              <a:off x="1413610" y="3988319"/>
              <a:ext cx="304800" cy="369332"/>
            </a:xfrm>
            <a:prstGeom prst="rect">
              <a:avLst/>
            </a:prstGeom>
            <a:noFill/>
          </p:spPr>
          <p:txBody>
            <a:bodyPr wrap="square" rtlCol="0">
              <a:spAutoFit/>
            </a:bodyPr>
            <a:lstStyle/>
            <a:p>
              <a:r>
                <a:rPr lang="en-US" dirty="0"/>
                <a:t>*</a:t>
              </a:r>
            </a:p>
          </p:txBody>
        </p:sp>
        <p:sp>
          <p:nvSpPr>
            <p:cNvPr id="17" name="TextBox 16">
              <a:extLst>
                <a:ext uri="{FF2B5EF4-FFF2-40B4-BE49-F238E27FC236}">
                  <a16:creationId xmlns:a16="http://schemas.microsoft.com/office/drawing/2014/main" id="{F7757E31-516D-4A66-9DAD-634CC33CA651}"/>
                </a:ext>
              </a:extLst>
            </p:cNvPr>
            <p:cNvSpPr txBox="1"/>
            <p:nvPr/>
          </p:nvSpPr>
          <p:spPr>
            <a:xfrm>
              <a:off x="2185973" y="3399301"/>
              <a:ext cx="304800" cy="369332"/>
            </a:xfrm>
            <a:prstGeom prst="rect">
              <a:avLst/>
            </a:prstGeom>
            <a:noFill/>
          </p:spPr>
          <p:txBody>
            <a:bodyPr wrap="square" rtlCol="0">
              <a:spAutoFit/>
            </a:bodyPr>
            <a:lstStyle/>
            <a:p>
              <a:r>
                <a:rPr lang="en-US" dirty="0"/>
                <a:t>*</a:t>
              </a:r>
            </a:p>
          </p:txBody>
        </p:sp>
      </p:grpSp>
      <p:sp>
        <p:nvSpPr>
          <p:cNvPr id="25" name="Title 24">
            <a:extLst>
              <a:ext uri="{FF2B5EF4-FFF2-40B4-BE49-F238E27FC236}">
                <a16:creationId xmlns:a16="http://schemas.microsoft.com/office/drawing/2014/main" id="{EE809DA6-3BF8-144D-9D1B-3131E14940CA}"/>
              </a:ext>
            </a:extLst>
          </p:cNvPr>
          <p:cNvSpPr>
            <a:spLocks noGrp="1"/>
          </p:cNvSpPr>
          <p:nvPr>
            <p:ph type="ctrTitle"/>
          </p:nvPr>
        </p:nvSpPr>
        <p:spPr/>
        <p:txBody>
          <a:bodyPr/>
          <a:lstStyle/>
          <a:p>
            <a:r>
              <a:rPr lang="en-US" dirty="0">
                <a:latin typeface="Interface"/>
                <a:ea typeface="Tahoma" panose="020B0604030504040204" pitchFamily="34" charset="0"/>
                <a:cs typeface="Tahoma" panose="020B0604030504040204" pitchFamily="34" charset="0"/>
              </a:rPr>
              <a:t>U.S. Women Have the Highest Rate of Emotional Distress</a:t>
            </a:r>
            <a:endParaRPr lang="en-US" dirty="0"/>
          </a:p>
        </p:txBody>
      </p:sp>
      <p:sp>
        <p:nvSpPr>
          <p:cNvPr id="27" name="Text Placeholder 26">
            <a:extLst>
              <a:ext uri="{FF2B5EF4-FFF2-40B4-BE49-F238E27FC236}">
                <a16:creationId xmlns:a16="http://schemas.microsoft.com/office/drawing/2014/main" id="{9D00367B-2034-4944-9CCF-6503134BADC1}"/>
              </a:ext>
            </a:extLst>
          </p:cNvPr>
          <p:cNvSpPr>
            <a:spLocks noGrp="1"/>
          </p:cNvSpPr>
          <p:nvPr>
            <p:ph type="body" sz="quarter" idx="22"/>
          </p:nvPr>
        </p:nvSpPr>
        <p:spPr/>
        <p:txBody>
          <a:bodyPr/>
          <a:lstStyle/>
          <a:p>
            <a:r>
              <a:rPr lang="en-US" dirty="0">
                <a:latin typeface="Interface"/>
              </a:rPr>
              <a:t>Notes: ^ Question: “In the past two years, have you experienced emotional distress such as anxiety or great sadness which you found difficult to cope with by yourself?” * Statistically significant difference compared to the United States (p&lt;.05).</a:t>
            </a:r>
          </a:p>
          <a:p>
            <a:r>
              <a:rPr lang="en-US" dirty="0">
                <a:latin typeface="Interface"/>
              </a:rPr>
              <a:t>Data: The Commonwealth Fund International Health Policy Survey, 2016.</a:t>
            </a:r>
          </a:p>
        </p:txBody>
      </p:sp>
      <p:sp>
        <p:nvSpPr>
          <p:cNvPr id="28" name="TextBox 27">
            <a:extLst>
              <a:ext uri="{FF2B5EF4-FFF2-40B4-BE49-F238E27FC236}">
                <a16:creationId xmlns:a16="http://schemas.microsoft.com/office/drawing/2014/main" id="{4B576431-A611-F446-8E60-83BCC3528767}"/>
              </a:ext>
            </a:extLst>
          </p:cNvPr>
          <p:cNvSpPr txBox="1"/>
          <p:nvPr/>
        </p:nvSpPr>
        <p:spPr>
          <a:xfrm>
            <a:off x="0" y="664914"/>
            <a:ext cx="3815544" cy="523220"/>
          </a:xfrm>
          <a:prstGeom prst="rect">
            <a:avLst/>
          </a:prstGeom>
          <a:noFill/>
        </p:spPr>
        <p:txBody>
          <a:bodyPr wrap="square" rtlCol="0">
            <a:spAutoFit/>
          </a:bodyPr>
          <a:lstStyle/>
          <a:p>
            <a:r>
              <a:rPr lang="en-US" sz="1400" i="1" dirty="0">
                <a:latin typeface="Interface"/>
                <a:ea typeface="Tahoma" panose="020B0604030504040204" pitchFamily="34" charset="0"/>
                <a:cs typeface="Tahoma" panose="020B0604030504040204" pitchFamily="34" charset="0"/>
              </a:rPr>
              <a:t>Percent of women ages 18–64 who experienced emotional distress^</a:t>
            </a:r>
          </a:p>
        </p:txBody>
      </p:sp>
    </p:spTree>
    <p:extLst>
      <p:ext uri="{BB962C8B-B14F-4D97-AF65-F5344CB8AC3E}">
        <p14:creationId xmlns:p14="http://schemas.microsoft.com/office/powerpoint/2010/main" val="3217882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Placeholder 7"/>
          <p:cNvGraphicFramePr>
            <a:graphicFrameLocks noGrp="1"/>
          </p:cNvGraphicFramePr>
          <p:nvPr>
            <p:ph type="chart" sz="quarter" idx="19"/>
            <p:extLst>
              <p:ext uri="{D42A27DB-BD31-4B8C-83A1-F6EECF244321}">
                <p14:modId xmlns:p14="http://schemas.microsoft.com/office/powerpoint/2010/main" val="861545185"/>
              </p:ext>
            </p:extLst>
          </p:nvPr>
        </p:nvGraphicFramePr>
        <p:xfrm>
          <a:off x="1" y="797745"/>
          <a:ext cx="7545640" cy="4208155"/>
        </p:xfrm>
        <a:graphic>
          <a:graphicData uri="http://schemas.openxmlformats.org/drawingml/2006/chart">
            <c:chart xmlns:c="http://schemas.openxmlformats.org/drawingml/2006/chart" xmlns:r="http://schemas.openxmlformats.org/officeDocument/2006/relationships" r:id="rId2"/>
          </a:graphicData>
        </a:graphic>
      </p:graphicFrame>
      <p:sp>
        <p:nvSpPr>
          <p:cNvPr id="10" name="Title 9">
            <a:extLst>
              <a:ext uri="{FF2B5EF4-FFF2-40B4-BE49-F238E27FC236}">
                <a16:creationId xmlns:a16="http://schemas.microsoft.com/office/drawing/2014/main" id="{D22313D9-894D-3842-B235-18ABB313ACB0}"/>
              </a:ext>
            </a:extLst>
          </p:cNvPr>
          <p:cNvSpPr>
            <a:spLocks noGrp="1"/>
          </p:cNvSpPr>
          <p:nvPr>
            <p:ph type="ctrTitle"/>
          </p:nvPr>
        </p:nvSpPr>
        <p:spPr/>
        <p:txBody>
          <a:bodyPr/>
          <a:lstStyle/>
          <a:p>
            <a:r>
              <a:rPr lang="en-US" dirty="0">
                <a:latin typeface="Interface"/>
              </a:rPr>
              <a:t>Maternal Mortality Rate Is Highest in the U.S.</a:t>
            </a:r>
            <a:endParaRPr lang="en-US" dirty="0"/>
          </a:p>
        </p:txBody>
      </p:sp>
      <p:sp>
        <p:nvSpPr>
          <p:cNvPr id="11" name="Text Placeholder 10">
            <a:extLst>
              <a:ext uri="{FF2B5EF4-FFF2-40B4-BE49-F238E27FC236}">
                <a16:creationId xmlns:a16="http://schemas.microsoft.com/office/drawing/2014/main" id="{5935F720-78AA-FC40-8093-888DB2C27922}"/>
              </a:ext>
            </a:extLst>
          </p:cNvPr>
          <p:cNvSpPr>
            <a:spLocks noGrp="1"/>
          </p:cNvSpPr>
          <p:nvPr>
            <p:ph type="body" sz="quarter" idx="22"/>
          </p:nvPr>
        </p:nvSpPr>
        <p:spPr/>
        <p:txBody>
          <a:bodyPr/>
          <a:lstStyle/>
          <a:p>
            <a:r>
              <a:rPr lang="en-US" dirty="0">
                <a:latin typeface="Interface"/>
              </a:rPr>
              <a:t>Data: Data reflect UNICEF estimates because of missing internationally comparable data for the U.S. National statistics are available for most countries from the OECD.</a:t>
            </a:r>
          </a:p>
        </p:txBody>
      </p:sp>
      <p:sp>
        <p:nvSpPr>
          <p:cNvPr id="6" name="TextBox 5">
            <a:extLst>
              <a:ext uri="{FF2B5EF4-FFF2-40B4-BE49-F238E27FC236}">
                <a16:creationId xmlns:a16="http://schemas.microsoft.com/office/drawing/2014/main" id="{9B789C80-D9DD-4136-88D3-BE456CF1093B}"/>
              </a:ext>
            </a:extLst>
          </p:cNvPr>
          <p:cNvSpPr txBox="1"/>
          <p:nvPr/>
        </p:nvSpPr>
        <p:spPr>
          <a:xfrm>
            <a:off x="0" y="664914"/>
            <a:ext cx="4741682" cy="523220"/>
          </a:xfrm>
          <a:prstGeom prst="rect">
            <a:avLst/>
          </a:prstGeom>
          <a:noFill/>
        </p:spPr>
        <p:txBody>
          <a:bodyPr wrap="square" rtlCol="0">
            <a:spAutoFit/>
          </a:bodyPr>
          <a:lstStyle/>
          <a:p>
            <a:r>
              <a:rPr lang="en-US" sz="1400" i="1" dirty="0">
                <a:latin typeface="Interface"/>
                <a:ea typeface="Tahoma" panose="020B0604030504040204" pitchFamily="34" charset="0"/>
                <a:cs typeface="Tahoma" panose="020B0604030504040204" pitchFamily="34" charset="0"/>
              </a:rPr>
              <a:t>Maternal mortality ratio (maternal deaths/100,000 live births) among women ages 15–49</a:t>
            </a:r>
          </a:p>
        </p:txBody>
      </p:sp>
    </p:spTree>
    <p:extLst>
      <p:ext uri="{BB962C8B-B14F-4D97-AF65-F5344CB8AC3E}">
        <p14:creationId xmlns:p14="http://schemas.microsoft.com/office/powerpoint/2010/main" val="1572814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8E517-7F82-C143-88B7-42E9659B74AA}"/>
              </a:ext>
            </a:extLst>
          </p:cNvPr>
          <p:cNvSpPr>
            <a:spLocks noGrp="1"/>
          </p:cNvSpPr>
          <p:nvPr>
            <p:ph type="ctrTitle"/>
          </p:nvPr>
        </p:nvSpPr>
        <p:spPr/>
        <p:txBody>
          <a:bodyPr/>
          <a:lstStyle/>
          <a:p>
            <a:r>
              <a:rPr lang="en-US" dirty="0">
                <a:latin typeface="Interface"/>
              </a:rPr>
              <a:t>Rates of Caesarean Sections Highest in Australia, Switzerland, and the U.S.</a:t>
            </a:r>
            <a:endParaRPr lang="en-US" dirty="0"/>
          </a:p>
        </p:txBody>
      </p:sp>
      <p:graphicFrame>
        <p:nvGraphicFramePr>
          <p:cNvPr id="11" name="Chart Placeholder 10"/>
          <p:cNvGraphicFramePr>
            <a:graphicFrameLocks noGrp="1"/>
          </p:cNvGraphicFramePr>
          <p:nvPr>
            <p:ph type="chart" sz="quarter" idx="19"/>
            <p:extLst>
              <p:ext uri="{D42A27DB-BD31-4B8C-83A1-F6EECF244321}">
                <p14:modId xmlns:p14="http://schemas.microsoft.com/office/powerpoint/2010/main" val="2027163682"/>
              </p:ext>
            </p:extLst>
          </p:nvPr>
        </p:nvGraphicFramePr>
        <p:xfrm>
          <a:off x="-65988" y="1366887"/>
          <a:ext cx="7607431" cy="3648173"/>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85C8786E-4EAC-43D5-9C3D-8A70828E977E}"/>
              </a:ext>
            </a:extLst>
          </p:cNvPr>
          <p:cNvSpPr txBox="1"/>
          <p:nvPr/>
        </p:nvSpPr>
        <p:spPr>
          <a:xfrm>
            <a:off x="0" y="677337"/>
            <a:ext cx="4873658" cy="523220"/>
          </a:xfrm>
          <a:prstGeom prst="rect">
            <a:avLst/>
          </a:prstGeom>
          <a:noFill/>
        </p:spPr>
        <p:txBody>
          <a:bodyPr wrap="square" rtlCol="0">
            <a:spAutoFit/>
          </a:bodyPr>
          <a:lstStyle/>
          <a:p>
            <a:r>
              <a:rPr lang="en-US" sz="1400" i="1" dirty="0">
                <a:latin typeface="Interface"/>
                <a:ea typeface="Tahoma" panose="020B0604030504040204" pitchFamily="34" charset="0"/>
                <a:cs typeface="Tahoma" panose="020B0604030504040204" pitchFamily="34" charset="0"/>
              </a:rPr>
              <a:t>Caesarean sections — inpatient procedures </a:t>
            </a:r>
            <a:br>
              <a:rPr lang="en-US" sz="1400" i="1" dirty="0">
                <a:latin typeface="Interface"/>
                <a:ea typeface="Tahoma" panose="020B0604030504040204" pitchFamily="34" charset="0"/>
                <a:cs typeface="Tahoma" panose="020B0604030504040204" pitchFamily="34" charset="0"/>
              </a:rPr>
            </a:br>
            <a:r>
              <a:rPr lang="en-US" sz="1400" i="1" dirty="0">
                <a:latin typeface="Interface"/>
                <a:ea typeface="Tahoma" panose="020B0604030504040204" pitchFamily="34" charset="0"/>
                <a:cs typeface="Tahoma" panose="020B0604030504040204" pitchFamily="34" charset="0"/>
              </a:rPr>
              <a:t>per 1,000 live births</a:t>
            </a:r>
          </a:p>
        </p:txBody>
      </p:sp>
      <p:sp>
        <p:nvSpPr>
          <p:cNvPr id="5" name="Text Placeholder 4">
            <a:extLst>
              <a:ext uri="{FF2B5EF4-FFF2-40B4-BE49-F238E27FC236}">
                <a16:creationId xmlns:a16="http://schemas.microsoft.com/office/drawing/2014/main" id="{51D3FBD8-2333-6044-81FF-98065831074B}"/>
              </a:ext>
            </a:extLst>
          </p:cNvPr>
          <p:cNvSpPr>
            <a:spLocks noGrp="1"/>
          </p:cNvSpPr>
          <p:nvPr>
            <p:ph type="body" sz="quarter" idx="22"/>
          </p:nvPr>
        </p:nvSpPr>
        <p:spPr/>
        <p:txBody>
          <a:bodyPr/>
          <a:lstStyle/>
          <a:p>
            <a:r>
              <a:rPr lang="en-US" dirty="0">
                <a:latin typeface="Interface"/>
              </a:rPr>
              <a:t>Notes: * 2015 data; ** 2014 data.</a:t>
            </a:r>
          </a:p>
          <a:p>
            <a:r>
              <a:rPr lang="en-US" dirty="0">
                <a:latin typeface="Interface"/>
              </a:rPr>
              <a:t>Data: </a:t>
            </a:r>
            <a:r>
              <a:rPr lang="en-US" dirty="0" err="1">
                <a:latin typeface="Interface"/>
              </a:rPr>
              <a:t>Organisation</a:t>
            </a:r>
            <a:r>
              <a:rPr lang="en-US" dirty="0">
                <a:latin typeface="Interface"/>
              </a:rPr>
              <a:t> for Economic Co-operation and Development, </a:t>
            </a:r>
            <a:r>
              <a:rPr lang="en-US" i="1" dirty="0">
                <a:latin typeface="Interface"/>
              </a:rPr>
              <a:t>Health Statistics</a:t>
            </a:r>
            <a:r>
              <a:rPr lang="en-US" dirty="0">
                <a:latin typeface="Interface"/>
              </a:rPr>
              <a:t> (OECD, 2018).</a:t>
            </a:r>
          </a:p>
        </p:txBody>
      </p:sp>
    </p:spTree>
    <p:extLst>
      <p:ext uri="{BB962C8B-B14F-4D97-AF65-F5344CB8AC3E}">
        <p14:creationId xmlns:p14="http://schemas.microsoft.com/office/powerpoint/2010/main" val="4087032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8E068-25C6-4B44-B80F-9DB99A3AF3B2}"/>
              </a:ext>
            </a:extLst>
          </p:cNvPr>
          <p:cNvSpPr>
            <a:spLocks noGrp="1"/>
          </p:cNvSpPr>
          <p:nvPr>
            <p:ph type="ctrTitle"/>
          </p:nvPr>
        </p:nvSpPr>
        <p:spPr/>
        <p:txBody>
          <a:bodyPr/>
          <a:lstStyle/>
          <a:p>
            <a:r>
              <a:rPr lang="en-US" dirty="0">
                <a:latin typeface="Interface"/>
              </a:rPr>
              <a:t>Breast Cancer Screening Rates Highest in Sweden and the U.S.</a:t>
            </a:r>
            <a:endParaRPr lang="en-US" dirty="0"/>
          </a:p>
        </p:txBody>
      </p:sp>
      <p:graphicFrame>
        <p:nvGraphicFramePr>
          <p:cNvPr id="8" name="Chart Placeholder 7"/>
          <p:cNvGraphicFramePr>
            <a:graphicFrameLocks noGrp="1"/>
          </p:cNvGraphicFramePr>
          <p:nvPr>
            <p:ph type="chart" sz="quarter" idx="19"/>
            <p:extLst>
              <p:ext uri="{D42A27DB-BD31-4B8C-83A1-F6EECF244321}">
                <p14:modId xmlns:p14="http://schemas.microsoft.com/office/powerpoint/2010/main" val="3647298668"/>
              </p:ext>
            </p:extLst>
          </p:nvPr>
        </p:nvGraphicFramePr>
        <p:xfrm>
          <a:off x="-65990" y="1357458"/>
          <a:ext cx="7616859" cy="3657601"/>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AC2EEC55-B25E-4875-AD1D-F5F3CE96B868}"/>
              </a:ext>
            </a:extLst>
          </p:cNvPr>
          <p:cNvSpPr txBox="1"/>
          <p:nvPr/>
        </p:nvSpPr>
        <p:spPr>
          <a:xfrm>
            <a:off x="0" y="664914"/>
            <a:ext cx="5769204" cy="523220"/>
          </a:xfrm>
          <a:prstGeom prst="rect">
            <a:avLst/>
          </a:prstGeom>
          <a:noFill/>
        </p:spPr>
        <p:txBody>
          <a:bodyPr wrap="square" rtlCol="0">
            <a:spAutoFit/>
          </a:bodyPr>
          <a:lstStyle/>
          <a:p>
            <a:r>
              <a:rPr lang="en-US" sz="1400" i="1" dirty="0">
                <a:latin typeface="Interface"/>
                <a:ea typeface="Tahoma" panose="020B0604030504040204" pitchFamily="34" charset="0"/>
                <a:cs typeface="Tahoma" panose="020B0604030504040204" pitchFamily="34" charset="0"/>
              </a:rPr>
              <a:t>Breast cancer screening rates, percent of women </a:t>
            </a:r>
            <a:br>
              <a:rPr lang="en-US" sz="1400" i="1" dirty="0">
                <a:latin typeface="Interface"/>
                <a:ea typeface="Tahoma" panose="020B0604030504040204" pitchFamily="34" charset="0"/>
                <a:cs typeface="Tahoma" panose="020B0604030504040204" pitchFamily="34" charset="0"/>
              </a:rPr>
            </a:br>
            <a:r>
              <a:rPr lang="en-US" sz="1400" i="1" dirty="0">
                <a:latin typeface="Interface"/>
                <a:ea typeface="Tahoma" panose="020B0604030504040204" pitchFamily="34" charset="0"/>
                <a:cs typeface="Tahoma" panose="020B0604030504040204" pitchFamily="34" charset="0"/>
              </a:rPr>
              <a:t>ages 50–69 screened</a:t>
            </a:r>
          </a:p>
        </p:txBody>
      </p:sp>
      <p:sp>
        <p:nvSpPr>
          <p:cNvPr id="5" name="Text Placeholder 4">
            <a:extLst>
              <a:ext uri="{FF2B5EF4-FFF2-40B4-BE49-F238E27FC236}">
                <a16:creationId xmlns:a16="http://schemas.microsoft.com/office/drawing/2014/main" id="{926CA4E0-6A86-C745-8A91-870E47C8B843}"/>
              </a:ext>
            </a:extLst>
          </p:cNvPr>
          <p:cNvSpPr>
            <a:spLocks noGrp="1"/>
          </p:cNvSpPr>
          <p:nvPr>
            <p:ph type="body" sz="quarter" idx="22"/>
          </p:nvPr>
        </p:nvSpPr>
        <p:spPr>
          <a:xfrm>
            <a:off x="71500" y="5564676"/>
            <a:ext cx="9001063" cy="628410"/>
          </a:xfrm>
        </p:spPr>
        <p:txBody>
          <a:bodyPr/>
          <a:lstStyle/>
          <a:p>
            <a:r>
              <a:rPr lang="en-US" dirty="0">
                <a:latin typeface="Interface"/>
              </a:rPr>
              <a:t>Notes: Number of women ages 50–69 who have received a bilateral mammography within the past two years (or according to the specific screening frequency recommended in each country) divided by the number of women ages 50–69 answering survey questions on mammography (for survey-based data) or eligible for an organized screening program (for program-based data). Eight countries based on programmatic data, three countries based on survey data. * 2015 survey data; ** 2014 survey data; *** 2012 survey data.</a:t>
            </a:r>
          </a:p>
          <a:p>
            <a:r>
              <a:rPr lang="en-US" dirty="0">
                <a:latin typeface="Interface"/>
              </a:rPr>
              <a:t>Data: </a:t>
            </a:r>
            <a:r>
              <a:rPr lang="en-US" dirty="0" err="1">
                <a:latin typeface="Interface"/>
              </a:rPr>
              <a:t>Organisation</a:t>
            </a:r>
            <a:r>
              <a:rPr lang="en-US" dirty="0">
                <a:latin typeface="Interface"/>
              </a:rPr>
              <a:t> for Economic Co-operation and Development, </a:t>
            </a:r>
            <a:r>
              <a:rPr lang="en-US" i="1" dirty="0">
                <a:latin typeface="Interface"/>
              </a:rPr>
              <a:t>Health Statistics</a:t>
            </a:r>
            <a:r>
              <a:rPr lang="en-US" dirty="0">
                <a:latin typeface="Interface"/>
              </a:rPr>
              <a:t> (OECD, 2018).</a:t>
            </a:r>
          </a:p>
        </p:txBody>
      </p:sp>
    </p:spTree>
    <p:extLst>
      <p:ext uri="{BB962C8B-B14F-4D97-AF65-F5344CB8AC3E}">
        <p14:creationId xmlns:p14="http://schemas.microsoft.com/office/powerpoint/2010/main" val="3788315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B1303-4265-9F47-912F-DE53FFFA9DCF}"/>
              </a:ext>
            </a:extLst>
          </p:cNvPr>
          <p:cNvSpPr>
            <a:spLocks noGrp="1"/>
          </p:cNvSpPr>
          <p:nvPr>
            <p:ph type="ctrTitle"/>
          </p:nvPr>
        </p:nvSpPr>
        <p:spPr/>
        <p:txBody>
          <a:bodyPr/>
          <a:lstStyle/>
          <a:p>
            <a:r>
              <a:rPr lang="en-US" dirty="0">
                <a:latin typeface="Interface"/>
              </a:rPr>
              <a:t>Lowest Rates of Breast Cancer–Related Deaths in Women Are in Norway, Sweden, Australia, and the U.S.</a:t>
            </a:r>
            <a:endParaRPr lang="en-US" dirty="0"/>
          </a:p>
        </p:txBody>
      </p:sp>
      <p:graphicFrame>
        <p:nvGraphicFramePr>
          <p:cNvPr id="8" name="Chart Placeholder 7"/>
          <p:cNvGraphicFramePr>
            <a:graphicFrameLocks noGrp="1"/>
          </p:cNvGraphicFramePr>
          <p:nvPr>
            <p:ph type="chart" sz="quarter" idx="19"/>
            <p:extLst>
              <p:ext uri="{D42A27DB-BD31-4B8C-83A1-F6EECF244321}">
                <p14:modId xmlns:p14="http://schemas.microsoft.com/office/powerpoint/2010/main" val="1171767168"/>
              </p:ext>
            </p:extLst>
          </p:nvPr>
        </p:nvGraphicFramePr>
        <p:xfrm>
          <a:off x="-60538" y="1536568"/>
          <a:ext cx="7611408" cy="3469064"/>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5D4B2B62-5258-471C-95C4-4DA6EAFC1216}"/>
              </a:ext>
            </a:extLst>
          </p:cNvPr>
          <p:cNvSpPr txBox="1"/>
          <p:nvPr/>
        </p:nvSpPr>
        <p:spPr>
          <a:xfrm>
            <a:off x="0" y="686455"/>
            <a:ext cx="4751798" cy="523220"/>
          </a:xfrm>
          <a:prstGeom prst="rect">
            <a:avLst/>
          </a:prstGeom>
          <a:noFill/>
        </p:spPr>
        <p:txBody>
          <a:bodyPr wrap="square" rtlCol="0">
            <a:spAutoFit/>
          </a:bodyPr>
          <a:lstStyle/>
          <a:p>
            <a:r>
              <a:rPr lang="en-US" sz="1400" i="1" dirty="0">
                <a:latin typeface="Interface"/>
                <a:ea typeface="Tahoma" panose="020B0604030504040204" pitchFamily="34" charset="0"/>
                <a:cs typeface="Tahoma" panose="020B0604030504040204" pitchFamily="34" charset="0"/>
              </a:rPr>
              <a:t>Malignant neoplasms of female breast, deaths </a:t>
            </a:r>
            <a:br>
              <a:rPr lang="en-US" sz="1400" i="1" dirty="0">
                <a:latin typeface="Interface"/>
                <a:ea typeface="Tahoma" panose="020B0604030504040204" pitchFamily="34" charset="0"/>
                <a:cs typeface="Tahoma" panose="020B0604030504040204" pitchFamily="34" charset="0"/>
              </a:rPr>
            </a:br>
            <a:r>
              <a:rPr lang="en-US" sz="1400" i="1" dirty="0">
                <a:latin typeface="Interface"/>
                <a:ea typeface="Tahoma" panose="020B0604030504040204" pitchFamily="34" charset="0"/>
                <a:cs typeface="Tahoma" panose="020B0604030504040204" pitchFamily="34" charset="0"/>
              </a:rPr>
              <a:t>per 100,000 females (age-standardized)</a:t>
            </a:r>
          </a:p>
        </p:txBody>
      </p:sp>
      <p:sp>
        <p:nvSpPr>
          <p:cNvPr id="5" name="Text Placeholder 4">
            <a:extLst>
              <a:ext uri="{FF2B5EF4-FFF2-40B4-BE49-F238E27FC236}">
                <a16:creationId xmlns:a16="http://schemas.microsoft.com/office/drawing/2014/main" id="{FE95A204-6E7F-1A45-9F20-3D4824DBA782}"/>
              </a:ext>
            </a:extLst>
          </p:cNvPr>
          <p:cNvSpPr>
            <a:spLocks noGrp="1"/>
          </p:cNvSpPr>
          <p:nvPr>
            <p:ph type="body" sz="quarter" idx="22"/>
          </p:nvPr>
        </p:nvSpPr>
        <p:spPr/>
        <p:txBody>
          <a:bodyPr/>
          <a:lstStyle/>
          <a:p>
            <a:r>
              <a:rPr lang="en-US" dirty="0">
                <a:latin typeface="Interface"/>
              </a:rPr>
              <a:t>Data: </a:t>
            </a:r>
            <a:r>
              <a:rPr lang="en-US" dirty="0" err="1">
                <a:latin typeface="Interface"/>
              </a:rPr>
              <a:t>Organisation</a:t>
            </a:r>
            <a:r>
              <a:rPr lang="en-US" dirty="0">
                <a:latin typeface="Interface"/>
              </a:rPr>
              <a:t> for Economic Co-operation and Development, </a:t>
            </a:r>
            <a:r>
              <a:rPr lang="en-US" i="1" dirty="0">
                <a:latin typeface="Interface"/>
              </a:rPr>
              <a:t>Health Statistics</a:t>
            </a:r>
            <a:r>
              <a:rPr lang="en-US" dirty="0">
                <a:latin typeface="Interface"/>
              </a:rPr>
              <a:t> (OECD, 2018). * 2014 data; ** 2013 data.</a:t>
            </a:r>
          </a:p>
        </p:txBody>
      </p:sp>
    </p:spTree>
    <p:extLst>
      <p:ext uri="{BB962C8B-B14F-4D97-AF65-F5344CB8AC3E}">
        <p14:creationId xmlns:p14="http://schemas.microsoft.com/office/powerpoint/2010/main" val="769286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5544" y="664914"/>
            <a:ext cx="6481758" cy="523220"/>
          </a:xfrm>
          <a:prstGeom prst="rect">
            <a:avLst/>
          </a:prstGeom>
          <a:noFill/>
        </p:spPr>
        <p:txBody>
          <a:bodyPr wrap="square" rtlCol="0">
            <a:spAutoFit/>
          </a:bodyPr>
          <a:lstStyle/>
          <a:p>
            <a:r>
              <a:rPr lang="en-US" sz="1400" i="1" dirty="0">
                <a:latin typeface="Interface"/>
                <a:ea typeface="Tahoma" panose="020B0604030504040204" pitchFamily="34" charset="0"/>
                <a:cs typeface="Tahoma" panose="020B0604030504040204" pitchFamily="34" charset="0"/>
              </a:rPr>
              <a:t>Percent of women ages 18–64 with out-of-pocket </a:t>
            </a:r>
            <a:br>
              <a:rPr lang="en-US" sz="1400" i="1" dirty="0">
                <a:latin typeface="Interface"/>
                <a:ea typeface="Tahoma" panose="020B0604030504040204" pitchFamily="34" charset="0"/>
                <a:cs typeface="Tahoma" panose="020B0604030504040204" pitchFamily="34" charset="0"/>
              </a:rPr>
            </a:br>
            <a:r>
              <a:rPr lang="en-US" sz="1400" i="1" dirty="0">
                <a:latin typeface="Interface"/>
                <a:ea typeface="Tahoma" panose="020B0604030504040204" pitchFamily="34" charset="0"/>
                <a:cs typeface="Tahoma" panose="020B0604030504040204" pitchFamily="34" charset="0"/>
              </a:rPr>
              <a:t>costs of $2,000 or more^</a:t>
            </a:r>
          </a:p>
        </p:txBody>
      </p:sp>
      <p:grpSp>
        <p:nvGrpSpPr>
          <p:cNvPr id="2" name="Group 1">
            <a:extLst>
              <a:ext uri="{FF2B5EF4-FFF2-40B4-BE49-F238E27FC236}">
                <a16:creationId xmlns:a16="http://schemas.microsoft.com/office/drawing/2014/main" id="{53E8FB69-046D-574C-BABE-BF700CE7C9C2}"/>
              </a:ext>
            </a:extLst>
          </p:cNvPr>
          <p:cNvGrpSpPr/>
          <p:nvPr/>
        </p:nvGrpSpPr>
        <p:grpSpPr>
          <a:xfrm>
            <a:off x="-75414" y="980914"/>
            <a:ext cx="7626285" cy="4020221"/>
            <a:chOff x="245097" y="1404594"/>
            <a:chExt cx="8832763" cy="4020221"/>
          </a:xfrm>
        </p:grpSpPr>
        <p:graphicFrame>
          <p:nvGraphicFramePr>
            <p:cNvPr id="7" name="Chart 6"/>
            <p:cNvGraphicFramePr/>
            <p:nvPr>
              <p:extLst>
                <p:ext uri="{D42A27DB-BD31-4B8C-83A1-F6EECF244321}">
                  <p14:modId xmlns:p14="http://schemas.microsoft.com/office/powerpoint/2010/main" val="1176120638"/>
                </p:ext>
              </p:extLst>
            </p:nvPr>
          </p:nvGraphicFramePr>
          <p:xfrm>
            <a:off x="245097" y="1404594"/>
            <a:ext cx="8832763" cy="4020221"/>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B01D6E07-491D-4D6F-AEAF-4ACACDE37B2B}"/>
                </a:ext>
              </a:extLst>
            </p:cNvPr>
            <p:cNvSpPr txBox="1"/>
            <p:nvPr/>
          </p:nvSpPr>
          <p:spPr>
            <a:xfrm>
              <a:off x="6820292" y="4022319"/>
              <a:ext cx="304800" cy="461665"/>
            </a:xfrm>
            <a:prstGeom prst="rect">
              <a:avLst/>
            </a:prstGeom>
            <a:noFill/>
          </p:spPr>
          <p:txBody>
            <a:bodyPr wrap="square" rtlCol="0">
              <a:spAutoFit/>
            </a:bodyPr>
            <a:lstStyle/>
            <a:p>
              <a:pPr algn="ctr"/>
              <a:r>
                <a:rPr lang="en-US" dirty="0"/>
                <a:t>*</a:t>
              </a:r>
            </a:p>
          </p:txBody>
        </p:sp>
        <p:sp>
          <p:nvSpPr>
            <p:cNvPr id="8" name="TextBox 7">
              <a:extLst>
                <a:ext uri="{FF2B5EF4-FFF2-40B4-BE49-F238E27FC236}">
                  <a16:creationId xmlns:a16="http://schemas.microsoft.com/office/drawing/2014/main" id="{7B09325E-119A-47EC-BB09-01CB81CC90CA}"/>
                </a:ext>
              </a:extLst>
            </p:cNvPr>
            <p:cNvSpPr txBox="1"/>
            <p:nvPr/>
          </p:nvSpPr>
          <p:spPr>
            <a:xfrm>
              <a:off x="6047960" y="4378522"/>
              <a:ext cx="304800" cy="461665"/>
            </a:xfrm>
            <a:prstGeom prst="rect">
              <a:avLst/>
            </a:prstGeom>
            <a:noFill/>
          </p:spPr>
          <p:txBody>
            <a:bodyPr wrap="square" rtlCol="0">
              <a:spAutoFit/>
            </a:bodyPr>
            <a:lstStyle/>
            <a:p>
              <a:pPr algn="ctr"/>
              <a:r>
                <a:rPr lang="en-US" dirty="0"/>
                <a:t>*</a:t>
              </a:r>
            </a:p>
          </p:txBody>
        </p:sp>
        <p:sp>
          <p:nvSpPr>
            <p:cNvPr id="9" name="TextBox 8">
              <a:extLst>
                <a:ext uri="{FF2B5EF4-FFF2-40B4-BE49-F238E27FC236}">
                  <a16:creationId xmlns:a16="http://schemas.microsoft.com/office/drawing/2014/main" id="{FF1016DD-C284-4CA9-A05B-E5F02114BF44}"/>
                </a:ext>
              </a:extLst>
            </p:cNvPr>
            <p:cNvSpPr txBox="1"/>
            <p:nvPr/>
          </p:nvSpPr>
          <p:spPr>
            <a:xfrm>
              <a:off x="3730970" y="4563188"/>
              <a:ext cx="304800" cy="461665"/>
            </a:xfrm>
            <a:prstGeom prst="rect">
              <a:avLst/>
            </a:prstGeom>
            <a:noFill/>
          </p:spPr>
          <p:txBody>
            <a:bodyPr wrap="square" rtlCol="0">
              <a:spAutoFit/>
            </a:bodyPr>
            <a:lstStyle/>
            <a:p>
              <a:pPr algn="ctr"/>
              <a:r>
                <a:rPr lang="en-US" dirty="0"/>
                <a:t>*</a:t>
              </a:r>
            </a:p>
          </p:txBody>
        </p:sp>
        <p:sp>
          <p:nvSpPr>
            <p:cNvPr id="13" name="TextBox 12">
              <a:extLst>
                <a:ext uri="{FF2B5EF4-FFF2-40B4-BE49-F238E27FC236}">
                  <a16:creationId xmlns:a16="http://schemas.microsoft.com/office/drawing/2014/main" id="{DEED9D6E-A395-479C-B4D8-A520BEC1D032}"/>
                </a:ext>
              </a:extLst>
            </p:cNvPr>
            <p:cNvSpPr txBox="1"/>
            <p:nvPr/>
          </p:nvSpPr>
          <p:spPr>
            <a:xfrm>
              <a:off x="2958640" y="4588826"/>
              <a:ext cx="304800" cy="461665"/>
            </a:xfrm>
            <a:prstGeom prst="rect">
              <a:avLst/>
            </a:prstGeom>
            <a:noFill/>
          </p:spPr>
          <p:txBody>
            <a:bodyPr wrap="square" rtlCol="0">
              <a:spAutoFit/>
            </a:bodyPr>
            <a:lstStyle/>
            <a:p>
              <a:pPr algn="ctr"/>
              <a:r>
                <a:rPr lang="en-US" dirty="0"/>
                <a:t>*</a:t>
              </a:r>
            </a:p>
          </p:txBody>
        </p:sp>
        <p:sp>
          <p:nvSpPr>
            <p:cNvPr id="14" name="TextBox 13">
              <a:extLst>
                <a:ext uri="{FF2B5EF4-FFF2-40B4-BE49-F238E27FC236}">
                  <a16:creationId xmlns:a16="http://schemas.microsoft.com/office/drawing/2014/main" id="{5402BD79-449C-4DD9-842B-89A098E1B0AD}"/>
                </a:ext>
              </a:extLst>
            </p:cNvPr>
            <p:cNvSpPr txBox="1"/>
            <p:nvPr/>
          </p:nvSpPr>
          <p:spPr>
            <a:xfrm>
              <a:off x="1413980" y="4618634"/>
              <a:ext cx="304800" cy="461665"/>
            </a:xfrm>
            <a:prstGeom prst="rect">
              <a:avLst/>
            </a:prstGeom>
            <a:noFill/>
          </p:spPr>
          <p:txBody>
            <a:bodyPr wrap="square" rtlCol="0">
              <a:spAutoFit/>
            </a:bodyPr>
            <a:lstStyle/>
            <a:p>
              <a:pPr algn="ctr"/>
              <a:r>
                <a:rPr lang="en-US" dirty="0"/>
                <a:t>*</a:t>
              </a:r>
            </a:p>
          </p:txBody>
        </p:sp>
        <p:sp>
          <p:nvSpPr>
            <p:cNvPr id="15" name="TextBox 14">
              <a:extLst>
                <a:ext uri="{FF2B5EF4-FFF2-40B4-BE49-F238E27FC236}">
                  <a16:creationId xmlns:a16="http://schemas.microsoft.com/office/drawing/2014/main" id="{8069CC02-22FD-47A7-AE49-091955A5C7F8}"/>
                </a:ext>
              </a:extLst>
            </p:cNvPr>
            <p:cNvSpPr txBox="1"/>
            <p:nvPr/>
          </p:nvSpPr>
          <p:spPr>
            <a:xfrm>
              <a:off x="4503300" y="4511912"/>
              <a:ext cx="304800" cy="461665"/>
            </a:xfrm>
            <a:prstGeom prst="rect">
              <a:avLst/>
            </a:prstGeom>
            <a:noFill/>
          </p:spPr>
          <p:txBody>
            <a:bodyPr wrap="square" rtlCol="0">
              <a:spAutoFit/>
            </a:bodyPr>
            <a:lstStyle/>
            <a:p>
              <a:pPr algn="ctr"/>
              <a:r>
                <a:rPr lang="en-US" dirty="0"/>
                <a:t>*</a:t>
              </a:r>
            </a:p>
          </p:txBody>
        </p:sp>
        <p:sp>
          <p:nvSpPr>
            <p:cNvPr id="16" name="TextBox 15">
              <a:extLst>
                <a:ext uri="{FF2B5EF4-FFF2-40B4-BE49-F238E27FC236}">
                  <a16:creationId xmlns:a16="http://schemas.microsoft.com/office/drawing/2014/main" id="{2301BAC8-F110-4F2D-B7AD-7F28C1ADDA3D}"/>
                </a:ext>
              </a:extLst>
            </p:cNvPr>
            <p:cNvSpPr txBox="1"/>
            <p:nvPr/>
          </p:nvSpPr>
          <p:spPr>
            <a:xfrm>
              <a:off x="5275630" y="4422456"/>
              <a:ext cx="304800" cy="461665"/>
            </a:xfrm>
            <a:prstGeom prst="rect">
              <a:avLst/>
            </a:prstGeom>
            <a:noFill/>
          </p:spPr>
          <p:txBody>
            <a:bodyPr wrap="square" rtlCol="0">
              <a:spAutoFit/>
            </a:bodyPr>
            <a:lstStyle/>
            <a:p>
              <a:pPr algn="ctr"/>
              <a:r>
                <a:rPr lang="en-US" dirty="0"/>
                <a:t>*</a:t>
              </a:r>
            </a:p>
          </p:txBody>
        </p:sp>
        <p:sp>
          <p:nvSpPr>
            <p:cNvPr id="17" name="TextBox 16">
              <a:extLst>
                <a:ext uri="{FF2B5EF4-FFF2-40B4-BE49-F238E27FC236}">
                  <a16:creationId xmlns:a16="http://schemas.microsoft.com/office/drawing/2014/main" id="{F6D9D308-FC08-4F83-A353-5DC7FC38D655}"/>
                </a:ext>
              </a:extLst>
            </p:cNvPr>
            <p:cNvSpPr txBox="1"/>
            <p:nvPr/>
          </p:nvSpPr>
          <p:spPr>
            <a:xfrm>
              <a:off x="641650" y="4649852"/>
              <a:ext cx="304800" cy="461665"/>
            </a:xfrm>
            <a:prstGeom prst="rect">
              <a:avLst/>
            </a:prstGeom>
            <a:noFill/>
          </p:spPr>
          <p:txBody>
            <a:bodyPr wrap="square" rtlCol="0">
              <a:spAutoFit/>
            </a:bodyPr>
            <a:lstStyle/>
            <a:p>
              <a:pPr algn="ctr"/>
              <a:r>
                <a:rPr lang="en-US" dirty="0"/>
                <a:t>*</a:t>
              </a:r>
            </a:p>
          </p:txBody>
        </p:sp>
        <p:sp>
          <p:nvSpPr>
            <p:cNvPr id="18" name="TextBox 17">
              <a:extLst>
                <a:ext uri="{FF2B5EF4-FFF2-40B4-BE49-F238E27FC236}">
                  <a16:creationId xmlns:a16="http://schemas.microsoft.com/office/drawing/2014/main" id="{E7AD37D7-E5D0-41A0-9302-E820FF3A8385}"/>
                </a:ext>
              </a:extLst>
            </p:cNvPr>
            <p:cNvSpPr txBox="1"/>
            <p:nvPr/>
          </p:nvSpPr>
          <p:spPr>
            <a:xfrm>
              <a:off x="2186310" y="4622120"/>
              <a:ext cx="304800" cy="461665"/>
            </a:xfrm>
            <a:prstGeom prst="rect">
              <a:avLst/>
            </a:prstGeom>
            <a:noFill/>
          </p:spPr>
          <p:txBody>
            <a:bodyPr wrap="square" rtlCol="0">
              <a:spAutoFit/>
            </a:bodyPr>
            <a:lstStyle/>
            <a:p>
              <a:pPr algn="ctr"/>
              <a:r>
                <a:rPr lang="en-US" dirty="0"/>
                <a:t>*</a:t>
              </a:r>
            </a:p>
          </p:txBody>
        </p:sp>
      </p:grpSp>
      <p:sp>
        <p:nvSpPr>
          <p:cNvPr id="5" name="Title 4">
            <a:extLst>
              <a:ext uri="{FF2B5EF4-FFF2-40B4-BE49-F238E27FC236}">
                <a16:creationId xmlns:a16="http://schemas.microsoft.com/office/drawing/2014/main" id="{7F9E78ED-9806-6548-9B99-14636A3C72B5}"/>
              </a:ext>
            </a:extLst>
          </p:cNvPr>
          <p:cNvSpPr>
            <a:spLocks noGrp="1"/>
          </p:cNvSpPr>
          <p:nvPr>
            <p:ph type="ctrTitle"/>
          </p:nvPr>
        </p:nvSpPr>
        <p:spPr/>
        <p:txBody>
          <a:bodyPr/>
          <a:lstStyle/>
          <a:p>
            <a:r>
              <a:rPr lang="en-US" dirty="0"/>
              <a:t>Women in Switzerland and the U.S. Report Very High Out-of-Pocket Costs</a:t>
            </a:r>
          </a:p>
        </p:txBody>
      </p:sp>
      <p:sp>
        <p:nvSpPr>
          <p:cNvPr id="20" name="Text Placeholder 19">
            <a:extLst>
              <a:ext uri="{FF2B5EF4-FFF2-40B4-BE49-F238E27FC236}">
                <a16:creationId xmlns:a16="http://schemas.microsoft.com/office/drawing/2014/main" id="{B5CF3D72-B287-A244-8CAE-88AAFD7C17B9}"/>
              </a:ext>
            </a:extLst>
          </p:cNvPr>
          <p:cNvSpPr>
            <a:spLocks noGrp="1"/>
          </p:cNvSpPr>
          <p:nvPr>
            <p:ph type="body" sz="quarter" idx="22"/>
          </p:nvPr>
        </p:nvSpPr>
        <p:spPr/>
        <p:txBody>
          <a:bodyPr/>
          <a:lstStyle/>
          <a:p>
            <a:r>
              <a:rPr lang="en-US" dirty="0"/>
              <a:t>Notes: ^ Percent of respondents who reported that their annual (past year) family out-of-pocket spending for medical treatments or services, that were not covered by public or private insurance, </a:t>
            </a:r>
            <a:br>
              <a:rPr lang="en-US" dirty="0"/>
            </a:br>
            <a:r>
              <a:rPr lang="en-US" dirty="0"/>
              <a:t>was $2,000 or more. Does not include adults who reported “don’t know”/refused to respond. * Statistically significant difference compared to the United States (p&lt;.05).</a:t>
            </a:r>
          </a:p>
          <a:p>
            <a:r>
              <a:rPr lang="en-US" dirty="0"/>
              <a:t>Data: The Commonwealth Fund International Health Policy Survey, 2016.</a:t>
            </a:r>
          </a:p>
        </p:txBody>
      </p:sp>
    </p:spTree>
    <p:extLst>
      <p:ext uri="{BB962C8B-B14F-4D97-AF65-F5344CB8AC3E}">
        <p14:creationId xmlns:p14="http://schemas.microsoft.com/office/powerpoint/2010/main" val="1386220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 y="664914"/>
            <a:ext cx="5333999" cy="523220"/>
          </a:xfrm>
          <a:prstGeom prst="rect">
            <a:avLst/>
          </a:prstGeom>
          <a:noFill/>
        </p:spPr>
        <p:txBody>
          <a:bodyPr wrap="square" rtlCol="0">
            <a:spAutoFit/>
          </a:bodyPr>
          <a:lstStyle/>
          <a:p>
            <a:r>
              <a:rPr lang="en-US" sz="1400" i="1" dirty="0">
                <a:latin typeface="Interface"/>
                <a:ea typeface="Tahoma" panose="020B0604030504040204" pitchFamily="34" charset="0"/>
                <a:cs typeface="Tahoma" panose="020B0604030504040204" pitchFamily="34" charset="0"/>
              </a:rPr>
              <a:t>Percent of women ages 18–64 with at least one </a:t>
            </a:r>
            <a:br>
              <a:rPr lang="en-US" sz="1400" i="1" dirty="0">
                <a:latin typeface="Interface"/>
                <a:ea typeface="Tahoma" panose="020B0604030504040204" pitchFamily="34" charset="0"/>
                <a:cs typeface="Tahoma" panose="020B0604030504040204" pitchFamily="34" charset="0"/>
              </a:rPr>
            </a:br>
            <a:r>
              <a:rPr lang="en-US" sz="1400" i="1" dirty="0">
                <a:latin typeface="Interface"/>
                <a:ea typeface="Tahoma" panose="020B0604030504040204" pitchFamily="34" charset="0"/>
                <a:cs typeface="Tahoma" panose="020B0604030504040204" pitchFamily="34" charset="0"/>
              </a:rPr>
              <a:t>medical bill problem^</a:t>
            </a:r>
          </a:p>
        </p:txBody>
      </p:sp>
      <p:grpSp>
        <p:nvGrpSpPr>
          <p:cNvPr id="2" name="Group 1">
            <a:extLst>
              <a:ext uri="{FF2B5EF4-FFF2-40B4-BE49-F238E27FC236}">
                <a16:creationId xmlns:a16="http://schemas.microsoft.com/office/drawing/2014/main" id="{8B1620BA-005E-F047-B6D9-076D85033D17}"/>
              </a:ext>
            </a:extLst>
          </p:cNvPr>
          <p:cNvGrpSpPr/>
          <p:nvPr/>
        </p:nvGrpSpPr>
        <p:grpSpPr>
          <a:xfrm>
            <a:off x="-245093" y="880217"/>
            <a:ext cx="7786536" cy="4191406"/>
            <a:chOff x="48704" y="804802"/>
            <a:chExt cx="9001063" cy="4458232"/>
          </a:xfrm>
        </p:grpSpPr>
        <p:graphicFrame>
          <p:nvGraphicFramePr>
            <p:cNvPr id="7" name="Chart 6"/>
            <p:cNvGraphicFramePr/>
            <p:nvPr>
              <p:extLst>
                <p:ext uri="{D42A27DB-BD31-4B8C-83A1-F6EECF244321}">
                  <p14:modId xmlns:p14="http://schemas.microsoft.com/office/powerpoint/2010/main" val="377533768"/>
                </p:ext>
              </p:extLst>
            </p:nvPr>
          </p:nvGraphicFramePr>
          <p:xfrm>
            <a:off x="48704" y="804802"/>
            <a:ext cx="9001063" cy="4458232"/>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196AAC74-D95D-44A3-8206-16939BCCEDFC}"/>
                </a:ext>
              </a:extLst>
            </p:cNvPr>
            <p:cNvSpPr txBox="1"/>
            <p:nvPr/>
          </p:nvSpPr>
          <p:spPr>
            <a:xfrm>
              <a:off x="4501818" y="3396120"/>
              <a:ext cx="304800" cy="491055"/>
            </a:xfrm>
            <a:prstGeom prst="rect">
              <a:avLst/>
            </a:prstGeom>
            <a:noFill/>
          </p:spPr>
          <p:txBody>
            <a:bodyPr wrap="square" rtlCol="0">
              <a:spAutoFit/>
            </a:bodyPr>
            <a:lstStyle/>
            <a:p>
              <a:pPr algn="ctr"/>
              <a:r>
                <a:rPr lang="en-US" dirty="0"/>
                <a:t>*</a:t>
              </a:r>
            </a:p>
          </p:txBody>
        </p:sp>
        <p:sp>
          <p:nvSpPr>
            <p:cNvPr id="8" name="TextBox 7">
              <a:extLst>
                <a:ext uri="{FF2B5EF4-FFF2-40B4-BE49-F238E27FC236}">
                  <a16:creationId xmlns:a16="http://schemas.microsoft.com/office/drawing/2014/main" id="{CAEAFA9F-EAE8-4D76-89B5-B6187E6FAEB9}"/>
                </a:ext>
              </a:extLst>
            </p:cNvPr>
            <p:cNvSpPr txBox="1"/>
            <p:nvPr/>
          </p:nvSpPr>
          <p:spPr>
            <a:xfrm>
              <a:off x="6046767" y="3054219"/>
              <a:ext cx="304800" cy="491055"/>
            </a:xfrm>
            <a:prstGeom prst="rect">
              <a:avLst/>
            </a:prstGeom>
            <a:noFill/>
          </p:spPr>
          <p:txBody>
            <a:bodyPr wrap="square" rtlCol="0">
              <a:spAutoFit/>
            </a:bodyPr>
            <a:lstStyle/>
            <a:p>
              <a:pPr algn="ctr"/>
              <a:r>
                <a:rPr lang="en-US" dirty="0"/>
                <a:t>*</a:t>
              </a:r>
            </a:p>
          </p:txBody>
        </p:sp>
        <p:sp>
          <p:nvSpPr>
            <p:cNvPr id="9" name="TextBox 8">
              <a:extLst>
                <a:ext uri="{FF2B5EF4-FFF2-40B4-BE49-F238E27FC236}">
                  <a16:creationId xmlns:a16="http://schemas.microsoft.com/office/drawing/2014/main" id="{8BF5E592-D8B7-480C-983D-5CF60B0CD9FC}"/>
                </a:ext>
              </a:extLst>
            </p:cNvPr>
            <p:cNvSpPr txBox="1"/>
            <p:nvPr/>
          </p:nvSpPr>
          <p:spPr>
            <a:xfrm>
              <a:off x="7591719" y="2216759"/>
              <a:ext cx="304800" cy="491055"/>
            </a:xfrm>
            <a:prstGeom prst="rect">
              <a:avLst/>
            </a:prstGeom>
            <a:noFill/>
          </p:spPr>
          <p:txBody>
            <a:bodyPr wrap="square" rtlCol="0">
              <a:spAutoFit/>
            </a:bodyPr>
            <a:lstStyle/>
            <a:p>
              <a:pPr algn="ctr"/>
              <a:r>
                <a:rPr lang="en-US" dirty="0"/>
                <a:t>*</a:t>
              </a:r>
            </a:p>
          </p:txBody>
        </p:sp>
        <p:sp>
          <p:nvSpPr>
            <p:cNvPr id="13" name="TextBox 12">
              <a:extLst>
                <a:ext uri="{FF2B5EF4-FFF2-40B4-BE49-F238E27FC236}">
                  <a16:creationId xmlns:a16="http://schemas.microsoft.com/office/drawing/2014/main" id="{4E25A984-4C16-4530-A3BA-662E76B3ED73}"/>
                </a:ext>
              </a:extLst>
            </p:cNvPr>
            <p:cNvSpPr txBox="1"/>
            <p:nvPr/>
          </p:nvSpPr>
          <p:spPr>
            <a:xfrm>
              <a:off x="2184397" y="3871499"/>
              <a:ext cx="304800" cy="491055"/>
            </a:xfrm>
            <a:prstGeom prst="rect">
              <a:avLst/>
            </a:prstGeom>
            <a:noFill/>
          </p:spPr>
          <p:txBody>
            <a:bodyPr wrap="square" rtlCol="0">
              <a:spAutoFit/>
            </a:bodyPr>
            <a:lstStyle/>
            <a:p>
              <a:pPr algn="ctr"/>
              <a:r>
                <a:rPr lang="en-US" dirty="0"/>
                <a:t>*</a:t>
              </a:r>
            </a:p>
          </p:txBody>
        </p:sp>
        <p:sp>
          <p:nvSpPr>
            <p:cNvPr id="14" name="TextBox 13">
              <a:extLst>
                <a:ext uri="{FF2B5EF4-FFF2-40B4-BE49-F238E27FC236}">
                  <a16:creationId xmlns:a16="http://schemas.microsoft.com/office/drawing/2014/main" id="{C0DECD2C-2979-4035-A43B-6900243BF705}"/>
                </a:ext>
              </a:extLst>
            </p:cNvPr>
            <p:cNvSpPr txBox="1"/>
            <p:nvPr/>
          </p:nvSpPr>
          <p:spPr>
            <a:xfrm>
              <a:off x="5274293" y="3319919"/>
              <a:ext cx="304800" cy="491055"/>
            </a:xfrm>
            <a:prstGeom prst="rect">
              <a:avLst/>
            </a:prstGeom>
            <a:noFill/>
          </p:spPr>
          <p:txBody>
            <a:bodyPr wrap="square" rtlCol="0">
              <a:spAutoFit/>
            </a:bodyPr>
            <a:lstStyle/>
            <a:p>
              <a:pPr algn="ctr"/>
              <a:r>
                <a:rPr lang="en-US" dirty="0"/>
                <a:t>*</a:t>
              </a:r>
            </a:p>
          </p:txBody>
        </p:sp>
        <p:sp>
          <p:nvSpPr>
            <p:cNvPr id="15" name="TextBox 14">
              <a:extLst>
                <a:ext uri="{FF2B5EF4-FFF2-40B4-BE49-F238E27FC236}">
                  <a16:creationId xmlns:a16="http://schemas.microsoft.com/office/drawing/2014/main" id="{7C6AEE20-7E4C-4BC9-A601-0E0D381B91FE}"/>
                </a:ext>
              </a:extLst>
            </p:cNvPr>
            <p:cNvSpPr txBox="1"/>
            <p:nvPr/>
          </p:nvSpPr>
          <p:spPr>
            <a:xfrm>
              <a:off x="1411923" y="3974614"/>
              <a:ext cx="304800" cy="491055"/>
            </a:xfrm>
            <a:prstGeom prst="rect">
              <a:avLst/>
            </a:prstGeom>
            <a:noFill/>
          </p:spPr>
          <p:txBody>
            <a:bodyPr wrap="square" rtlCol="0">
              <a:spAutoFit/>
            </a:bodyPr>
            <a:lstStyle/>
            <a:p>
              <a:pPr algn="ctr"/>
              <a:r>
                <a:rPr lang="en-US" dirty="0"/>
                <a:t>*</a:t>
              </a:r>
            </a:p>
          </p:txBody>
        </p:sp>
        <p:sp>
          <p:nvSpPr>
            <p:cNvPr id="16" name="TextBox 15">
              <a:extLst>
                <a:ext uri="{FF2B5EF4-FFF2-40B4-BE49-F238E27FC236}">
                  <a16:creationId xmlns:a16="http://schemas.microsoft.com/office/drawing/2014/main" id="{A65C0986-224E-4441-A93A-C725FEC653B0}"/>
                </a:ext>
              </a:extLst>
            </p:cNvPr>
            <p:cNvSpPr txBox="1"/>
            <p:nvPr/>
          </p:nvSpPr>
          <p:spPr>
            <a:xfrm>
              <a:off x="3729346" y="3477666"/>
              <a:ext cx="304800" cy="491055"/>
            </a:xfrm>
            <a:prstGeom prst="rect">
              <a:avLst/>
            </a:prstGeom>
            <a:noFill/>
          </p:spPr>
          <p:txBody>
            <a:bodyPr wrap="square" rtlCol="0">
              <a:spAutoFit/>
            </a:bodyPr>
            <a:lstStyle/>
            <a:p>
              <a:pPr algn="ctr"/>
              <a:r>
                <a:rPr lang="en-US" dirty="0"/>
                <a:t>*</a:t>
              </a:r>
            </a:p>
          </p:txBody>
        </p:sp>
        <p:sp>
          <p:nvSpPr>
            <p:cNvPr id="17" name="TextBox 16">
              <a:extLst>
                <a:ext uri="{FF2B5EF4-FFF2-40B4-BE49-F238E27FC236}">
                  <a16:creationId xmlns:a16="http://schemas.microsoft.com/office/drawing/2014/main" id="{0B6537E7-E93F-49E8-8C87-09E10FB81A8F}"/>
                </a:ext>
              </a:extLst>
            </p:cNvPr>
            <p:cNvSpPr txBox="1"/>
            <p:nvPr/>
          </p:nvSpPr>
          <p:spPr>
            <a:xfrm>
              <a:off x="2956871" y="3686833"/>
              <a:ext cx="304800" cy="491055"/>
            </a:xfrm>
            <a:prstGeom prst="rect">
              <a:avLst/>
            </a:prstGeom>
            <a:noFill/>
          </p:spPr>
          <p:txBody>
            <a:bodyPr wrap="square" rtlCol="0">
              <a:spAutoFit/>
            </a:bodyPr>
            <a:lstStyle/>
            <a:p>
              <a:pPr algn="ctr"/>
              <a:r>
                <a:rPr lang="en-US" dirty="0"/>
                <a:t>*</a:t>
              </a:r>
            </a:p>
          </p:txBody>
        </p:sp>
        <p:sp>
          <p:nvSpPr>
            <p:cNvPr id="18" name="TextBox 17">
              <a:extLst>
                <a:ext uri="{FF2B5EF4-FFF2-40B4-BE49-F238E27FC236}">
                  <a16:creationId xmlns:a16="http://schemas.microsoft.com/office/drawing/2014/main" id="{8ED1CCCE-73CE-4610-908D-603C3F4D4F02}"/>
                </a:ext>
              </a:extLst>
            </p:cNvPr>
            <p:cNvSpPr txBox="1"/>
            <p:nvPr/>
          </p:nvSpPr>
          <p:spPr>
            <a:xfrm>
              <a:off x="6819241" y="2546416"/>
              <a:ext cx="304800" cy="491055"/>
            </a:xfrm>
            <a:prstGeom prst="rect">
              <a:avLst/>
            </a:prstGeom>
            <a:noFill/>
          </p:spPr>
          <p:txBody>
            <a:bodyPr wrap="square" rtlCol="0">
              <a:spAutoFit/>
            </a:bodyPr>
            <a:lstStyle/>
            <a:p>
              <a:pPr algn="ctr"/>
              <a:r>
                <a:rPr lang="en-US" dirty="0"/>
                <a:t>*</a:t>
              </a:r>
            </a:p>
          </p:txBody>
        </p:sp>
        <p:sp>
          <p:nvSpPr>
            <p:cNvPr id="19" name="TextBox 18">
              <a:extLst>
                <a:ext uri="{FF2B5EF4-FFF2-40B4-BE49-F238E27FC236}">
                  <a16:creationId xmlns:a16="http://schemas.microsoft.com/office/drawing/2014/main" id="{88E522AF-B4D1-4808-AA4C-BD1FAEE5435E}"/>
                </a:ext>
              </a:extLst>
            </p:cNvPr>
            <p:cNvSpPr txBox="1"/>
            <p:nvPr/>
          </p:nvSpPr>
          <p:spPr>
            <a:xfrm>
              <a:off x="639449" y="4368347"/>
              <a:ext cx="304800" cy="491055"/>
            </a:xfrm>
            <a:prstGeom prst="rect">
              <a:avLst/>
            </a:prstGeom>
            <a:noFill/>
          </p:spPr>
          <p:txBody>
            <a:bodyPr wrap="square" rtlCol="0">
              <a:spAutoFit/>
            </a:bodyPr>
            <a:lstStyle/>
            <a:p>
              <a:pPr algn="ctr"/>
              <a:r>
                <a:rPr lang="en-US" dirty="0"/>
                <a:t>*</a:t>
              </a:r>
            </a:p>
          </p:txBody>
        </p:sp>
      </p:grpSp>
      <p:sp>
        <p:nvSpPr>
          <p:cNvPr id="5" name="Title 4">
            <a:extLst>
              <a:ext uri="{FF2B5EF4-FFF2-40B4-BE49-F238E27FC236}">
                <a16:creationId xmlns:a16="http://schemas.microsoft.com/office/drawing/2014/main" id="{DB99256B-23E7-BA44-9ED8-0FA418224C79}"/>
              </a:ext>
            </a:extLst>
          </p:cNvPr>
          <p:cNvSpPr>
            <a:spLocks noGrp="1"/>
          </p:cNvSpPr>
          <p:nvPr>
            <p:ph type="ctrTitle"/>
          </p:nvPr>
        </p:nvSpPr>
        <p:spPr/>
        <p:txBody>
          <a:bodyPr/>
          <a:lstStyle/>
          <a:p>
            <a:r>
              <a:rPr lang="en-US" dirty="0">
                <a:latin typeface="Interface"/>
                <a:ea typeface="Tahoma" panose="020B0604030504040204" pitchFamily="34" charset="0"/>
                <a:cs typeface="Tahoma" panose="020B0604030504040204" pitchFamily="34" charset="0"/>
              </a:rPr>
              <a:t>Nearly Half of U.S. Women Report Medical Bill Problems</a:t>
            </a:r>
            <a:endParaRPr lang="en-US" dirty="0"/>
          </a:p>
        </p:txBody>
      </p:sp>
      <p:sp>
        <p:nvSpPr>
          <p:cNvPr id="21" name="Text Placeholder 20">
            <a:extLst>
              <a:ext uri="{FF2B5EF4-FFF2-40B4-BE49-F238E27FC236}">
                <a16:creationId xmlns:a16="http://schemas.microsoft.com/office/drawing/2014/main" id="{15EAACFB-BDEE-C74C-9A12-7ACA820E3284}"/>
              </a:ext>
            </a:extLst>
          </p:cNvPr>
          <p:cNvSpPr>
            <a:spLocks noGrp="1"/>
          </p:cNvSpPr>
          <p:nvPr>
            <p:ph type="body" sz="quarter" idx="22"/>
          </p:nvPr>
        </p:nvSpPr>
        <p:spPr/>
        <p:txBody>
          <a:bodyPr/>
          <a:lstStyle/>
          <a:p>
            <a:r>
              <a:rPr lang="en-US" dirty="0">
                <a:latin typeface="Interface"/>
              </a:rPr>
              <a:t>Notes: ^ Medical bill problems include any of the following in the past year: 1) serious problems paying or were unable to pay medical bills; 2) spent a lot of time on paperwork or disputes related to medical bills; or 3) insurance denied payment or paid less than expected. * Statistically significant difference compared to the United States (p&lt;.05). </a:t>
            </a:r>
          </a:p>
          <a:p>
            <a:r>
              <a:rPr lang="en-US" dirty="0">
                <a:latin typeface="Interface"/>
              </a:rPr>
              <a:t>Data: The Commonwealth Fund International Health Policy Survey, 2016.</a:t>
            </a:r>
          </a:p>
        </p:txBody>
      </p:sp>
    </p:spTree>
    <p:extLst>
      <p:ext uri="{BB962C8B-B14F-4D97-AF65-F5344CB8AC3E}">
        <p14:creationId xmlns:p14="http://schemas.microsoft.com/office/powerpoint/2010/main" val="4217093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 y="666073"/>
            <a:ext cx="6174557" cy="523220"/>
          </a:xfrm>
          <a:prstGeom prst="rect">
            <a:avLst/>
          </a:prstGeom>
          <a:noFill/>
        </p:spPr>
        <p:txBody>
          <a:bodyPr wrap="square" rtlCol="0">
            <a:spAutoFit/>
          </a:bodyPr>
          <a:lstStyle/>
          <a:p>
            <a:r>
              <a:rPr lang="en-US" sz="1400" i="1" dirty="0">
                <a:latin typeface="Interface"/>
                <a:ea typeface="Tahoma" panose="020B0604030504040204" pitchFamily="34" charset="0"/>
                <a:cs typeface="Tahoma" panose="020B0604030504040204" pitchFamily="34" charset="0"/>
              </a:rPr>
              <a:t>Percent of women ages 18–64 with at least one </a:t>
            </a:r>
            <a:br>
              <a:rPr lang="en-US" sz="1400" i="1" dirty="0">
                <a:latin typeface="Interface"/>
                <a:ea typeface="Tahoma" panose="020B0604030504040204" pitchFamily="34" charset="0"/>
                <a:cs typeface="Tahoma" panose="020B0604030504040204" pitchFamily="34" charset="0"/>
              </a:rPr>
            </a:br>
            <a:r>
              <a:rPr lang="en-US" sz="1400" i="1" dirty="0">
                <a:latin typeface="Interface"/>
                <a:ea typeface="Tahoma" panose="020B0604030504040204" pitchFamily="34" charset="0"/>
                <a:cs typeface="Tahoma" panose="020B0604030504040204" pitchFamily="34" charset="0"/>
              </a:rPr>
              <a:t>cost-related access problem^</a:t>
            </a:r>
          </a:p>
        </p:txBody>
      </p:sp>
      <p:grpSp>
        <p:nvGrpSpPr>
          <p:cNvPr id="2" name="Group 1">
            <a:extLst>
              <a:ext uri="{FF2B5EF4-FFF2-40B4-BE49-F238E27FC236}">
                <a16:creationId xmlns:a16="http://schemas.microsoft.com/office/drawing/2014/main" id="{8ED66D1A-B2C7-E24C-B320-96BD9350CA55}"/>
              </a:ext>
            </a:extLst>
          </p:cNvPr>
          <p:cNvGrpSpPr/>
          <p:nvPr/>
        </p:nvGrpSpPr>
        <p:grpSpPr>
          <a:xfrm>
            <a:off x="-84838" y="1350943"/>
            <a:ext cx="7663989" cy="3654690"/>
            <a:chOff x="263951" y="1341516"/>
            <a:chExt cx="8785816" cy="3818850"/>
          </a:xfrm>
        </p:grpSpPr>
        <p:graphicFrame>
          <p:nvGraphicFramePr>
            <p:cNvPr id="7" name="Chart 6"/>
            <p:cNvGraphicFramePr/>
            <p:nvPr>
              <p:extLst>
                <p:ext uri="{D42A27DB-BD31-4B8C-83A1-F6EECF244321}">
                  <p14:modId xmlns:p14="http://schemas.microsoft.com/office/powerpoint/2010/main" val="2646867415"/>
                </p:ext>
              </p:extLst>
            </p:nvPr>
          </p:nvGraphicFramePr>
          <p:xfrm>
            <a:off x="263951" y="1341516"/>
            <a:ext cx="8785816" cy="381885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D38DDD5B-FE10-4769-98BA-2564B7C8E4E4}"/>
                </a:ext>
              </a:extLst>
            </p:cNvPr>
            <p:cNvSpPr txBox="1"/>
            <p:nvPr/>
          </p:nvSpPr>
          <p:spPr>
            <a:xfrm>
              <a:off x="5277436" y="3334940"/>
              <a:ext cx="304800" cy="369332"/>
            </a:xfrm>
            <a:prstGeom prst="rect">
              <a:avLst/>
            </a:prstGeom>
            <a:noFill/>
          </p:spPr>
          <p:txBody>
            <a:bodyPr wrap="square" rtlCol="0">
              <a:spAutoFit/>
            </a:bodyPr>
            <a:lstStyle/>
            <a:p>
              <a:r>
                <a:rPr lang="en-US" dirty="0"/>
                <a:t>*</a:t>
              </a:r>
            </a:p>
          </p:txBody>
        </p:sp>
        <p:sp>
          <p:nvSpPr>
            <p:cNvPr id="8" name="TextBox 7">
              <a:extLst>
                <a:ext uri="{FF2B5EF4-FFF2-40B4-BE49-F238E27FC236}">
                  <a16:creationId xmlns:a16="http://schemas.microsoft.com/office/drawing/2014/main" id="{0EEBE41B-F0D9-41B2-9435-8B9430C5ACB3}"/>
                </a:ext>
              </a:extLst>
            </p:cNvPr>
            <p:cNvSpPr txBox="1"/>
            <p:nvPr/>
          </p:nvSpPr>
          <p:spPr>
            <a:xfrm>
              <a:off x="6052004" y="3130585"/>
              <a:ext cx="304800" cy="369332"/>
            </a:xfrm>
            <a:prstGeom prst="rect">
              <a:avLst/>
            </a:prstGeom>
            <a:noFill/>
          </p:spPr>
          <p:txBody>
            <a:bodyPr wrap="square" rtlCol="0">
              <a:spAutoFit/>
            </a:bodyPr>
            <a:lstStyle/>
            <a:p>
              <a:r>
                <a:rPr lang="en-US" dirty="0"/>
                <a:t>*</a:t>
              </a:r>
            </a:p>
          </p:txBody>
        </p:sp>
        <p:sp>
          <p:nvSpPr>
            <p:cNvPr id="9" name="TextBox 8">
              <a:extLst>
                <a:ext uri="{FF2B5EF4-FFF2-40B4-BE49-F238E27FC236}">
                  <a16:creationId xmlns:a16="http://schemas.microsoft.com/office/drawing/2014/main" id="{ADEEC466-4F7E-4C88-8AE7-A6566ACF07B7}"/>
                </a:ext>
              </a:extLst>
            </p:cNvPr>
            <p:cNvSpPr txBox="1"/>
            <p:nvPr/>
          </p:nvSpPr>
          <p:spPr>
            <a:xfrm>
              <a:off x="3728297" y="3545681"/>
              <a:ext cx="304800" cy="369332"/>
            </a:xfrm>
            <a:prstGeom prst="rect">
              <a:avLst/>
            </a:prstGeom>
            <a:noFill/>
          </p:spPr>
          <p:txBody>
            <a:bodyPr wrap="square" rtlCol="0">
              <a:spAutoFit/>
            </a:bodyPr>
            <a:lstStyle/>
            <a:p>
              <a:r>
                <a:rPr lang="en-US" dirty="0"/>
                <a:t>*</a:t>
              </a:r>
            </a:p>
          </p:txBody>
        </p:sp>
        <p:sp>
          <p:nvSpPr>
            <p:cNvPr id="13" name="TextBox 12">
              <a:extLst>
                <a:ext uri="{FF2B5EF4-FFF2-40B4-BE49-F238E27FC236}">
                  <a16:creationId xmlns:a16="http://schemas.microsoft.com/office/drawing/2014/main" id="{6FFCBE37-0A28-4072-AF74-33C5E9C22158}"/>
                </a:ext>
              </a:extLst>
            </p:cNvPr>
            <p:cNvSpPr txBox="1"/>
            <p:nvPr/>
          </p:nvSpPr>
          <p:spPr>
            <a:xfrm>
              <a:off x="1404590" y="4038600"/>
              <a:ext cx="304800" cy="369332"/>
            </a:xfrm>
            <a:prstGeom prst="rect">
              <a:avLst/>
            </a:prstGeom>
            <a:noFill/>
          </p:spPr>
          <p:txBody>
            <a:bodyPr wrap="square" rtlCol="0">
              <a:spAutoFit/>
            </a:bodyPr>
            <a:lstStyle/>
            <a:p>
              <a:r>
                <a:rPr lang="en-US" dirty="0"/>
                <a:t>*</a:t>
              </a:r>
            </a:p>
          </p:txBody>
        </p:sp>
        <p:sp>
          <p:nvSpPr>
            <p:cNvPr id="14" name="TextBox 13">
              <a:extLst>
                <a:ext uri="{FF2B5EF4-FFF2-40B4-BE49-F238E27FC236}">
                  <a16:creationId xmlns:a16="http://schemas.microsoft.com/office/drawing/2014/main" id="{E303A96A-5007-4DF7-88A2-EAAC8E70D7D2}"/>
                </a:ext>
              </a:extLst>
            </p:cNvPr>
            <p:cNvSpPr txBox="1"/>
            <p:nvPr/>
          </p:nvSpPr>
          <p:spPr>
            <a:xfrm>
              <a:off x="2179159" y="3771552"/>
              <a:ext cx="304800" cy="369332"/>
            </a:xfrm>
            <a:prstGeom prst="rect">
              <a:avLst/>
            </a:prstGeom>
            <a:noFill/>
          </p:spPr>
          <p:txBody>
            <a:bodyPr wrap="square" rtlCol="0">
              <a:spAutoFit/>
            </a:bodyPr>
            <a:lstStyle/>
            <a:p>
              <a:r>
                <a:rPr lang="en-US" dirty="0"/>
                <a:t>*</a:t>
              </a:r>
            </a:p>
          </p:txBody>
        </p:sp>
        <p:sp>
          <p:nvSpPr>
            <p:cNvPr id="15" name="TextBox 14">
              <a:extLst>
                <a:ext uri="{FF2B5EF4-FFF2-40B4-BE49-F238E27FC236}">
                  <a16:creationId xmlns:a16="http://schemas.microsoft.com/office/drawing/2014/main" id="{C5B14978-7EE4-44B2-BA9F-B8F7671F164F}"/>
                </a:ext>
              </a:extLst>
            </p:cNvPr>
            <p:cNvSpPr txBox="1"/>
            <p:nvPr/>
          </p:nvSpPr>
          <p:spPr>
            <a:xfrm>
              <a:off x="7571755" y="2730163"/>
              <a:ext cx="304800" cy="369332"/>
            </a:xfrm>
            <a:prstGeom prst="rect">
              <a:avLst/>
            </a:prstGeom>
            <a:noFill/>
          </p:spPr>
          <p:txBody>
            <a:bodyPr wrap="square" rtlCol="0">
              <a:spAutoFit/>
            </a:bodyPr>
            <a:lstStyle/>
            <a:p>
              <a:r>
                <a:rPr lang="en-US" dirty="0"/>
                <a:t>*</a:t>
              </a:r>
            </a:p>
          </p:txBody>
        </p:sp>
        <p:sp>
          <p:nvSpPr>
            <p:cNvPr id="16" name="TextBox 15">
              <a:extLst>
                <a:ext uri="{FF2B5EF4-FFF2-40B4-BE49-F238E27FC236}">
                  <a16:creationId xmlns:a16="http://schemas.microsoft.com/office/drawing/2014/main" id="{67380CF1-10AA-47A2-95F1-64A7F91B478D}"/>
                </a:ext>
              </a:extLst>
            </p:cNvPr>
            <p:cNvSpPr txBox="1"/>
            <p:nvPr/>
          </p:nvSpPr>
          <p:spPr>
            <a:xfrm>
              <a:off x="4502866" y="3508633"/>
              <a:ext cx="304800" cy="369332"/>
            </a:xfrm>
            <a:prstGeom prst="rect">
              <a:avLst/>
            </a:prstGeom>
            <a:noFill/>
          </p:spPr>
          <p:txBody>
            <a:bodyPr wrap="square" rtlCol="0">
              <a:spAutoFit/>
            </a:bodyPr>
            <a:lstStyle/>
            <a:p>
              <a:r>
                <a:rPr lang="en-US" dirty="0"/>
                <a:t>*</a:t>
              </a:r>
            </a:p>
          </p:txBody>
        </p:sp>
        <p:sp>
          <p:nvSpPr>
            <p:cNvPr id="17" name="TextBox 16">
              <a:extLst>
                <a:ext uri="{FF2B5EF4-FFF2-40B4-BE49-F238E27FC236}">
                  <a16:creationId xmlns:a16="http://schemas.microsoft.com/office/drawing/2014/main" id="{7BDF9C30-EBAD-40EC-9B93-8FCDE2F67F1D}"/>
                </a:ext>
              </a:extLst>
            </p:cNvPr>
            <p:cNvSpPr txBox="1"/>
            <p:nvPr/>
          </p:nvSpPr>
          <p:spPr>
            <a:xfrm>
              <a:off x="2953728" y="3633548"/>
              <a:ext cx="304800" cy="369332"/>
            </a:xfrm>
            <a:prstGeom prst="rect">
              <a:avLst/>
            </a:prstGeom>
            <a:noFill/>
          </p:spPr>
          <p:txBody>
            <a:bodyPr wrap="square" rtlCol="0">
              <a:spAutoFit/>
            </a:bodyPr>
            <a:lstStyle/>
            <a:p>
              <a:r>
                <a:rPr lang="en-US" dirty="0"/>
                <a:t>*</a:t>
              </a:r>
            </a:p>
          </p:txBody>
        </p:sp>
        <p:sp>
          <p:nvSpPr>
            <p:cNvPr id="18" name="TextBox 17">
              <a:extLst>
                <a:ext uri="{FF2B5EF4-FFF2-40B4-BE49-F238E27FC236}">
                  <a16:creationId xmlns:a16="http://schemas.microsoft.com/office/drawing/2014/main" id="{C22703F7-5E7A-4C80-B2B4-0BCA78F1B4B7}"/>
                </a:ext>
              </a:extLst>
            </p:cNvPr>
            <p:cNvSpPr txBox="1"/>
            <p:nvPr/>
          </p:nvSpPr>
          <p:spPr>
            <a:xfrm>
              <a:off x="6816776" y="2761254"/>
              <a:ext cx="304800" cy="369332"/>
            </a:xfrm>
            <a:prstGeom prst="rect">
              <a:avLst/>
            </a:prstGeom>
            <a:noFill/>
          </p:spPr>
          <p:txBody>
            <a:bodyPr wrap="square" rtlCol="0">
              <a:spAutoFit/>
            </a:bodyPr>
            <a:lstStyle/>
            <a:p>
              <a:r>
                <a:rPr lang="en-US" dirty="0"/>
                <a:t>*</a:t>
              </a:r>
            </a:p>
          </p:txBody>
        </p:sp>
        <p:sp>
          <p:nvSpPr>
            <p:cNvPr id="19" name="TextBox 18">
              <a:extLst>
                <a:ext uri="{FF2B5EF4-FFF2-40B4-BE49-F238E27FC236}">
                  <a16:creationId xmlns:a16="http://schemas.microsoft.com/office/drawing/2014/main" id="{67B767CA-C8EC-4660-98F0-A6A3C5E28577}"/>
                </a:ext>
              </a:extLst>
            </p:cNvPr>
            <p:cNvSpPr txBox="1"/>
            <p:nvPr/>
          </p:nvSpPr>
          <p:spPr>
            <a:xfrm>
              <a:off x="630021" y="4131740"/>
              <a:ext cx="304800" cy="369332"/>
            </a:xfrm>
            <a:prstGeom prst="rect">
              <a:avLst/>
            </a:prstGeom>
            <a:noFill/>
          </p:spPr>
          <p:txBody>
            <a:bodyPr wrap="square" rtlCol="0">
              <a:spAutoFit/>
            </a:bodyPr>
            <a:lstStyle/>
            <a:p>
              <a:r>
                <a:rPr lang="en-US" dirty="0"/>
                <a:t>*</a:t>
              </a:r>
            </a:p>
          </p:txBody>
        </p:sp>
      </p:grpSp>
      <p:sp>
        <p:nvSpPr>
          <p:cNvPr id="5" name="Title 4">
            <a:extLst>
              <a:ext uri="{FF2B5EF4-FFF2-40B4-BE49-F238E27FC236}">
                <a16:creationId xmlns:a16="http://schemas.microsoft.com/office/drawing/2014/main" id="{82B0D739-E7EC-0740-9FCB-D06F2CCCAEB6}"/>
              </a:ext>
            </a:extLst>
          </p:cNvPr>
          <p:cNvSpPr>
            <a:spLocks noGrp="1"/>
          </p:cNvSpPr>
          <p:nvPr>
            <p:ph type="ctrTitle"/>
          </p:nvPr>
        </p:nvSpPr>
        <p:spPr/>
        <p:txBody>
          <a:bodyPr/>
          <a:lstStyle/>
          <a:p>
            <a:r>
              <a:rPr lang="en-US" dirty="0">
                <a:latin typeface="Interface"/>
                <a:ea typeface="Tahoma" panose="020B0604030504040204" pitchFamily="34" charset="0"/>
                <a:cs typeface="Tahoma" panose="020B0604030504040204" pitchFamily="34" charset="0"/>
              </a:rPr>
              <a:t>More Than One-Third of Women in the U.S. Skip Care Because of Cost </a:t>
            </a:r>
            <a:br>
              <a:rPr lang="en-US" dirty="0">
                <a:latin typeface="Interface"/>
                <a:ea typeface="Tahoma" panose="020B0604030504040204" pitchFamily="34" charset="0"/>
                <a:cs typeface="Tahoma" panose="020B0604030504040204" pitchFamily="34" charset="0"/>
              </a:rPr>
            </a:br>
            <a:r>
              <a:rPr lang="en-US" dirty="0">
                <a:latin typeface="Interface"/>
                <a:ea typeface="Tahoma" panose="020B0604030504040204" pitchFamily="34" charset="0"/>
                <a:cs typeface="Tahoma" panose="020B0604030504040204" pitchFamily="34" charset="0"/>
              </a:rPr>
              <a:t>vs. 5 Percent in the U.K.</a:t>
            </a:r>
            <a:endParaRPr lang="en-US" dirty="0"/>
          </a:p>
        </p:txBody>
      </p:sp>
      <p:sp>
        <p:nvSpPr>
          <p:cNvPr id="21" name="Text Placeholder 20">
            <a:extLst>
              <a:ext uri="{FF2B5EF4-FFF2-40B4-BE49-F238E27FC236}">
                <a16:creationId xmlns:a16="http://schemas.microsoft.com/office/drawing/2014/main" id="{095A230F-93C3-0446-A365-5AE7BA128875}"/>
              </a:ext>
            </a:extLst>
          </p:cNvPr>
          <p:cNvSpPr>
            <a:spLocks noGrp="1"/>
          </p:cNvSpPr>
          <p:nvPr>
            <p:ph type="body" sz="quarter" idx="22"/>
          </p:nvPr>
        </p:nvSpPr>
        <p:spPr/>
        <p:txBody>
          <a:bodyPr/>
          <a:lstStyle/>
          <a:p>
            <a:r>
              <a:rPr lang="en-US" dirty="0">
                <a:latin typeface="Interface"/>
              </a:rPr>
              <a:t>Notes: ^ Cost-related access problems include any of the following in the past year: 1) having a medical problem but did not visit a doctor; 2) skipped a medical test, treatment, or follow-up recommended by a doctor; or 3) did not fill or collect a prescription for medicine, or skipped doses of medicine, because of the cost in the past 12 months. * Statistically significant difference compared to the United States (p&lt;.05).</a:t>
            </a:r>
          </a:p>
          <a:p>
            <a:r>
              <a:rPr lang="en-US" dirty="0">
                <a:latin typeface="Interface"/>
              </a:rPr>
              <a:t>Data: The Commonwealth Fund International Health Policy Survey, 2016.</a:t>
            </a:r>
          </a:p>
        </p:txBody>
      </p:sp>
    </p:spTree>
    <p:extLst>
      <p:ext uri="{BB962C8B-B14F-4D97-AF65-F5344CB8AC3E}">
        <p14:creationId xmlns:p14="http://schemas.microsoft.com/office/powerpoint/2010/main" val="3258308626"/>
      </p:ext>
    </p:extLst>
  </p:cSld>
  <p:clrMapOvr>
    <a:masterClrMapping/>
  </p:clrMapOvr>
</p:sld>
</file>

<file path=ppt/theme/theme1.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164973</TotalTime>
  <Words>1124</Words>
  <Application>Microsoft Macintosh PowerPoint</Application>
  <PresentationFormat>On-screen Show (4:3)</PresentationFormat>
  <Paragraphs>144</Paragraphs>
  <Slides>13</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Berlingske Serif Text</vt:lpstr>
      <vt:lpstr>Calibri</vt:lpstr>
      <vt:lpstr>InterFace</vt:lpstr>
      <vt:lpstr>InterFace</vt:lpstr>
      <vt:lpstr>1_Office Theme</vt:lpstr>
      <vt:lpstr>High Chronic Disease Burden Among U.S. Women</vt:lpstr>
      <vt:lpstr>U.S. Women Have the Highest Rate of Emotional Distress</vt:lpstr>
      <vt:lpstr>Maternal Mortality Rate Is Highest in the U.S.</vt:lpstr>
      <vt:lpstr>Rates of Caesarean Sections Highest in Australia, Switzerland, and the U.S.</vt:lpstr>
      <vt:lpstr>Breast Cancer Screening Rates Highest in Sweden and the U.S.</vt:lpstr>
      <vt:lpstr>Lowest Rates of Breast Cancer–Related Deaths in Women Are in Norway, Sweden, Australia, and the U.S.</vt:lpstr>
      <vt:lpstr>Women in Switzerland and the U.S. Report Very High Out-of-Pocket Costs</vt:lpstr>
      <vt:lpstr>Nearly Half of U.S. Women Report Medical Bill Problems</vt:lpstr>
      <vt:lpstr>More Than One-Third of Women in the U.S. Skip Care Because of Cost  vs. 5 Percent in the U.K.</vt:lpstr>
      <vt:lpstr>Women in the U.S. and Switzerland Report the Lowest Rates of Having a Regular Doctor or Place of Care</vt:lpstr>
      <vt:lpstr>In Canada, the U.S., and Sweden, More Than One of Three Women Report Emergency Department Visits in the Past Two Years</vt:lpstr>
      <vt:lpstr>Fewer Women in the U.S. Wait to See Specialists</vt:lpstr>
      <vt:lpstr>One-Quarter of Women in the U.S. Rate Their Quality of Care as Excellent or Very Good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Is the Affordable Care Act Helping Consumers Get Health Care? Findings from the Commonwealth Fund Affordable Care Act Tracking Survey, March–June 2017</dc:title>
  <dc:subject/>
  <dc:creator>Gunja Collins Bhupal</dc:creator>
  <cp:keywords>Exhibits — Is the Affordable Care Act Helping Consumers Get Health Care? Findings from the Commonwealth Fund Affordable Care Act Tracking Survey, March–June 2017</cp:keywords>
  <dc:description/>
  <cp:lastModifiedBy>Paul Frame</cp:lastModifiedBy>
  <cp:revision>2294</cp:revision>
  <cp:lastPrinted>2018-12-18T19:24:00Z</cp:lastPrinted>
  <dcterms:created xsi:type="dcterms:W3CDTF">2014-10-08T23:03:32Z</dcterms:created>
  <dcterms:modified xsi:type="dcterms:W3CDTF">2018-12-18T19:27:17Z</dcterms:modified>
  <cp:category/>
</cp:coreProperties>
</file>