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3.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0" r:id="rId1"/>
  </p:sldMasterIdLst>
  <p:notesMasterIdLst>
    <p:notesMasterId r:id="rId8"/>
  </p:notesMasterIdLst>
  <p:handoutMasterIdLst>
    <p:handoutMasterId r:id="rId9"/>
  </p:handoutMasterIdLst>
  <p:sldIdLst>
    <p:sldId id="440" r:id="rId2"/>
    <p:sldId id="453" r:id="rId3"/>
    <p:sldId id="420" r:id="rId4"/>
    <p:sldId id="427" r:id="rId5"/>
    <p:sldId id="457" r:id="rId6"/>
    <p:sldId id="445" r:id="rId7"/>
  </p:sldIdLst>
  <p:sldSz cx="9144000" cy="6858000" type="screen4x3"/>
  <p:notesSz cx="6858000" cy="9144000"/>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570" userDrawn="1">
          <p15:clr>
            <a:srgbClr val="A4A3A4"/>
          </p15:clr>
        </p15:guide>
        <p15:guide id="2" pos="2988" userDrawn="1">
          <p15:clr>
            <a:srgbClr val="A4A3A4"/>
          </p15:clr>
        </p15:guide>
        <p15:guide id="3" orient="horz" pos="1094" userDrawn="1">
          <p15:clr>
            <a:srgbClr val="A4A3A4"/>
          </p15:clr>
        </p15:guide>
        <p15:guide id="4" pos="249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BDBC"/>
    <a:srgbClr val="5F5A9D"/>
    <a:srgbClr val="E0E0E0"/>
    <a:srgbClr val="8ADAD2"/>
    <a:srgbClr val="9FE1DB"/>
    <a:srgbClr val="B6E8E3"/>
    <a:srgbClr val="CDEFEC"/>
    <a:srgbClr val="DFF5F3"/>
    <a:srgbClr val="EDF9F8"/>
    <a:srgbClr val="4C515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21" autoAdjust="0"/>
    <p:restoredTop sz="95482" autoAdjust="0"/>
  </p:normalViewPr>
  <p:slideViewPr>
    <p:cSldViewPr snapToObjects="1">
      <p:cViewPr varScale="1">
        <p:scale>
          <a:sx n="149" d="100"/>
          <a:sy n="149" d="100"/>
        </p:scale>
        <p:origin x="1248" y="176"/>
      </p:cViewPr>
      <p:guideLst>
        <p:guide orient="horz" pos="1570"/>
        <p:guide pos="2988"/>
        <p:guide orient="horz" pos="1094"/>
        <p:guide pos="249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snapToObjects="1">
      <p:cViewPr varScale="1">
        <p:scale>
          <a:sx n="52" d="100"/>
          <a:sy n="52" d="100"/>
        </p:scale>
        <p:origin x="2862"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4388547095236483E-2"/>
          <c:y val="4.8903110912310636E-2"/>
          <c:w val="0.86958338013194281"/>
          <c:h val="0.85216740743955177"/>
        </c:manualLayout>
      </c:layout>
      <c:lineChart>
        <c:grouping val="standard"/>
        <c:varyColors val="0"/>
        <c:ser>
          <c:idx val="0"/>
          <c:order val="0"/>
          <c:tx>
            <c:strRef>
              <c:f>Sheet1!$B$1</c:f>
              <c:strCache>
                <c:ptCount val="1"/>
                <c:pt idx="0">
                  <c:v>single</c:v>
                </c:pt>
              </c:strCache>
            </c:strRef>
          </c:tx>
          <c:spPr>
            <a:ln w="38100">
              <a:solidFill>
                <a:schemeClr val="bg2"/>
              </a:solidFill>
            </a:ln>
          </c:spPr>
          <c:marker>
            <c:symbol val="none"/>
          </c:marker>
          <c:dPt>
            <c:idx val="0"/>
            <c:bubble3D val="0"/>
            <c:extLst>
              <c:ext xmlns:c16="http://schemas.microsoft.com/office/drawing/2014/chart" uri="{C3380CC4-5D6E-409C-BE32-E72D297353CC}">
                <c16:uniqueId val="{00000000-D556-CB4E-BF1D-6EAE7CC24DA1}"/>
              </c:ext>
            </c:extLst>
          </c:dPt>
          <c:dPt>
            <c:idx val="1"/>
            <c:bubble3D val="0"/>
            <c:extLst>
              <c:ext xmlns:c16="http://schemas.microsoft.com/office/drawing/2014/chart" uri="{C3380CC4-5D6E-409C-BE32-E72D297353CC}">
                <c16:uniqueId val="{00000001-D556-CB4E-BF1D-6EAE7CC24DA1}"/>
              </c:ext>
            </c:extLst>
          </c:dPt>
          <c:dLbls>
            <c:dLbl>
              <c:idx val="1"/>
              <c:delete val="1"/>
              <c:extLst>
                <c:ext xmlns:c15="http://schemas.microsoft.com/office/drawing/2012/chart" uri="{CE6537A1-D6FC-4f65-9D91-7224C49458BB}"/>
                <c:ext xmlns:c16="http://schemas.microsoft.com/office/drawing/2014/chart" uri="{C3380CC4-5D6E-409C-BE32-E72D297353CC}">
                  <c16:uniqueId val="{00000001-D556-CB4E-BF1D-6EAE7CC24DA1}"/>
                </c:ext>
              </c:extLst>
            </c:dLbl>
            <c:dLbl>
              <c:idx val="2"/>
              <c:delete val="1"/>
              <c:extLst>
                <c:ext xmlns:c15="http://schemas.microsoft.com/office/drawing/2012/chart" uri="{CE6537A1-D6FC-4f65-9D91-7224C49458BB}"/>
                <c:ext xmlns:c16="http://schemas.microsoft.com/office/drawing/2014/chart" uri="{C3380CC4-5D6E-409C-BE32-E72D297353CC}">
                  <c16:uniqueId val="{00000002-D556-CB4E-BF1D-6EAE7CC24DA1}"/>
                </c:ext>
              </c:extLst>
            </c:dLbl>
            <c:dLbl>
              <c:idx val="3"/>
              <c:delete val="1"/>
              <c:extLst>
                <c:ext xmlns:c15="http://schemas.microsoft.com/office/drawing/2012/chart" uri="{CE6537A1-D6FC-4f65-9D91-7224C49458BB}"/>
                <c:ext xmlns:c16="http://schemas.microsoft.com/office/drawing/2014/chart" uri="{C3380CC4-5D6E-409C-BE32-E72D297353CC}">
                  <c16:uniqueId val="{00000003-D556-CB4E-BF1D-6EAE7CC24DA1}"/>
                </c:ext>
              </c:extLst>
            </c:dLbl>
            <c:dLbl>
              <c:idx val="4"/>
              <c:delete val="1"/>
              <c:extLst>
                <c:ext xmlns:c15="http://schemas.microsoft.com/office/drawing/2012/chart" uri="{CE6537A1-D6FC-4f65-9D91-7224C49458BB}"/>
                <c:ext xmlns:c16="http://schemas.microsoft.com/office/drawing/2014/chart" uri="{C3380CC4-5D6E-409C-BE32-E72D297353CC}">
                  <c16:uniqueId val="{00000004-D556-CB4E-BF1D-6EAE7CC24DA1}"/>
                </c:ext>
              </c:extLst>
            </c:dLbl>
            <c:dLbl>
              <c:idx val="5"/>
              <c:delete val="1"/>
              <c:extLst>
                <c:ext xmlns:c15="http://schemas.microsoft.com/office/drawing/2012/chart" uri="{CE6537A1-D6FC-4f65-9D91-7224C49458BB}"/>
                <c:ext xmlns:c16="http://schemas.microsoft.com/office/drawing/2014/chart" uri="{C3380CC4-5D6E-409C-BE32-E72D297353CC}">
                  <c16:uniqueId val="{00000005-D556-CB4E-BF1D-6EAE7CC24DA1}"/>
                </c:ext>
              </c:extLst>
            </c:dLbl>
            <c:dLbl>
              <c:idx val="6"/>
              <c:delete val="1"/>
              <c:extLst>
                <c:ext xmlns:c15="http://schemas.microsoft.com/office/drawing/2012/chart" uri="{CE6537A1-D6FC-4f65-9D91-7224C49458BB}"/>
                <c:ext xmlns:c16="http://schemas.microsoft.com/office/drawing/2014/chart" uri="{C3380CC4-5D6E-409C-BE32-E72D297353CC}">
                  <c16:uniqueId val="{00000006-D556-CB4E-BF1D-6EAE7CC24DA1}"/>
                </c:ext>
              </c:extLst>
            </c:dLbl>
            <c:dLbl>
              <c:idx val="7"/>
              <c:delete val="1"/>
              <c:extLst>
                <c:ext xmlns:c15="http://schemas.microsoft.com/office/drawing/2012/chart" uri="{CE6537A1-D6FC-4f65-9D91-7224C49458BB}"/>
                <c:ext xmlns:c16="http://schemas.microsoft.com/office/drawing/2014/chart" uri="{C3380CC4-5D6E-409C-BE32-E72D297353CC}">
                  <c16:uniqueId val="{00000007-D556-CB4E-BF1D-6EAE7CC24DA1}"/>
                </c:ext>
              </c:extLst>
            </c:dLbl>
            <c:dLbl>
              <c:idx val="8"/>
              <c:layout>
                <c:manualLayout>
                  <c:x val="-1.1121221868779608E-2"/>
                  <c:y val="5.549474361609345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D556-CB4E-BF1D-6EAE7CC24DA1}"/>
                </c:ext>
              </c:extLst>
            </c:dLbl>
            <c:numFmt formatCode="0.0%" sourceLinked="0"/>
            <c:spPr>
              <a:noFill/>
              <a:ln>
                <a:noFill/>
              </a:ln>
              <a:effectLst/>
            </c:spPr>
            <c:txPr>
              <a:bodyPr/>
              <a:lstStyle/>
              <a:p>
                <a:pPr>
                  <a:defRPr b="1">
                    <a:solidFill>
                      <a:schemeClr val="bg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2008 to 2009</c:v>
                </c:pt>
                <c:pt idx="1">
                  <c:v>2009 to 2010</c:v>
                </c:pt>
                <c:pt idx="2">
                  <c:v>2010 to 2011</c:v>
                </c:pt>
                <c:pt idx="3">
                  <c:v>2011 to 2012</c:v>
                </c:pt>
                <c:pt idx="4">
                  <c:v>2012 to 2013</c:v>
                </c:pt>
                <c:pt idx="5">
                  <c:v>2013 to 2014</c:v>
                </c:pt>
                <c:pt idx="6">
                  <c:v>2014 to 2015</c:v>
                </c:pt>
                <c:pt idx="7">
                  <c:v>2015 to 2016</c:v>
                </c:pt>
                <c:pt idx="8">
                  <c:v>2016 to 2017</c:v>
                </c:pt>
              </c:strCache>
            </c:strRef>
          </c:cat>
          <c:val>
            <c:numRef>
              <c:f>Sheet1!$B$2:$B$10</c:f>
              <c:numCache>
                <c:formatCode>General</c:formatCode>
                <c:ptCount val="9"/>
                <c:pt idx="0">
                  <c:v>6.5000000000000002E-2</c:v>
                </c:pt>
                <c:pt idx="1">
                  <c:v>5.8000000000000003E-2</c:v>
                </c:pt>
                <c:pt idx="2">
                  <c:v>5.7000000000000002E-2</c:v>
                </c:pt>
                <c:pt idx="3" formatCode="0.0">
                  <c:v>3.1E-2</c:v>
                </c:pt>
                <c:pt idx="4" formatCode="0.0">
                  <c:v>3.5000000000000003E-2</c:v>
                </c:pt>
                <c:pt idx="5" formatCode="0.0">
                  <c:v>4.7E-2</c:v>
                </c:pt>
                <c:pt idx="6">
                  <c:v>2.1999999999999999E-2</c:v>
                </c:pt>
                <c:pt idx="7">
                  <c:v>2.3E-2</c:v>
                </c:pt>
                <c:pt idx="8">
                  <c:v>4.3999999999999997E-2</c:v>
                </c:pt>
              </c:numCache>
            </c:numRef>
          </c:val>
          <c:smooth val="0"/>
          <c:extLst>
            <c:ext xmlns:c16="http://schemas.microsoft.com/office/drawing/2014/chart" uri="{C3380CC4-5D6E-409C-BE32-E72D297353CC}">
              <c16:uniqueId val="{00000009-D556-CB4E-BF1D-6EAE7CC24DA1}"/>
            </c:ext>
          </c:extLst>
        </c:ser>
        <c:ser>
          <c:idx val="1"/>
          <c:order val="1"/>
          <c:tx>
            <c:strRef>
              <c:f>Sheet1!$C$1</c:f>
              <c:strCache>
                <c:ptCount val="1"/>
                <c:pt idx="0">
                  <c:v>family</c:v>
                </c:pt>
              </c:strCache>
            </c:strRef>
          </c:tx>
          <c:spPr>
            <a:ln w="38100">
              <a:solidFill>
                <a:schemeClr val="tx2"/>
              </a:solidFill>
            </a:ln>
          </c:spPr>
          <c:marker>
            <c:symbol val="none"/>
          </c:marker>
          <c:dLbls>
            <c:dLbl>
              <c:idx val="0"/>
              <c:layout>
                <c:manualLayout>
                  <c:x val="-3.8285506719941895E-2"/>
                  <c:y val="4.535877950927563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A-D556-CB4E-BF1D-6EAE7CC24DA1}"/>
                </c:ext>
              </c:extLst>
            </c:dLbl>
            <c:dLbl>
              <c:idx val="1"/>
              <c:delete val="1"/>
              <c:extLst>
                <c:ext xmlns:c15="http://schemas.microsoft.com/office/drawing/2012/chart" uri="{CE6537A1-D6FC-4f65-9D91-7224C49458BB}"/>
                <c:ext xmlns:c16="http://schemas.microsoft.com/office/drawing/2014/chart" uri="{C3380CC4-5D6E-409C-BE32-E72D297353CC}">
                  <c16:uniqueId val="{0000000B-D556-CB4E-BF1D-6EAE7CC24DA1}"/>
                </c:ext>
              </c:extLst>
            </c:dLbl>
            <c:dLbl>
              <c:idx val="2"/>
              <c:delete val="1"/>
              <c:extLst>
                <c:ext xmlns:c15="http://schemas.microsoft.com/office/drawing/2012/chart" uri="{CE6537A1-D6FC-4f65-9D91-7224C49458BB}"/>
                <c:ext xmlns:c16="http://schemas.microsoft.com/office/drawing/2014/chart" uri="{C3380CC4-5D6E-409C-BE32-E72D297353CC}">
                  <c16:uniqueId val="{0000000C-D556-CB4E-BF1D-6EAE7CC24DA1}"/>
                </c:ext>
              </c:extLst>
            </c:dLbl>
            <c:dLbl>
              <c:idx val="3"/>
              <c:delete val="1"/>
              <c:extLst>
                <c:ext xmlns:c15="http://schemas.microsoft.com/office/drawing/2012/chart" uri="{CE6537A1-D6FC-4f65-9D91-7224C49458BB}"/>
                <c:ext xmlns:c16="http://schemas.microsoft.com/office/drawing/2014/chart" uri="{C3380CC4-5D6E-409C-BE32-E72D297353CC}">
                  <c16:uniqueId val="{0000000D-D556-CB4E-BF1D-6EAE7CC24DA1}"/>
                </c:ext>
              </c:extLst>
            </c:dLbl>
            <c:dLbl>
              <c:idx val="4"/>
              <c:delete val="1"/>
              <c:extLst>
                <c:ext xmlns:c15="http://schemas.microsoft.com/office/drawing/2012/chart" uri="{CE6537A1-D6FC-4f65-9D91-7224C49458BB}"/>
                <c:ext xmlns:c16="http://schemas.microsoft.com/office/drawing/2014/chart" uri="{C3380CC4-5D6E-409C-BE32-E72D297353CC}">
                  <c16:uniqueId val="{0000000E-D556-CB4E-BF1D-6EAE7CC24DA1}"/>
                </c:ext>
              </c:extLst>
            </c:dLbl>
            <c:dLbl>
              <c:idx val="5"/>
              <c:delete val="1"/>
              <c:extLst>
                <c:ext xmlns:c15="http://schemas.microsoft.com/office/drawing/2012/chart" uri="{CE6537A1-D6FC-4f65-9D91-7224C49458BB}"/>
                <c:ext xmlns:c16="http://schemas.microsoft.com/office/drawing/2014/chart" uri="{C3380CC4-5D6E-409C-BE32-E72D297353CC}">
                  <c16:uniqueId val="{0000000F-D556-CB4E-BF1D-6EAE7CC24DA1}"/>
                </c:ext>
              </c:extLst>
            </c:dLbl>
            <c:dLbl>
              <c:idx val="6"/>
              <c:delete val="1"/>
              <c:extLst>
                <c:ext xmlns:c15="http://schemas.microsoft.com/office/drawing/2012/chart" uri="{CE6537A1-D6FC-4f65-9D91-7224C49458BB}"/>
                <c:ext xmlns:c16="http://schemas.microsoft.com/office/drawing/2014/chart" uri="{C3380CC4-5D6E-409C-BE32-E72D297353CC}">
                  <c16:uniqueId val="{00000010-D556-CB4E-BF1D-6EAE7CC24DA1}"/>
                </c:ext>
              </c:extLst>
            </c:dLbl>
            <c:dLbl>
              <c:idx val="7"/>
              <c:delete val="1"/>
              <c:extLst>
                <c:ext xmlns:c15="http://schemas.microsoft.com/office/drawing/2012/chart" uri="{CE6537A1-D6FC-4f65-9D91-7224C49458BB}"/>
                <c:ext xmlns:c16="http://schemas.microsoft.com/office/drawing/2014/chart" uri="{C3380CC4-5D6E-409C-BE32-E72D297353CC}">
                  <c16:uniqueId val="{00000011-D556-CB4E-BF1D-6EAE7CC24DA1}"/>
                </c:ext>
              </c:extLst>
            </c:dLbl>
            <c:dLbl>
              <c:idx val="8"/>
              <c:layout>
                <c:manualLayout>
                  <c:x val="-1.2746810208477044E-2"/>
                  <c:y val="-7.19842521867624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2-D556-CB4E-BF1D-6EAE7CC24DA1}"/>
                </c:ext>
              </c:extLst>
            </c:dLbl>
            <c:numFmt formatCode="0.0%" sourceLinked="0"/>
            <c:spPr>
              <a:noFill/>
              <a:ln>
                <a:noFill/>
              </a:ln>
              <a:effectLst/>
            </c:spPr>
            <c:txPr>
              <a:bodyPr/>
              <a:lstStyle/>
              <a:p>
                <a:pPr>
                  <a:defRPr b="1">
                    <a:solidFill>
                      <a:schemeClr val="tx2"/>
                    </a:solidFill>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2008 to 2009</c:v>
                </c:pt>
                <c:pt idx="1">
                  <c:v>2009 to 2010</c:v>
                </c:pt>
                <c:pt idx="2">
                  <c:v>2010 to 2011</c:v>
                </c:pt>
                <c:pt idx="3">
                  <c:v>2011 to 2012</c:v>
                </c:pt>
                <c:pt idx="4">
                  <c:v>2012 to 2013</c:v>
                </c:pt>
                <c:pt idx="5">
                  <c:v>2013 to 2014</c:v>
                </c:pt>
                <c:pt idx="6">
                  <c:v>2014 to 2015</c:v>
                </c:pt>
                <c:pt idx="7">
                  <c:v>2015 to 2016</c:v>
                </c:pt>
                <c:pt idx="8">
                  <c:v>2016 to 2017</c:v>
                </c:pt>
              </c:strCache>
            </c:strRef>
          </c:cat>
          <c:val>
            <c:numRef>
              <c:f>Sheet1!$C$2:$C$10</c:f>
              <c:numCache>
                <c:formatCode>General</c:formatCode>
                <c:ptCount val="9"/>
                <c:pt idx="0">
                  <c:v>5.8999999999999997E-2</c:v>
                </c:pt>
                <c:pt idx="1">
                  <c:v>6.5000000000000002E-2</c:v>
                </c:pt>
                <c:pt idx="2">
                  <c:v>8.3000000000000004E-2</c:v>
                </c:pt>
                <c:pt idx="3" formatCode="0.0">
                  <c:v>0.03</c:v>
                </c:pt>
                <c:pt idx="4" formatCode="0.0">
                  <c:v>3.5999999999999997E-2</c:v>
                </c:pt>
                <c:pt idx="5" formatCode="0.0">
                  <c:v>3.9E-2</c:v>
                </c:pt>
                <c:pt idx="6">
                  <c:v>0.04</c:v>
                </c:pt>
                <c:pt idx="7">
                  <c:v>2.1999999999999999E-2</c:v>
                </c:pt>
                <c:pt idx="8">
                  <c:v>5.5E-2</c:v>
                </c:pt>
              </c:numCache>
            </c:numRef>
          </c:val>
          <c:smooth val="0"/>
          <c:extLst>
            <c:ext xmlns:c16="http://schemas.microsoft.com/office/drawing/2014/chart" uri="{C3380CC4-5D6E-409C-BE32-E72D297353CC}">
              <c16:uniqueId val="{00000013-D556-CB4E-BF1D-6EAE7CC24DA1}"/>
            </c:ext>
          </c:extLst>
        </c:ser>
        <c:dLbls>
          <c:showLegendKey val="0"/>
          <c:showVal val="0"/>
          <c:showCatName val="0"/>
          <c:showSerName val="0"/>
          <c:showPercent val="0"/>
          <c:showBubbleSize val="0"/>
        </c:dLbls>
        <c:smooth val="0"/>
        <c:axId val="229259584"/>
        <c:axId val="234246016"/>
      </c:lineChart>
      <c:catAx>
        <c:axId val="229259584"/>
        <c:scaling>
          <c:orientation val="minMax"/>
        </c:scaling>
        <c:delete val="0"/>
        <c:axPos val="b"/>
        <c:numFmt formatCode="General" sourceLinked="1"/>
        <c:majorTickMark val="out"/>
        <c:minorTickMark val="none"/>
        <c:tickLblPos val="nextTo"/>
        <c:txPr>
          <a:bodyPr/>
          <a:lstStyle/>
          <a:p>
            <a:pPr>
              <a:defRPr lang="en-US" sz="1400"/>
            </a:pPr>
            <a:endParaRPr lang="en-US"/>
          </a:p>
        </c:txPr>
        <c:crossAx val="234246016"/>
        <c:crosses val="autoZero"/>
        <c:auto val="1"/>
        <c:lblAlgn val="ctr"/>
        <c:lblOffset val="100"/>
        <c:noMultiLvlLbl val="0"/>
      </c:catAx>
      <c:valAx>
        <c:axId val="234246016"/>
        <c:scaling>
          <c:orientation val="minMax"/>
          <c:max val="0.1"/>
          <c:min val="0"/>
        </c:scaling>
        <c:delete val="1"/>
        <c:axPos val="l"/>
        <c:numFmt formatCode="0%" sourceLinked="0"/>
        <c:majorTickMark val="out"/>
        <c:minorTickMark val="none"/>
        <c:tickLblPos val="nextTo"/>
        <c:crossAx val="229259584"/>
        <c:crosses val="autoZero"/>
        <c:crossBetween val="between"/>
        <c:majorUnit val="2.0000000000000004E-2"/>
      </c:valAx>
      <c:spPr>
        <a:noFill/>
        <a:ln w="25407">
          <a:noFill/>
        </a:ln>
      </c:spPr>
    </c:plotArea>
    <c:plotVisOnly val="1"/>
    <c:dispBlanksAs val="gap"/>
    <c:showDLblsOverMax val="0"/>
  </c:chart>
  <c:txPr>
    <a:bodyPr/>
    <a:lstStyle/>
    <a:p>
      <a:pPr>
        <a:defRPr sz="1600">
          <a:latin typeface="+mn-lt"/>
          <a:cs typeface="Calibri" panose="020F0502020204030204" pitchFamily="34" charset="0"/>
        </a:defRPr>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415737757897079E-2"/>
          <c:y val="0.24443902530529554"/>
          <c:w val="0.98004984919917337"/>
          <c:h val="0.64833400551501619"/>
        </c:manualLayout>
      </c:layout>
      <c:barChart>
        <c:barDir val="col"/>
        <c:grouping val="clustered"/>
        <c:varyColors val="0"/>
        <c:ser>
          <c:idx val="0"/>
          <c:order val="0"/>
          <c:tx>
            <c:strRef>
              <c:f>Sheet1!$B$1</c:f>
              <c:strCache>
                <c:ptCount val="1"/>
                <c:pt idx="0">
                  <c:v>2011 to 2016</c:v>
                </c:pt>
              </c:strCache>
            </c:strRef>
          </c:tx>
          <c:spPr>
            <a:solidFill>
              <a:schemeClr val="bg2"/>
            </a:solidFill>
            <a:ln>
              <a:noFill/>
            </a:ln>
            <a:effectLst/>
          </c:spPr>
          <c:invertIfNegative val="0"/>
          <c:dPt>
            <c:idx val="0"/>
            <c:invertIfNegative val="0"/>
            <c:bubble3D val="0"/>
            <c:extLst>
              <c:ext xmlns:c16="http://schemas.microsoft.com/office/drawing/2014/chart" uri="{C3380CC4-5D6E-409C-BE32-E72D297353CC}">
                <c16:uniqueId val="{00000001-EBFE-9542-80B3-1599DD70AEA1}"/>
              </c:ext>
            </c:extLst>
          </c:dPt>
          <c:dPt>
            <c:idx val="1"/>
            <c:invertIfNegative val="0"/>
            <c:bubble3D val="0"/>
            <c:extLst>
              <c:ext xmlns:c16="http://schemas.microsoft.com/office/drawing/2014/chart" uri="{C3380CC4-5D6E-409C-BE32-E72D297353CC}">
                <c16:uniqueId val="{00000003-EBFE-9542-80B3-1599DD70AEA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contribution to single-person plans</c:v>
                </c:pt>
                <c:pt idx="1">
                  <c:v>Employee contribution to family plans</c:v>
                </c:pt>
              </c:strCache>
            </c:strRef>
          </c:cat>
          <c:val>
            <c:numRef>
              <c:f>Sheet1!$B$2:$B$3</c:f>
              <c:numCache>
                <c:formatCode>General</c:formatCode>
                <c:ptCount val="2"/>
                <c:pt idx="0">
                  <c:v>0.04</c:v>
                </c:pt>
                <c:pt idx="1">
                  <c:v>4.5999999999999999E-2</c:v>
                </c:pt>
              </c:numCache>
            </c:numRef>
          </c:val>
          <c:extLst>
            <c:ext xmlns:c16="http://schemas.microsoft.com/office/drawing/2014/chart" uri="{C3380CC4-5D6E-409C-BE32-E72D297353CC}">
              <c16:uniqueId val="{00000004-EBFE-9542-80B3-1599DD70AEA1}"/>
            </c:ext>
          </c:extLst>
        </c:ser>
        <c:ser>
          <c:idx val="1"/>
          <c:order val="1"/>
          <c:tx>
            <c:strRef>
              <c:f>Sheet1!$C$1</c:f>
              <c:strCache>
                <c:ptCount val="1"/>
                <c:pt idx="0">
                  <c:v>2016 to 2017</c:v>
                </c:pt>
              </c:strCache>
            </c:strRef>
          </c:tx>
          <c:spPr>
            <a:solidFill>
              <a:schemeClr val="tx2"/>
            </a:solidFill>
            <a:ln>
              <a:noFill/>
            </a:ln>
            <a:effectLst/>
          </c:spPr>
          <c:invertIfNegative val="0"/>
          <c:dPt>
            <c:idx val="0"/>
            <c:invertIfNegative val="0"/>
            <c:bubble3D val="0"/>
            <c:extLst>
              <c:ext xmlns:c16="http://schemas.microsoft.com/office/drawing/2014/chart" uri="{C3380CC4-5D6E-409C-BE32-E72D297353CC}">
                <c16:uniqueId val="{00000006-EBFE-9542-80B3-1599DD70AEA1}"/>
              </c:ext>
            </c:extLst>
          </c:dPt>
          <c:dPt>
            <c:idx val="1"/>
            <c:invertIfNegative val="0"/>
            <c:bubble3D val="0"/>
            <c:extLst>
              <c:ext xmlns:c16="http://schemas.microsoft.com/office/drawing/2014/chart" uri="{C3380CC4-5D6E-409C-BE32-E72D297353CC}">
                <c16:uniqueId val="{00000008-EBFE-9542-80B3-1599DD70AEA1}"/>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6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Sheet1!$A$2:$A$3</c:f>
              <c:strCache>
                <c:ptCount val="2"/>
                <c:pt idx="0">
                  <c:v>Employee contribution to single-person plans</c:v>
                </c:pt>
                <c:pt idx="1">
                  <c:v>Employee contribution to family plans</c:v>
                </c:pt>
              </c:strCache>
            </c:strRef>
          </c:cat>
          <c:val>
            <c:numRef>
              <c:f>Sheet1!$C$2:$C$3</c:f>
              <c:numCache>
                <c:formatCode>General</c:formatCode>
                <c:ptCount val="2"/>
                <c:pt idx="0">
                  <c:v>6.8000000000000005E-2</c:v>
                </c:pt>
                <c:pt idx="1">
                  <c:v>5.2999999999999999E-2</c:v>
                </c:pt>
              </c:numCache>
            </c:numRef>
          </c:val>
          <c:extLst>
            <c:ext xmlns:c16="http://schemas.microsoft.com/office/drawing/2014/chart" uri="{C3380CC4-5D6E-409C-BE32-E72D297353CC}">
              <c16:uniqueId val="{00000009-EBFE-9542-80B3-1599DD70AEA1}"/>
            </c:ext>
          </c:extLst>
        </c:ser>
        <c:dLbls>
          <c:showLegendKey val="0"/>
          <c:showVal val="0"/>
          <c:showCatName val="0"/>
          <c:showSerName val="0"/>
          <c:showPercent val="0"/>
          <c:showBubbleSize val="0"/>
        </c:dLbls>
        <c:gapWidth val="219"/>
        <c:overlap val="-27"/>
        <c:axId val="386549752"/>
        <c:axId val="386550536"/>
      </c:barChart>
      <c:catAx>
        <c:axId val="3865497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en-US"/>
          </a:p>
        </c:txPr>
        <c:crossAx val="386550536"/>
        <c:crosses val="autoZero"/>
        <c:auto val="1"/>
        <c:lblAlgn val="ctr"/>
        <c:lblOffset val="100"/>
        <c:noMultiLvlLbl val="0"/>
      </c:catAx>
      <c:valAx>
        <c:axId val="386550536"/>
        <c:scaling>
          <c:orientation val="minMax"/>
        </c:scaling>
        <c:delete val="1"/>
        <c:axPos val="l"/>
        <c:numFmt formatCode="0%" sourceLinked="0"/>
        <c:majorTickMark val="none"/>
        <c:minorTickMark val="none"/>
        <c:tickLblPos val="nextTo"/>
        <c:crossAx val="386549752"/>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76975397795309E-2"/>
          <c:y val="6.3608597223259344E-2"/>
          <c:w val="0.91997802713278787"/>
          <c:h val="0.53734330065329716"/>
        </c:manualLayout>
      </c:layout>
      <c:barChart>
        <c:barDir val="col"/>
        <c:grouping val="clustered"/>
        <c:varyColors val="0"/>
        <c:ser>
          <c:idx val="0"/>
          <c:order val="0"/>
          <c:tx>
            <c:strRef>
              <c:f>Sheet1!$B$1</c:f>
              <c:strCache>
                <c:ptCount val="1"/>
                <c:pt idx="0">
                  <c:v>Series 1</c:v>
                </c:pt>
              </c:strCache>
            </c:strRef>
          </c:tx>
          <c:spPr>
            <a:solidFill>
              <a:schemeClr val="accent2">
                <a:lumMod val="60000"/>
                <a:lumOff val="40000"/>
              </a:schemeClr>
            </a:solidFill>
            <a:ln>
              <a:noFill/>
            </a:ln>
          </c:spPr>
          <c:invertIfNegative val="0"/>
          <c:cat>
            <c:strRef>
              <c:f>Sheet1!$A$2:$A$52</c:f>
              <c:strCache>
                <c:ptCount val="51"/>
                <c:pt idx="0">
                  <c:v>Hawaii</c:v>
                </c:pt>
                <c:pt idx="1">
                  <c:v>Idaho</c:v>
                </c:pt>
                <c:pt idx="2">
                  <c:v>Washington</c:v>
                </c:pt>
                <c:pt idx="3">
                  <c:v>Oregon</c:v>
                </c:pt>
                <c:pt idx="4">
                  <c:v>Utah</c:v>
                </c:pt>
                <c:pt idx="5">
                  <c:v>Montana</c:v>
                </c:pt>
                <c:pt idx="6">
                  <c:v>Wyoming</c:v>
                </c:pt>
                <c:pt idx="7">
                  <c:v>North Dakota</c:v>
                </c:pt>
                <c:pt idx="8">
                  <c:v>Kansas</c:v>
                </c:pt>
                <c:pt idx="9">
                  <c:v>Arkansas</c:v>
                </c:pt>
                <c:pt idx="10">
                  <c:v>Nevada</c:v>
                </c:pt>
                <c:pt idx="11">
                  <c:v>Dist. Columbia</c:v>
                </c:pt>
                <c:pt idx="12">
                  <c:v>Georgia</c:v>
                </c:pt>
                <c:pt idx="13">
                  <c:v>Mississippi</c:v>
                </c:pt>
                <c:pt idx="14">
                  <c:v>Maine</c:v>
                </c:pt>
                <c:pt idx="15">
                  <c:v>Missouri</c:v>
                </c:pt>
                <c:pt idx="16">
                  <c:v>New Mexico</c:v>
                </c:pt>
                <c:pt idx="17">
                  <c:v>South Carolina</c:v>
                </c:pt>
                <c:pt idx="18">
                  <c:v>Nebraska</c:v>
                </c:pt>
                <c:pt idx="19">
                  <c:v>Texas</c:v>
                </c:pt>
                <c:pt idx="20">
                  <c:v>Iowa</c:v>
                </c:pt>
                <c:pt idx="21">
                  <c:v>West Virginia</c:v>
                </c:pt>
                <c:pt idx="22">
                  <c:v>Minnesota</c:v>
                </c:pt>
                <c:pt idx="23">
                  <c:v>Colorado</c:v>
                </c:pt>
                <c:pt idx="24">
                  <c:v>Illinois</c:v>
                </c:pt>
                <c:pt idx="25">
                  <c:v>Oklahoma</c:v>
                </c:pt>
                <c:pt idx="26">
                  <c:v>Michigan</c:v>
                </c:pt>
                <c:pt idx="27">
                  <c:v>Ohio</c:v>
                </c:pt>
                <c:pt idx="28">
                  <c:v>North Carolina</c:v>
                </c:pt>
                <c:pt idx="29">
                  <c:v>Tennessee</c:v>
                </c:pt>
                <c:pt idx="30">
                  <c:v>California</c:v>
                </c:pt>
                <c:pt idx="31">
                  <c:v>Florida</c:v>
                </c:pt>
                <c:pt idx="32">
                  <c:v>South Dakota</c:v>
                </c:pt>
                <c:pt idx="33">
                  <c:v>Kentucky</c:v>
                </c:pt>
                <c:pt idx="34">
                  <c:v>Indiana</c:v>
                </c:pt>
                <c:pt idx="35">
                  <c:v>Wisconsin</c:v>
                </c:pt>
                <c:pt idx="36">
                  <c:v>Louisiana</c:v>
                </c:pt>
                <c:pt idx="37">
                  <c:v>Vermont</c:v>
                </c:pt>
                <c:pt idx="38">
                  <c:v>Alaska</c:v>
                </c:pt>
                <c:pt idx="39">
                  <c:v>Arizona</c:v>
                </c:pt>
                <c:pt idx="40">
                  <c:v>Delaware</c:v>
                </c:pt>
                <c:pt idx="41">
                  <c:v>Pennsylvania</c:v>
                </c:pt>
                <c:pt idx="42">
                  <c:v>New York</c:v>
                </c:pt>
                <c:pt idx="43">
                  <c:v>Alabama</c:v>
                </c:pt>
                <c:pt idx="44">
                  <c:v>New Jersey</c:v>
                </c:pt>
                <c:pt idx="45">
                  <c:v>Virginia</c:v>
                </c:pt>
                <c:pt idx="46">
                  <c:v>New Hampshire</c:v>
                </c:pt>
                <c:pt idx="47">
                  <c:v>Connecticut</c:v>
                </c:pt>
                <c:pt idx="48">
                  <c:v>Rhode Island</c:v>
                </c:pt>
                <c:pt idx="49">
                  <c:v>Maryland</c:v>
                </c:pt>
                <c:pt idx="50">
                  <c:v>Massachusetts</c:v>
                </c:pt>
              </c:strCache>
            </c:strRef>
          </c:cat>
          <c:val>
            <c:numRef>
              <c:f>Sheet1!$B$2:$B$52</c:f>
              <c:numCache>
                <c:formatCode>#,##0</c:formatCode>
                <c:ptCount val="51"/>
                <c:pt idx="0">
                  <c:v>675</c:v>
                </c:pt>
                <c:pt idx="1">
                  <c:v>877</c:v>
                </c:pt>
                <c:pt idx="2">
                  <c:v>903</c:v>
                </c:pt>
                <c:pt idx="3">
                  <c:v>1023</c:v>
                </c:pt>
                <c:pt idx="4">
                  <c:v>1094</c:v>
                </c:pt>
                <c:pt idx="5">
                  <c:v>1122</c:v>
                </c:pt>
                <c:pt idx="6">
                  <c:v>1155</c:v>
                </c:pt>
                <c:pt idx="7">
                  <c:v>1182</c:v>
                </c:pt>
                <c:pt idx="8">
                  <c:v>1219</c:v>
                </c:pt>
                <c:pt idx="9">
                  <c:v>1253</c:v>
                </c:pt>
                <c:pt idx="10">
                  <c:v>1255</c:v>
                </c:pt>
                <c:pt idx="11">
                  <c:v>1271</c:v>
                </c:pt>
                <c:pt idx="12">
                  <c:v>1299</c:v>
                </c:pt>
                <c:pt idx="13">
                  <c:v>1309</c:v>
                </c:pt>
                <c:pt idx="14">
                  <c:v>1311</c:v>
                </c:pt>
                <c:pt idx="15">
                  <c:v>1318</c:v>
                </c:pt>
                <c:pt idx="16">
                  <c:v>1335</c:v>
                </c:pt>
                <c:pt idx="17">
                  <c:v>1339</c:v>
                </c:pt>
                <c:pt idx="18">
                  <c:v>1351</c:v>
                </c:pt>
                <c:pt idx="19">
                  <c:v>1355</c:v>
                </c:pt>
                <c:pt idx="20">
                  <c:v>1357</c:v>
                </c:pt>
                <c:pt idx="21">
                  <c:v>1357</c:v>
                </c:pt>
                <c:pt idx="22">
                  <c:v>1362</c:v>
                </c:pt>
                <c:pt idx="23">
                  <c:v>1375</c:v>
                </c:pt>
                <c:pt idx="24">
                  <c:v>1382</c:v>
                </c:pt>
                <c:pt idx="25">
                  <c:v>1383</c:v>
                </c:pt>
                <c:pt idx="26">
                  <c:v>1385</c:v>
                </c:pt>
                <c:pt idx="27">
                  <c:v>1388</c:v>
                </c:pt>
                <c:pt idx="28">
                  <c:v>1391</c:v>
                </c:pt>
                <c:pt idx="29">
                  <c:v>1431</c:v>
                </c:pt>
                <c:pt idx="30">
                  <c:v>1433</c:v>
                </c:pt>
                <c:pt idx="31">
                  <c:v>1442</c:v>
                </c:pt>
                <c:pt idx="32">
                  <c:v>1442</c:v>
                </c:pt>
                <c:pt idx="33">
                  <c:v>1453</c:v>
                </c:pt>
                <c:pt idx="34">
                  <c:v>1460</c:v>
                </c:pt>
                <c:pt idx="35">
                  <c:v>1463</c:v>
                </c:pt>
                <c:pt idx="36">
                  <c:v>1465</c:v>
                </c:pt>
                <c:pt idx="37">
                  <c:v>1483</c:v>
                </c:pt>
                <c:pt idx="38">
                  <c:v>1514</c:v>
                </c:pt>
                <c:pt idx="39">
                  <c:v>1523</c:v>
                </c:pt>
                <c:pt idx="40">
                  <c:v>1535</c:v>
                </c:pt>
                <c:pt idx="41">
                  <c:v>1543</c:v>
                </c:pt>
                <c:pt idx="42">
                  <c:v>1568</c:v>
                </c:pt>
                <c:pt idx="43">
                  <c:v>1593</c:v>
                </c:pt>
                <c:pt idx="44">
                  <c:v>1595</c:v>
                </c:pt>
                <c:pt idx="45">
                  <c:v>1625</c:v>
                </c:pt>
                <c:pt idx="46">
                  <c:v>1649</c:v>
                </c:pt>
                <c:pt idx="47">
                  <c:v>1670</c:v>
                </c:pt>
                <c:pt idx="48">
                  <c:v>1707</c:v>
                </c:pt>
                <c:pt idx="49">
                  <c:v>1711</c:v>
                </c:pt>
                <c:pt idx="50">
                  <c:v>1747</c:v>
                </c:pt>
              </c:numCache>
            </c:numRef>
          </c:val>
          <c:extLst>
            <c:ext xmlns:c16="http://schemas.microsoft.com/office/drawing/2014/chart" uri="{C3380CC4-5D6E-409C-BE32-E72D297353CC}">
              <c16:uniqueId val="{00000000-749B-438D-8F69-595AB5E68F69}"/>
            </c:ext>
          </c:extLst>
        </c:ser>
        <c:dLbls>
          <c:showLegendKey val="0"/>
          <c:showVal val="0"/>
          <c:showCatName val="0"/>
          <c:showSerName val="0"/>
          <c:showPercent val="0"/>
          <c:showBubbleSize val="0"/>
        </c:dLbls>
        <c:gapWidth val="50"/>
        <c:axId val="229255096"/>
        <c:axId val="229255488"/>
      </c:barChart>
      <c:lineChart>
        <c:grouping val="standard"/>
        <c:varyColors val="0"/>
        <c:ser>
          <c:idx val="1"/>
          <c:order val="1"/>
          <c:tx>
            <c:strRef>
              <c:f>Sheet1!$C$1</c:f>
              <c:strCache>
                <c:ptCount val="1"/>
                <c:pt idx="0">
                  <c:v>Series 2</c:v>
                </c:pt>
              </c:strCache>
            </c:strRef>
          </c:tx>
          <c:spPr>
            <a:ln w="19050">
              <a:solidFill>
                <a:schemeClr val="tx1"/>
              </a:solidFill>
            </a:ln>
          </c:spPr>
          <c:marker>
            <c:symbol val="none"/>
          </c:marker>
          <c:cat>
            <c:strRef>
              <c:f>Sheet1!$A$2:$A$52</c:f>
              <c:strCache>
                <c:ptCount val="51"/>
                <c:pt idx="0">
                  <c:v>Hawaii</c:v>
                </c:pt>
                <c:pt idx="1">
                  <c:v>Idaho</c:v>
                </c:pt>
                <c:pt idx="2">
                  <c:v>Washington</c:v>
                </c:pt>
                <c:pt idx="3">
                  <c:v>Oregon</c:v>
                </c:pt>
                <c:pt idx="4">
                  <c:v>Utah</c:v>
                </c:pt>
                <c:pt idx="5">
                  <c:v>Montana</c:v>
                </c:pt>
                <c:pt idx="6">
                  <c:v>Wyoming</c:v>
                </c:pt>
                <c:pt idx="7">
                  <c:v>North Dakota</c:v>
                </c:pt>
                <c:pt idx="8">
                  <c:v>Kansas</c:v>
                </c:pt>
                <c:pt idx="9">
                  <c:v>Arkansas</c:v>
                </c:pt>
                <c:pt idx="10">
                  <c:v>Nevada</c:v>
                </c:pt>
                <c:pt idx="11">
                  <c:v>Dist. Columbia</c:v>
                </c:pt>
                <c:pt idx="12">
                  <c:v>Georgia</c:v>
                </c:pt>
                <c:pt idx="13">
                  <c:v>Mississippi</c:v>
                </c:pt>
                <c:pt idx="14">
                  <c:v>Maine</c:v>
                </c:pt>
                <c:pt idx="15">
                  <c:v>Missouri</c:v>
                </c:pt>
                <c:pt idx="16">
                  <c:v>New Mexico</c:v>
                </c:pt>
                <c:pt idx="17">
                  <c:v>South Carolina</c:v>
                </c:pt>
                <c:pt idx="18">
                  <c:v>Nebraska</c:v>
                </c:pt>
                <c:pt idx="19">
                  <c:v>Texas</c:v>
                </c:pt>
                <c:pt idx="20">
                  <c:v>Iowa</c:v>
                </c:pt>
                <c:pt idx="21">
                  <c:v>West Virginia</c:v>
                </c:pt>
                <c:pt idx="22">
                  <c:v>Minnesota</c:v>
                </c:pt>
                <c:pt idx="23">
                  <c:v>Colorado</c:v>
                </c:pt>
                <c:pt idx="24">
                  <c:v>Illinois</c:v>
                </c:pt>
                <c:pt idx="25">
                  <c:v>Oklahoma</c:v>
                </c:pt>
                <c:pt idx="26">
                  <c:v>Michigan</c:v>
                </c:pt>
                <c:pt idx="27">
                  <c:v>Ohio</c:v>
                </c:pt>
                <c:pt idx="28">
                  <c:v>North Carolina</c:v>
                </c:pt>
                <c:pt idx="29">
                  <c:v>Tennessee</c:v>
                </c:pt>
                <c:pt idx="30">
                  <c:v>California</c:v>
                </c:pt>
                <c:pt idx="31">
                  <c:v>Florida</c:v>
                </c:pt>
                <c:pt idx="32">
                  <c:v>South Dakota</c:v>
                </c:pt>
                <c:pt idx="33">
                  <c:v>Kentucky</c:v>
                </c:pt>
                <c:pt idx="34">
                  <c:v>Indiana</c:v>
                </c:pt>
                <c:pt idx="35">
                  <c:v>Wisconsin</c:v>
                </c:pt>
                <c:pt idx="36">
                  <c:v>Louisiana</c:v>
                </c:pt>
                <c:pt idx="37">
                  <c:v>Vermont</c:v>
                </c:pt>
                <c:pt idx="38">
                  <c:v>Alaska</c:v>
                </c:pt>
                <c:pt idx="39">
                  <c:v>Arizona</c:v>
                </c:pt>
                <c:pt idx="40">
                  <c:v>Delaware</c:v>
                </c:pt>
                <c:pt idx="41">
                  <c:v>Pennsylvania</c:v>
                </c:pt>
                <c:pt idx="42">
                  <c:v>New York</c:v>
                </c:pt>
                <c:pt idx="43">
                  <c:v>Alabama</c:v>
                </c:pt>
                <c:pt idx="44">
                  <c:v>New Jersey</c:v>
                </c:pt>
                <c:pt idx="45">
                  <c:v>Virginia</c:v>
                </c:pt>
                <c:pt idx="46">
                  <c:v>New Hampshire</c:v>
                </c:pt>
                <c:pt idx="47">
                  <c:v>Connecticut</c:v>
                </c:pt>
                <c:pt idx="48">
                  <c:v>Rhode Island</c:v>
                </c:pt>
                <c:pt idx="49">
                  <c:v>Maryland</c:v>
                </c:pt>
                <c:pt idx="50">
                  <c:v>Massachusetts</c:v>
                </c:pt>
              </c:strCache>
            </c:strRef>
          </c:cat>
          <c:val>
            <c:numRef>
              <c:f>Sheet1!$C$2:$C$52</c:f>
              <c:numCache>
                <c:formatCode>General</c:formatCode>
                <c:ptCount val="51"/>
                <c:pt idx="0">
                  <c:v>1415</c:v>
                </c:pt>
                <c:pt idx="1">
                  <c:v>1415</c:v>
                </c:pt>
                <c:pt idx="2">
                  <c:v>1415</c:v>
                </c:pt>
                <c:pt idx="3">
                  <c:v>1415</c:v>
                </c:pt>
                <c:pt idx="4">
                  <c:v>1415</c:v>
                </c:pt>
                <c:pt idx="5">
                  <c:v>1415</c:v>
                </c:pt>
                <c:pt idx="6">
                  <c:v>1415</c:v>
                </c:pt>
                <c:pt idx="7">
                  <c:v>1415</c:v>
                </c:pt>
                <c:pt idx="8">
                  <c:v>1415</c:v>
                </c:pt>
                <c:pt idx="9">
                  <c:v>1415</c:v>
                </c:pt>
                <c:pt idx="10">
                  <c:v>1415</c:v>
                </c:pt>
                <c:pt idx="11">
                  <c:v>1415</c:v>
                </c:pt>
                <c:pt idx="12">
                  <c:v>1415</c:v>
                </c:pt>
                <c:pt idx="13">
                  <c:v>1415</c:v>
                </c:pt>
                <c:pt idx="14">
                  <c:v>1415</c:v>
                </c:pt>
                <c:pt idx="15">
                  <c:v>1415</c:v>
                </c:pt>
                <c:pt idx="16">
                  <c:v>1415</c:v>
                </c:pt>
                <c:pt idx="17">
                  <c:v>1415</c:v>
                </c:pt>
                <c:pt idx="18">
                  <c:v>1415</c:v>
                </c:pt>
                <c:pt idx="19">
                  <c:v>1415</c:v>
                </c:pt>
                <c:pt idx="20">
                  <c:v>1415</c:v>
                </c:pt>
                <c:pt idx="21">
                  <c:v>1415</c:v>
                </c:pt>
                <c:pt idx="22">
                  <c:v>1415</c:v>
                </c:pt>
                <c:pt idx="23">
                  <c:v>1415</c:v>
                </c:pt>
                <c:pt idx="24">
                  <c:v>1415</c:v>
                </c:pt>
                <c:pt idx="25">
                  <c:v>1415</c:v>
                </c:pt>
                <c:pt idx="26">
                  <c:v>1415</c:v>
                </c:pt>
                <c:pt idx="27">
                  <c:v>1415</c:v>
                </c:pt>
                <c:pt idx="28">
                  <c:v>1415</c:v>
                </c:pt>
                <c:pt idx="29">
                  <c:v>1415</c:v>
                </c:pt>
                <c:pt idx="30">
                  <c:v>1415</c:v>
                </c:pt>
                <c:pt idx="31">
                  <c:v>1415</c:v>
                </c:pt>
                <c:pt idx="32">
                  <c:v>1415</c:v>
                </c:pt>
                <c:pt idx="33">
                  <c:v>1415</c:v>
                </c:pt>
                <c:pt idx="34">
                  <c:v>1415</c:v>
                </c:pt>
                <c:pt idx="35">
                  <c:v>1415</c:v>
                </c:pt>
                <c:pt idx="36">
                  <c:v>1415</c:v>
                </c:pt>
                <c:pt idx="37">
                  <c:v>1415</c:v>
                </c:pt>
                <c:pt idx="38">
                  <c:v>1415</c:v>
                </c:pt>
                <c:pt idx="39">
                  <c:v>1415</c:v>
                </c:pt>
                <c:pt idx="40">
                  <c:v>1415</c:v>
                </c:pt>
                <c:pt idx="41">
                  <c:v>1415</c:v>
                </c:pt>
                <c:pt idx="42">
                  <c:v>1415</c:v>
                </c:pt>
                <c:pt idx="43">
                  <c:v>1415</c:v>
                </c:pt>
                <c:pt idx="44">
                  <c:v>1415</c:v>
                </c:pt>
                <c:pt idx="45">
                  <c:v>1415</c:v>
                </c:pt>
                <c:pt idx="46">
                  <c:v>1415</c:v>
                </c:pt>
                <c:pt idx="47">
                  <c:v>1415</c:v>
                </c:pt>
                <c:pt idx="48">
                  <c:v>1415</c:v>
                </c:pt>
                <c:pt idx="49">
                  <c:v>1415</c:v>
                </c:pt>
                <c:pt idx="50">
                  <c:v>1415</c:v>
                </c:pt>
              </c:numCache>
            </c:numRef>
          </c:val>
          <c:smooth val="0"/>
          <c:extLst>
            <c:ext xmlns:c16="http://schemas.microsoft.com/office/drawing/2014/chart" uri="{C3380CC4-5D6E-409C-BE32-E72D297353CC}">
              <c16:uniqueId val="{00000001-749B-438D-8F69-595AB5E68F69}"/>
            </c:ext>
          </c:extLst>
        </c:ser>
        <c:dLbls>
          <c:showLegendKey val="0"/>
          <c:showVal val="0"/>
          <c:showCatName val="0"/>
          <c:showSerName val="0"/>
          <c:showPercent val="0"/>
          <c:showBubbleSize val="0"/>
        </c:dLbls>
        <c:marker val="1"/>
        <c:smooth val="0"/>
        <c:axId val="229255096"/>
        <c:axId val="229255488"/>
      </c:lineChart>
      <c:catAx>
        <c:axId val="229255096"/>
        <c:scaling>
          <c:orientation val="minMax"/>
        </c:scaling>
        <c:delete val="0"/>
        <c:axPos val="b"/>
        <c:numFmt formatCode="General" sourceLinked="1"/>
        <c:majorTickMark val="none"/>
        <c:minorTickMark val="none"/>
        <c:tickLblPos val="nextTo"/>
        <c:txPr>
          <a:bodyPr rot="-5400000" vert="horz"/>
          <a:lstStyle/>
          <a:p>
            <a:pPr>
              <a:defRPr sz="900"/>
            </a:pPr>
            <a:endParaRPr lang="en-US"/>
          </a:p>
        </c:txPr>
        <c:crossAx val="229255488"/>
        <c:crosses val="autoZero"/>
        <c:auto val="1"/>
        <c:lblAlgn val="ctr"/>
        <c:lblOffset val="100"/>
        <c:noMultiLvlLbl val="0"/>
      </c:catAx>
      <c:valAx>
        <c:axId val="229255488"/>
        <c:scaling>
          <c:orientation val="minMax"/>
          <c:max val="1800"/>
          <c:min val="0"/>
        </c:scaling>
        <c:delete val="0"/>
        <c:axPos val="l"/>
        <c:numFmt formatCode="&quot;$&quot;#,##0" sourceLinked="0"/>
        <c:majorTickMark val="out"/>
        <c:minorTickMark val="none"/>
        <c:tickLblPos val="nextTo"/>
        <c:spPr>
          <a:ln>
            <a:noFill/>
          </a:ln>
        </c:spPr>
        <c:txPr>
          <a:bodyPr/>
          <a:lstStyle/>
          <a:p>
            <a:pPr>
              <a:defRPr sz="1000"/>
            </a:pPr>
            <a:endParaRPr lang="en-US"/>
          </a:p>
        </c:txPr>
        <c:crossAx val="229255096"/>
        <c:crosses val="autoZero"/>
        <c:crossBetween val="between"/>
        <c:majorUnit val="600"/>
      </c:valAx>
      <c:spPr>
        <a:noFill/>
        <a:ln w="25400">
          <a:noFill/>
        </a:ln>
      </c:spPr>
    </c:plotArea>
    <c:plotVisOnly val="1"/>
    <c:dispBlanksAs val="gap"/>
    <c:showDLblsOverMax val="0"/>
  </c:chart>
  <c:txPr>
    <a:bodyPr/>
    <a:lstStyle/>
    <a:p>
      <a:pPr>
        <a:defRPr sz="1800">
          <a:latin typeface="+mn-lt"/>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chemeClr val="bg2">
                <a:lumMod val="60000"/>
                <a:lumOff val="40000"/>
              </a:schemeClr>
            </a:solidFill>
            <a:ln>
              <a:noFill/>
            </a:ln>
          </c:spPr>
          <c:invertIfNegative val="0"/>
          <c:cat>
            <c:strRef>
              <c:f>Sheet1!$A$2:$A$52</c:f>
              <c:strCache>
                <c:ptCount val="51"/>
                <c:pt idx="0">
                  <c:v>Michigan</c:v>
                </c:pt>
                <c:pt idx="1">
                  <c:v>West Virginia</c:v>
                </c:pt>
                <c:pt idx="2">
                  <c:v>Ohio</c:v>
                </c:pt>
                <c:pt idx="3">
                  <c:v>Iowa</c:v>
                </c:pt>
                <c:pt idx="4">
                  <c:v>Idaho</c:v>
                </c:pt>
                <c:pt idx="5">
                  <c:v>Utah</c:v>
                </c:pt>
                <c:pt idx="6">
                  <c:v>Indiana</c:v>
                </c:pt>
                <c:pt idx="7">
                  <c:v>Illinois</c:v>
                </c:pt>
                <c:pt idx="8">
                  <c:v>Alabama</c:v>
                </c:pt>
                <c:pt idx="9">
                  <c:v>Missouri</c:v>
                </c:pt>
                <c:pt idx="10">
                  <c:v>Washington</c:v>
                </c:pt>
                <c:pt idx="11">
                  <c:v>North Dakota</c:v>
                </c:pt>
                <c:pt idx="12">
                  <c:v>Hawaii</c:v>
                </c:pt>
                <c:pt idx="13">
                  <c:v>Arkansas</c:v>
                </c:pt>
                <c:pt idx="14">
                  <c:v>Kentucky</c:v>
                </c:pt>
                <c:pt idx="15">
                  <c:v>Maine</c:v>
                </c:pt>
                <c:pt idx="16">
                  <c:v>Wisconsin</c:v>
                </c:pt>
                <c:pt idx="17">
                  <c:v>Montana</c:v>
                </c:pt>
                <c:pt idx="18">
                  <c:v>Kansas</c:v>
                </c:pt>
                <c:pt idx="19">
                  <c:v>Nebraska</c:v>
                </c:pt>
                <c:pt idx="20">
                  <c:v>Wyoming</c:v>
                </c:pt>
                <c:pt idx="21">
                  <c:v>Vermont</c:v>
                </c:pt>
                <c:pt idx="22">
                  <c:v>Minnesota</c:v>
                </c:pt>
                <c:pt idx="23">
                  <c:v>Oregon</c:v>
                </c:pt>
                <c:pt idx="24">
                  <c:v>Mississippi</c:v>
                </c:pt>
                <c:pt idx="25">
                  <c:v>Tennessee</c:v>
                </c:pt>
                <c:pt idx="26">
                  <c:v>New Mexico</c:v>
                </c:pt>
                <c:pt idx="27">
                  <c:v>South Carolina</c:v>
                </c:pt>
                <c:pt idx="28">
                  <c:v>Colorado</c:v>
                </c:pt>
                <c:pt idx="29">
                  <c:v>California</c:v>
                </c:pt>
                <c:pt idx="30">
                  <c:v>Rhode Island</c:v>
                </c:pt>
                <c:pt idx="31">
                  <c:v>Pennsylvania</c:v>
                </c:pt>
                <c:pt idx="32">
                  <c:v>Connecticut</c:v>
                </c:pt>
                <c:pt idx="33">
                  <c:v>New Jersey</c:v>
                </c:pt>
                <c:pt idx="34">
                  <c:v>Georgia</c:v>
                </c:pt>
                <c:pt idx="35">
                  <c:v>Nevada</c:v>
                </c:pt>
                <c:pt idx="36">
                  <c:v>Florida</c:v>
                </c:pt>
                <c:pt idx="37">
                  <c:v>Massachusetts</c:v>
                </c:pt>
                <c:pt idx="38">
                  <c:v>New Hampshire</c:v>
                </c:pt>
                <c:pt idx="39">
                  <c:v>South Dakota</c:v>
                </c:pt>
                <c:pt idx="40">
                  <c:v>Oklahoma</c:v>
                </c:pt>
                <c:pt idx="41">
                  <c:v>Texas</c:v>
                </c:pt>
                <c:pt idx="42">
                  <c:v>North Carolina</c:v>
                </c:pt>
                <c:pt idx="43">
                  <c:v>New York</c:v>
                </c:pt>
                <c:pt idx="44">
                  <c:v>Louisiana</c:v>
                </c:pt>
                <c:pt idx="45">
                  <c:v>Arizona</c:v>
                </c:pt>
                <c:pt idx="46">
                  <c:v>Maryland</c:v>
                </c:pt>
                <c:pt idx="47">
                  <c:v>Dist. Columbia</c:v>
                </c:pt>
                <c:pt idx="48">
                  <c:v>Virginia</c:v>
                </c:pt>
                <c:pt idx="49">
                  <c:v>Alaska</c:v>
                </c:pt>
                <c:pt idx="50">
                  <c:v>Delaware</c:v>
                </c:pt>
              </c:strCache>
            </c:strRef>
          </c:cat>
          <c:val>
            <c:numRef>
              <c:f>Sheet1!$B$2:$B$52</c:f>
              <c:numCache>
                <c:formatCode>#,##0</c:formatCode>
                <c:ptCount val="51"/>
                <c:pt idx="0">
                  <c:v>3646</c:v>
                </c:pt>
                <c:pt idx="1">
                  <c:v>3758</c:v>
                </c:pt>
                <c:pt idx="2">
                  <c:v>4243</c:v>
                </c:pt>
                <c:pt idx="3">
                  <c:v>4262</c:v>
                </c:pt>
                <c:pt idx="4">
                  <c:v>4275</c:v>
                </c:pt>
                <c:pt idx="5">
                  <c:v>4374</c:v>
                </c:pt>
                <c:pt idx="6">
                  <c:v>4547</c:v>
                </c:pt>
                <c:pt idx="7">
                  <c:v>4557</c:v>
                </c:pt>
                <c:pt idx="8">
                  <c:v>4640</c:v>
                </c:pt>
                <c:pt idx="9">
                  <c:v>4654</c:v>
                </c:pt>
                <c:pt idx="10">
                  <c:v>4657</c:v>
                </c:pt>
                <c:pt idx="11">
                  <c:v>4684</c:v>
                </c:pt>
                <c:pt idx="12">
                  <c:v>4713</c:v>
                </c:pt>
                <c:pt idx="13">
                  <c:v>4748</c:v>
                </c:pt>
                <c:pt idx="14">
                  <c:v>4764</c:v>
                </c:pt>
                <c:pt idx="15">
                  <c:v>4825</c:v>
                </c:pt>
                <c:pt idx="16">
                  <c:v>4842</c:v>
                </c:pt>
                <c:pt idx="17">
                  <c:v>4845</c:v>
                </c:pt>
                <c:pt idx="18">
                  <c:v>4848</c:v>
                </c:pt>
                <c:pt idx="19">
                  <c:v>4854</c:v>
                </c:pt>
                <c:pt idx="20">
                  <c:v>4863</c:v>
                </c:pt>
                <c:pt idx="21">
                  <c:v>4996</c:v>
                </c:pt>
                <c:pt idx="22">
                  <c:v>4998</c:v>
                </c:pt>
                <c:pt idx="23">
                  <c:v>5009</c:v>
                </c:pt>
                <c:pt idx="24">
                  <c:v>5137</c:v>
                </c:pt>
                <c:pt idx="25">
                  <c:v>5223</c:v>
                </c:pt>
                <c:pt idx="26">
                  <c:v>5255</c:v>
                </c:pt>
                <c:pt idx="27">
                  <c:v>5261</c:v>
                </c:pt>
                <c:pt idx="28">
                  <c:v>5267</c:v>
                </c:pt>
                <c:pt idx="29">
                  <c:v>5359</c:v>
                </c:pt>
                <c:pt idx="30">
                  <c:v>5374</c:v>
                </c:pt>
                <c:pt idx="31">
                  <c:v>5377</c:v>
                </c:pt>
                <c:pt idx="32">
                  <c:v>5429</c:v>
                </c:pt>
                <c:pt idx="33">
                  <c:v>5431</c:v>
                </c:pt>
                <c:pt idx="34">
                  <c:v>5466</c:v>
                </c:pt>
                <c:pt idx="35">
                  <c:v>5529</c:v>
                </c:pt>
                <c:pt idx="36">
                  <c:v>5568</c:v>
                </c:pt>
                <c:pt idx="37">
                  <c:v>5571</c:v>
                </c:pt>
                <c:pt idx="38">
                  <c:v>5578</c:v>
                </c:pt>
                <c:pt idx="39">
                  <c:v>5702</c:v>
                </c:pt>
                <c:pt idx="40">
                  <c:v>5808</c:v>
                </c:pt>
                <c:pt idx="41">
                  <c:v>5809</c:v>
                </c:pt>
                <c:pt idx="42">
                  <c:v>5833</c:v>
                </c:pt>
                <c:pt idx="43">
                  <c:v>5878</c:v>
                </c:pt>
                <c:pt idx="44">
                  <c:v>5977</c:v>
                </c:pt>
                <c:pt idx="45">
                  <c:v>6006</c:v>
                </c:pt>
                <c:pt idx="46">
                  <c:v>6048</c:v>
                </c:pt>
                <c:pt idx="47">
                  <c:v>6054</c:v>
                </c:pt>
                <c:pt idx="48">
                  <c:v>6233</c:v>
                </c:pt>
                <c:pt idx="49">
                  <c:v>6264</c:v>
                </c:pt>
                <c:pt idx="50">
                  <c:v>6533</c:v>
                </c:pt>
              </c:numCache>
            </c:numRef>
          </c:val>
          <c:extLst>
            <c:ext xmlns:c16="http://schemas.microsoft.com/office/drawing/2014/chart" uri="{C3380CC4-5D6E-409C-BE32-E72D297353CC}">
              <c16:uniqueId val="{00000000-32CE-CD49-9FE1-ACAE2B5F1976}"/>
            </c:ext>
          </c:extLst>
        </c:ser>
        <c:dLbls>
          <c:showLegendKey val="0"/>
          <c:showVal val="0"/>
          <c:showCatName val="0"/>
          <c:showSerName val="0"/>
          <c:showPercent val="0"/>
          <c:showBubbleSize val="0"/>
        </c:dLbls>
        <c:gapWidth val="50"/>
        <c:axId val="229255096"/>
        <c:axId val="229255488"/>
      </c:barChart>
      <c:lineChart>
        <c:grouping val="standard"/>
        <c:varyColors val="0"/>
        <c:ser>
          <c:idx val="1"/>
          <c:order val="1"/>
          <c:tx>
            <c:strRef>
              <c:f>Sheet1!$C$1</c:f>
              <c:strCache>
                <c:ptCount val="1"/>
                <c:pt idx="0">
                  <c:v>Series 2</c:v>
                </c:pt>
              </c:strCache>
            </c:strRef>
          </c:tx>
          <c:spPr>
            <a:ln w="19050">
              <a:solidFill>
                <a:schemeClr val="tx1"/>
              </a:solidFill>
            </a:ln>
          </c:spPr>
          <c:marker>
            <c:symbol val="none"/>
          </c:marker>
          <c:cat>
            <c:strRef>
              <c:f>Sheet1!$A$2:$A$52</c:f>
              <c:strCache>
                <c:ptCount val="51"/>
                <c:pt idx="0">
                  <c:v>Michigan</c:v>
                </c:pt>
                <c:pt idx="1">
                  <c:v>West Virginia</c:v>
                </c:pt>
                <c:pt idx="2">
                  <c:v>Ohio</c:v>
                </c:pt>
                <c:pt idx="3">
                  <c:v>Iowa</c:v>
                </c:pt>
                <c:pt idx="4">
                  <c:v>Idaho</c:v>
                </c:pt>
                <c:pt idx="5">
                  <c:v>Utah</c:v>
                </c:pt>
                <c:pt idx="6">
                  <c:v>Indiana</c:v>
                </c:pt>
                <c:pt idx="7">
                  <c:v>Illinois</c:v>
                </c:pt>
                <c:pt idx="8">
                  <c:v>Alabama</c:v>
                </c:pt>
                <c:pt idx="9">
                  <c:v>Missouri</c:v>
                </c:pt>
                <c:pt idx="10">
                  <c:v>Washington</c:v>
                </c:pt>
                <c:pt idx="11">
                  <c:v>North Dakota</c:v>
                </c:pt>
                <c:pt idx="12">
                  <c:v>Hawaii</c:v>
                </c:pt>
                <c:pt idx="13">
                  <c:v>Arkansas</c:v>
                </c:pt>
                <c:pt idx="14">
                  <c:v>Kentucky</c:v>
                </c:pt>
                <c:pt idx="15">
                  <c:v>Maine</c:v>
                </c:pt>
                <c:pt idx="16">
                  <c:v>Wisconsin</c:v>
                </c:pt>
                <c:pt idx="17">
                  <c:v>Montana</c:v>
                </c:pt>
                <c:pt idx="18">
                  <c:v>Kansas</c:v>
                </c:pt>
                <c:pt idx="19">
                  <c:v>Nebraska</c:v>
                </c:pt>
                <c:pt idx="20">
                  <c:v>Wyoming</c:v>
                </c:pt>
                <c:pt idx="21">
                  <c:v>Vermont</c:v>
                </c:pt>
                <c:pt idx="22">
                  <c:v>Minnesota</c:v>
                </c:pt>
                <c:pt idx="23">
                  <c:v>Oregon</c:v>
                </c:pt>
                <c:pt idx="24">
                  <c:v>Mississippi</c:v>
                </c:pt>
                <c:pt idx="25">
                  <c:v>Tennessee</c:v>
                </c:pt>
                <c:pt idx="26">
                  <c:v>New Mexico</c:v>
                </c:pt>
                <c:pt idx="27">
                  <c:v>South Carolina</c:v>
                </c:pt>
                <c:pt idx="28">
                  <c:v>Colorado</c:v>
                </c:pt>
                <c:pt idx="29">
                  <c:v>California</c:v>
                </c:pt>
                <c:pt idx="30">
                  <c:v>Rhode Island</c:v>
                </c:pt>
                <c:pt idx="31">
                  <c:v>Pennsylvania</c:v>
                </c:pt>
                <c:pt idx="32">
                  <c:v>Connecticut</c:v>
                </c:pt>
                <c:pt idx="33">
                  <c:v>New Jersey</c:v>
                </c:pt>
                <c:pt idx="34">
                  <c:v>Georgia</c:v>
                </c:pt>
                <c:pt idx="35">
                  <c:v>Nevada</c:v>
                </c:pt>
                <c:pt idx="36">
                  <c:v>Florida</c:v>
                </c:pt>
                <c:pt idx="37">
                  <c:v>Massachusetts</c:v>
                </c:pt>
                <c:pt idx="38">
                  <c:v>New Hampshire</c:v>
                </c:pt>
                <c:pt idx="39">
                  <c:v>South Dakota</c:v>
                </c:pt>
                <c:pt idx="40">
                  <c:v>Oklahoma</c:v>
                </c:pt>
                <c:pt idx="41">
                  <c:v>Texas</c:v>
                </c:pt>
                <c:pt idx="42">
                  <c:v>North Carolina</c:v>
                </c:pt>
                <c:pt idx="43">
                  <c:v>New York</c:v>
                </c:pt>
                <c:pt idx="44">
                  <c:v>Louisiana</c:v>
                </c:pt>
                <c:pt idx="45">
                  <c:v>Arizona</c:v>
                </c:pt>
                <c:pt idx="46">
                  <c:v>Maryland</c:v>
                </c:pt>
                <c:pt idx="47">
                  <c:v>Dist. Columbia</c:v>
                </c:pt>
                <c:pt idx="48">
                  <c:v>Virginia</c:v>
                </c:pt>
                <c:pt idx="49">
                  <c:v>Alaska</c:v>
                </c:pt>
                <c:pt idx="50">
                  <c:v>Delaware</c:v>
                </c:pt>
              </c:strCache>
            </c:strRef>
          </c:cat>
          <c:val>
            <c:numRef>
              <c:f>Sheet1!$C$2:$C$52</c:f>
              <c:numCache>
                <c:formatCode>General</c:formatCode>
                <c:ptCount val="51"/>
                <c:pt idx="0">
                  <c:v>5218</c:v>
                </c:pt>
                <c:pt idx="1">
                  <c:v>5218</c:v>
                </c:pt>
                <c:pt idx="2">
                  <c:v>5218</c:v>
                </c:pt>
                <c:pt idx="3">
                  <c:v>5218</c:v>
                </c:pt>
                <c:pt idx="4">
                  <c:v>5218</c:v>
                </c:pt>
                <c:pt idx="5">
                  <c:v>5218</c:v>
                </c:pt>
                <c:pt idx="6">
                  <c:v>5218</c:v>
                </c:pt>
                <c:pt idx="7">
                  <c:v>5218</c:v>
                </c:pt>
                <c:pt idx="8">
                  <c:v>5218</c:v>
                </c:pt>
                <c:pt idx="9">
                  <c:v>5218</c:v>
                </c:pt>
                <c:pt idx="10">
                  <c:v>5218</c:v>
                </c:pt>
                <c:pt idx="11">
                  <c:v>5218</c:v>
                </c:pt>
                <c:pt idx="12">
                  <c:v>5218</c:v>
                </c:pt>
                <c:pt idx="13">
                  <c:v>5218</c:v>
                </c:pt>
                <c:pt idx="14">
                  <c:v>5218</c:v>
                </c:pt>
                <c:pt idx="15">
                  <c:v>5218</c:v>
                </c:pt>
                <c:pt idx="16">
                  <c:v>5218</c:v>
                </c:pt>
                <c:pt idx="17">
                  <c:v>5218</c:v>
                </c:pt>
                <c:pt idx="18">
                  <c:v>5218</c:v>
                </c:pt>
                <c:pt idx="19">
                  <c:v>5218</c:v>
                </c:pt>
                <c:pt idx="20">
                  <c:v>5218</c:v>
                </c:pt>
                <c:pt idx="21">
                  <c:v>5218</c:v>
                </c:pt>
                <c:pt idx="22">
                  <c:v>5218</c:v>
                </c:pt>
                <c:pt idx="23">
                  <c:v>5218</c:v>
                </c:pt>
                <c:pt idx="24">
                  <c:v>5218</c:v>
                </c:pt>
                <c:pt idx="25">
                  <c:v>5218</c:v>
                </c:pt>
                <c:pt idx="26">
                  <c:v>5218</c:v>
                </c:pt>
                <c:pt idx="27">
                  <c:v>5218</c:v>
                </c:pt>
                <c:pt idx="28">
                  <c:v>5218</c:v>
                </c:pt>
                <c:pt idx="29">
                  <c:v>5218</c:v>
                </c:pt>
                <c:pt idx="30">
                  <c:v>5218</c:v>
                </c:pt>
                <c:pt idx="31">
                  <c:v>5218</c:v>
                </c:pt>
                <c:pt idx="32">
                  <c:v>5218</c:v>
                </c:pt>
                <c:pt idx="33">
                  <c:v>5218</c:v>
                </c:pt>
                <c:pt idx="34">
                  <c:v>5218</c:v>
                </c:pt>
                <c:pt idx="35">
                  <c:v>5218</c:v>
                </c:pt>
                <c:pt idx="36">
                  <c:v>5218</c:v>
                </c:pt>
                <c:pt idx="37">
                  <c:v>5218</c:v>
                </c:pt>
                <c:pt idx="38">
                  <c:v>5218</c:v>
                </c:pt>
                <c:pt idx="39">
                  <c:v>5218</c:v>
                </c:pt>
                <c:pt idx="40">
                  <c:v>5218</c:v>
                </c:pt>
                <c:pt idx="41">
                  <c:v>5218</c:v>
                </c:pt>
                <c:pt idx="42">
                  <c:v>5218</c:v>
                </c:pt>
                <c:pt idx="43">
                  <c:v>5218</c:v>
                </c:pt>
                <c:pt idx="44">
                  <c:v>5218</c:v>
                </c:pt>
                <c:pt idx="45">
                  <c:v>5218</c:v>
                </c:pt>
                <c:pt idx="46">
                  <c:v>5218</c:v>
                </c:pt>
                <c:pt idx="47">
                  <c:v>5218</c:v>
                </c:pt>
                <c:pt idx="48">
                  <c:v>5218</c:v>
                </c:pt>
                <c:pt idx="49">
                  <c:v>5218</c:v>
                </c:pt>
                <c:pt idx="50">
                  <c:v>5218</c:v>
                </c:pt>
              </c:numCache>
            </c:numRef>
          </c:val>
          <c:smooth val="0"/>
          <c:extLst>
            <c:ext xmlns:c16="http://schemas.microsoft.com/office/drawing/2014/chart" uri="{C3380CC4-5D6E-409C-BE32-E72D297353CC}">
              <c16:uniqueId val="{00000001-32CE-CD49-9FE1-ACAE2B5F1976}"/>
            </c:ext>
          </c:extLst>
        </c:ser>
        <c:dLbls>
          <c:showLegendKey val="0"/>
          <c:showVal val="0"/>
          <c:showCatName val="0"/>
          <c:showSerName val="0"/>
          <c:showPercent val="0"/>
          <c:showBubbleSize val="0"/>
        </c:dLbls>
        <c:marker val="1"/>
        <c:smooth val="0"/>
        <c:axId val="229255096"/>
        <c:axId val="229255488"/>
      </c:lineChart>
      <c:catAx>
        <c:axId val="229255096"/>
        <c:scaling>
          <c:orientation val="minMax"/>
        </c:scaling>
        <c:delete val="0"/>
        <c:axPos val="b"/>
        <c:numFmt formatCode="General" sourceLinked="1"/>
        <c:majorTickMark val="out"/>
        <c:minorTickMark val="none"/>
        <c:tickLblPos val="nextTo"/>
        <c:txPr>
          <a:bodyPr rot="-5400000" vert="horz"/>
          <a:lstStyle/>
          <a:p>
            <a:pPr>
              <a:defRPr sz="900"/>
            </a:pPr>
            <a:endParaRPr lang="en-US"/>
          </a:p>
        </c:txPr>
        <c:crossAx val="229255488"/>
        <c:crosses val="autoZero"/>
        <c:auto val="1"/>
        <c:lblAlgn val="ctr"/>
        <c:lblOffset val="100"/>
        <c:noMultiLvlLbl val="0"/>
      </c:catAx>
      <c:valAx>
        <c:axId val="229255488"/>
        <c:scaling>
          <c:orientation val="minMax"/>
          <c:max val="7000"/>
          <c:min val="0"/>
        </c:scaling>
        <c:delete val="0"/>
        <c:axPos val="l"/>
        <c:numFmt formatCode="&quot;$&quot;#,##0" sourceLinked="0"/>
        <c:majorTickMark val="out"/>
        <c:minorTickMark val="none"/>
        <c:tickLblPos val="nextTo"/>
        <c:spPr>
          <a:ln>
            <a:noFill/>
          </a:ln>
        </c:spPr>
        <c:txPr>
          <a:bodyPr/>
          <a:lstStyle/>
          <a:p>
            <a:pPr>
              <a:defRPr sz="1000"/>
            </a:pPr>
            <a:endParaRPr lang="en-US"/>
          </a:p>
        </c:txPr>
        <c:crossAx val="229255096"/>
        <c:crosses val="autoZero"/>
        <c:crossBetween val="between"/>
        <c:majorUnit val="1000"/>
      </c:valAx>
      <c:spPr>
        <a:noFill/>
        <a:ln w="25400">
          <a:noFill/>
        </a:ln>
      </c:spPr>
    </c:plotArea>
    <c:plotVisOnly val="1"/>
    <c:dispBlanksAs val="gap"/>
    <c:showDLblsOverMax val="0"/>
  </c:chart>
  <c:txPr>
    <a:bodyPr/>
    <a:lstStyle/>
    <a:p>
      <a:pPr>
        <a:defRPr sz="1800">
          <a:latin typeface="+mn-lt"/>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198599557809628E-2"/>
          <c:y val="6.2785872238411131E-2"/>
          <c:w val="0.97113979809233619"/>
          <c:h val="0.82998718664103999"/>
        </c:manualLayout>
      </c:layout>
      <c:barChart>
        <c:barDir val="col"/>
        <c:grouping val="clustered"/>
        <c:varyColors val="0"/>
        <c:ser>
          <c:idx val="0"/>
          <c:order val="0"/>
          <c:tx>
            <c:strRef>
              <c:f>Sheet1!$A$2</c:f>
              <c:strCache>
                <c:ptCount val="1"/>
                <c:pt idx="0">
                  <c:v>Employee Premium Contribution as Share of Median Income</c:v>
                </c:pt>
              </c:strCache>
            </c:strRef>
          </c:tx>
          <c:spPr>
            <a:solidFill>
              <a:schemeClr val="accent2">
                <a:alpha val="60000"/>
              </a:schemeClr>
            </a:solidFill>
            <a:ln>
              <a:noFill/>
            </a:ln>
            <a:effectLst/>
          </c:spPr>
          <c:invertIfNegative val="0"/>
          <c:dPt>
            <c:idx val="0"/>
            <c:invertIfNegative val="0"/>
            <c:bubble3D val="0"/>
            <c:extLst>
              <c:ext xmlns:c16="http://schemas.microsoft.com/office/drawing/2014/chart" uri="{C3380CC4-5D6E-409C-BE32-E72D297353CC}">
                <c16:uniqueId val="{00000000-1518-DC4C-9DFB-6C7718A68350}"/>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2-1518-DC4C-9DFB-6C7718A68350}"/>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4-1518-DC4C-9DFB-6C7718A68350}"/>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0-1518-DC4C-9DFB-6C7718A68350}"/>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2-1518-DC4C-9DFB-6C7718A68350}"/>
                </c:ext>
              </c:extLst>
            </c:dLbl>
            <c:dLbl>
              <c:idx val="2"/>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4-1518-DC4C-9DFB-6C7718A6835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Sheet1!$B$2:$D$2</c:f>
              <c:numCache>
                <c:formatCode>General</c:formatCode>
                <c:ptCount val="3"/>
                <c:pt idx="0">
                  <c:v>5.0999999999999997E-2</c:v>
                </c:pt>
                <c:pt idx="1">
                  <c:v>6.0999999999999999E-2</c:v>
                </c:pt>
                <c:pt idx="2">
                  <c:v>6.9000000000000006E-2</c:v>
                </c:pt>
              </c:numCache>
            </c:numRef>
          </c:val>
          <c:extLst>
            <c:ext xmlns:c16="http://schemas.microsoft.com/office/drawing/2014/chart" uri="{C3380CC4-5D6E-409C-BE32-E72D297353CC}">
              <c16:uniqueId val="{00000005-1518-DC4C-9DFB-6C7718A68350}"/>
            </c:ext>
          </c:extLst>
        </c:ser>
        <c:ser>
          <c:idx val="1"/>
          <c:order val="1"/>
          <c:tx>
            <c:strRef>
              <c:f>Sheet1!$A$3</c:f>
              <c:strCache>
                <c:ptCount val="1"/>
                <c:pt idx="0">
                  <c:v>Deductibles</c:v>
                </c:pt>
              </c:strCache>
            </c:strRef>
          </c:tx>
          <c:spPr>
            <a:solidFill>
              <a:schemeClr val="accent2">
                <a:alpha val="85000"/>
              </a:schemeClr>
            </a:solidFill>
            <a:ln>
              <a:noFill/>
            </a:ln>
            <a:effectLst/>
          </c:spPr>
          <c:invertIfNegative val="0"/>
          <c:dPt>
            <c:idx val="0"/>
            <c:invertIfNegative val="0"/>
            <c:bubble3D val="0"/>
            <c:extLst>
              <c:ext xmlns:c16="http://schemas.microsoft.com/office/drawing/2014/chart" uri="{C3380CC4-5D6E-409C-BE32-E72D297353CC}">
                <c16:uniqueId val="{00000006-1518-DC4C-9DFB-6C7718A68350}"/>
              </c:ext>
            </c:extLst>
          </c:dPt>
          <c:dPt>
            <c:idx val="1"/>
            <c:invertIfNegative val="0"/>
            <c:bubble3D val="0"/>
            <c:extLst>
              <c:ext xmlns:c16="http://schemas.microsoft.com/office/drawing/2014/chart" uri="{C3380CC4-5D6E-409C-BE32-E72D297353CC}">
                <c16:uniqueId val="{00000008-1518-DC4C-9DFB-6C7718A68350}"/>
              </c:ext>
            </c:extLst>
          </c:dPt>
          <c:dPt>
            <c:idx val="2"/>
            <c:invertIfNegative val="0"/>
            <c:bubble3D val="0"/>
            <c:extLst>
              <c:ext xmlns:c16="http://schemas.microsoft.com/office/drawing/2014/chart" uri="{C3380CC4-5D6E-409C-BE32-E72D297353CC}">
                <c16:uniqueId val="{0000000A-1518-DC4C-9DFB-6C7718A68350}"/>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Sheet1!$B$3:$D$3</c:f>
            </c:numRef>
          </c:val>
          <c:extLst>
            <c:ext xmlns:c16="http://schemas.microsoft.com/office/drawing/2014/chart" uri="{C3380CC4-5D6E-409C-BE32-E72D297353CC}">
              <c16:uniqueId val="{0000000B-1518-DC4C-9DFB-6C7718A68350}"/>
            </c:ext>
          </c:extLst>
        </c:ser>
        <c:ser>
          <c:idx val="2"/>
          <c:order val="2"/>
          <c:tx>
            <c:strRef>
              <c:f>Sheet1!$A$4</c:f>
              <c:strCache>
                <c:ptCount val="1"/>
                <c:pt idx="0">
                  <c:v>Combined employee premium contribution and deductible
</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Sheet1!$B$4:$D$4</c:f>
            </c:numRef>
          </c:val>
          <c:extLst>
            <c:ext xmlns:c16="http://schemas.microsoft.com/office/drawing/2014/chart" uri="{C3380CC4-5D6E-409C-BE32-E72D297353CC}">
              <c16:uniqueId val="{0000000C-1518-DC4C-9DFB-6C7718A68350}"/>
            </c:ext>
          </c:extLst>
        </c:ser>
        <c:dLbls>
          <c:showLegendKey val="0"/>
          <c:showVal val="0"/>
          <c:showCatName val="0"/>
          <c:showSerName val="0"/>
          <c:showPercent val="0"/>
          <c:showBubbleSize val="0"/>
        </c:dLbls>
        <c:gapWidth val="20"/>
        <c:overlap val="46"/>
        <c:axId val="151264296"/>
        <c:axId val="151264688"/>
      </c:barChart>
      <c:catAx>
        <c:axId val="15126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264688"/>
        <c:crosses val="autoZero"/>
        <c:auto val="1"/>
        <c:lblAlgn val="ctr"/>
        <c:lblOffset val="100"/>
        <c:noMultiLvlLbl val="0"/>
      </c:catAx>
      <c:valAx>
        <c:axId val="151264688"/>
        <c:scaling>
          <c:orientation val="minMax"/>
        </c:scaling>
        <c:delete val="1"/>
        <c:axPos val="l"/>
        <c:numFmt formatCode="0%" sourceLinked="0"/>
        <c:majorTickMark val="none"/>
        <c:minorTickMark val="none"/>
        <c:tickLblPos val="nextTo"/>
        <c:crossAx val="15126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198599557809628E-2"/>
          <c:y val="6.2785872238411131E-2"/>
          <c:w val="0.97113979809233619"/>
          <c:h val="0.82998718664103999"/>
        </c:manualLayout>
      </c:layout>
      <c:barChart>
        <c:barDir val="col"/>
        <c:grouping val="clustered"/>
        <c:varyColors val="0"/>
        <c:ser>
          <c:idx val="0"/>
          <c:order val="0"/>
          <c:tx>
            <c:strRef>
              <c:f>Sheet1!$A$2</c:f>
              <c:strCache>
                <c:ptCount val="1"/>
                <c:pt idx="0">
                  <c:v>Employee Premium Contribution as Share of Median Income</c:v>
                </c:pt>
              </c:strCache>
            </c:strRef>
          </c:tx>
          <c:spPr>
            <a:solidFill>
              <a:schemeClr val="accent2">
                <a:alpha val="60000"/>
              </a:schemeClr>
            </a:solidFill>
            <a:ln>
              <a:noFill/>
            </a:ln>
            <a:effectLst/>
          </c:spPr>
          <c:invertIfNegative val="0"/>
          <c:dPt>
            <c:idx val="0"/>
            <c:invertIfNegative val="0"/>
            <c:bubble3D val="0"/>
            <c:extLst>
              <c:ext xmlns:c16="http://schemas.microsoft.com/office/drawing/2014/chart" uri="{C3380CC4-5D6E-409C-BE32-E72D297353CC}">
                <c16:uniqueId val="{00000000-FB6F-0746-ADD2-E8874C4AF5C5}"/>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2-FB6F-0746-ADD2-E8874C4AF5C5}"/>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4-FB6F-0746-ADD2-E8874C4AF5C5}"/>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Sheet1!$B$2:$D$2</c:f>
            </c:numRef>
          </c:val>
          <c:extLst>
            <c:ext xmlns:c16="http://schemas.microsoft.com/office/drawing/2014/chart" uri="{C3380CC4-5D6E-409C-BE32-E72D297353CC}">
              <c16:uniqueId val="{00000005-FB6F-0746-ADD2-E8874C4AF5C5}"/>
            </c:ext>
          </c:extLst>
        </c:ser>
        <c:ser>
          <c:idx val="1"/>
          <c:order val="1"/>
          <c:tx>
            <c:strRef>
              <c:f>Sheet1!$A$3</c:f>
              <c:strCache>
                <c:ptCount val="1"/>
                <c:pt idx="0">
                  <c:v>Deductibles</c:v>
                </c:pt>
              </c:strCache>
            </c:strRef>
          </c:tx>
          <c:spPr>
            <a:solidFill>
              <a:schemeClr val="accent2">
                <a:alpha val="85000"/>
              </a:schemeClr>
            </a:solidFill>
            <a:ln>
              <a:noFill/>
            </a:ln>
            <a:effectLst/>
          </c:spPr>
          <c:invertIfNegative val="0"/>
          <c:dPt>
            <c:idx val="0"/>
            <c:invertIfNegative val="0"/>
            <c:bubble3D val="0"/>
            <c:spPr>
              <a:solidFill>
                <a:schemeClr val="accent2">
                  <a:alpha val="60000"/>
                </a:schemeClr>
              </a:solidFill>
              <a:ln>
                <a:noFill/>
              </a:ln>
              <a:effectLst/>
            </c:spPr>
            <c:extLst>
              <c:ext xmlns:c16="http://schemas.microsoft.com/office/drawing/2014/chart" uri="{C3380CC4-5D6E-409C-BE32-E72D297353CC}">
                <c16:uniqueId val="{00000006-FB6F-0746-ADD2-E8874C4AF5C5}"/>
              </c:ext>
            </c:extLst>
          </c:dPt>
          <c:dPt>
            <c:idx val="1"/>
            <c:invertIfNegative val="0"/>
            <c:bubble3D val="0"/>
            <c:extLst>
              <c:ext xmlns:c16="http://schemas.microsoft.com/office/drawing/2014/chart" uri="{C3380CC4-5D6E-409C-BE32-E72D297353CC}">
                <c16:uniqueId val="{00000007-FB6F-0746-ADD2-E8874C4AF5C5}"/>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8-FB6F-0746-ADD2-E8874C4AF5C5}"/>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6-FB6F-0746-ADD2-E8874C4AF5C5}"/>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FB6F-0746-ADD2-E8874C4AF5C5}"/>
                </c:ext>
              </c:extLst>
            </c:dLbl>
            <c:dLbl>
              <c:idx val="2"/>
              <c:layout>
                <c:manualLayout>
                  <c:x val="-1.2741492487660747E-16"/>
                  <c:y val="0.10610590923764945"/>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separator>, </c:separator>
              <c:extLst>
                <c:ext xmlns:c15="http://schemas.microsoft.com/office/drawing/2012/chart" uri="{CE6537A1-D6FC-4f65-9D91-7224C49458BB}">
                  <c15:layout>
                    <c:manualLayout>
                      <c:w val="0.2475929519487868"/>
                      <c:h val="9.0104996226980053E-2"/>
                    </c:manualLayout>
                  </c15:layout>
                </c:ext>
                <c:ext xmlns:c16="http://schemas.microsoft.com/office/drawing/2014/chart" uri="{C3380CC4-5D6E-409C-BE32-E72D297353CC}">
                  <c16:uniqueId val="{00000008-FB6F-0746-ADD2-E8874C4AF5C5}"/>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Sheet1!$B$3:$D$3</c:f>
              <c:numCache>
                <c:formatCode>General</c:formatCode>
                <c:ptCount val="3"/>
                <c:pt idx="0">
                  <c:v>2.7E-2</c:v>
                </c:pt>
                <c:pt idx="1">
                  <c:v>3.6999999999999998E-2</c:v>
                </c:pt>
                <c:pt idx="2">
                  <c:v>4.8000000000000001E-2</c:v>
                </c:pt>
              </c:numCache>
            </c:numRef>
          </c:val>
          <c:extLst>
            <c:ext xmlns:c16="http://schemas.microsoft.com/office/drawing/2014/chart" uri="{C3380CC4-5D6E-409C-BE32-E72D297353CC}">
              <c16:uniqueId val="{00000009-FB6F-0746-ADD2-E8874C4AF5C5}"/>
            </c:ext>
          </c:extLst>
        </c:ser>
        <c:ser>
          <c:idx val="2"/>
          <c:order val="2"/>
          <c:tx>
            <c:strRef>
              <c:f>Sheet1!$A$4</c:f>
              <c:strCache>
                <c:ptCount val="1"/>
                <c:pt idx="0">
                  <c:v>Combined employee premium contribution and deductible
</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Sheet1!$B$4:$D$4</c:f>
            </c:numRef>
          </c:val>
          <c:extLst>
            <c:ext xmlns:c16="http://schemas.microsoft.com/office/drawing/2014/chart" uri="{C3380CC4-5D6E-409C-BE32-E72D297353CC}">
              <c16:uniqueId val="{0000000A-FB6F-0746-ADD2-E8874C4AF5C5}"/>
            </c:ext>
          </c:extLst>
        </c:ser>
        <c:dLbls>
          <c:showLegendKey val="0"/>
          <c:showVal val="0"/>
          <c:showCatName val="0"/>
          <c:showSerName val="0"/>
          <c:showPercent val="0"/>
          <c:showBubbleSize val="0"/>
        </c:dLbls>
        <c:gapWidth val="20"/>
        <c:overlap val="46"/>
        <c:axId val="151264296"/>
        <c:axId val="151264688"/>
      </c:barChart>
      <c:catAx>
        <c:axId val="15126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264688"/>
        <c:crosses val="autoZero"/>
        <c:auto val="1"/>
        <c:lblAlgn val="ctr"/>
        <c:lblOffset val="100"/>
        <c:noMultiLvlLbl val="0"/>
      </c:catAx>
      <c:valAx>
        <c:axId val="151264688"/>
        <c:scaling>
          <c:orientation val="minMax"/>
        </c:scaling>
        <c:delete val="1"/>
        <c:axPos val="l"/>
        <c:numFmt formatCode="0%" sourceLinked="0"/>
        <c:majorTickMark val="none"/>
        <c:minorTickMark val="none"/>
        <c:tickLblPos val="nextTo"/>
        <c:crossAx val="15126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Series 1</c:v>
                </c:pt>
              </c:strCache>
            </c:strRef>
          </c:tx>
          <c:spPr>
            <a:solidFill>
              <a:srgbClr val="92D7D7"/>
            </a:solidFill>
            <a:ln>
              <a:noFill/>
            </a:ln>
          </c:spPr>
          <c:invertIfNegative val="0"/>
          <c:cat>
            <c:strRef>
              <c:f>Sheet1!$A$2:$A$52</c:f>
              <c:strCache>
                <c:ptCount val="51"/>
                <c:pt idx="0">
                  <c:v>Hawaii</c:v>
                </c:pt>
                <c:pt idx="1">
                  <c:v>Alabama</c:v>
                </c:pt>
                <c:pt idx="2">
                  <c:v>Dist. Columbia</c:v>
                </c:pt>
                <c:pt idx="3">
                  <c:v>Arkansas</c:v>
                </c:pt>
                <c:pt idx="4">
                  <c:v>New Jersey</c:v>
                </c:pt>
                <c:pt idx="5">
                  <c:v>Washington</c:v>
                </c:pt>
                <c:pt idx="6">
                  <c:v>Massachusetts</c:v>
                </c:pt>
                <c:pt idx="7">
                  <c:v>North Dakota</c:v>
                </c:pt>
                <c:pt idx="8">
                  <c:v>Maryland</c:v>
                </c:pt>
                <c:pt idx="9">
                  <c:v>Michigan</c:v>
                </c:pt>
                <c:pt idx="10">
                  <c:v>Oklahoma</c:v>
                </c:pt>
                <c:pt idx="11">
                  <c:v>Louisiana</c:v>
                </c:pt>
                <c:pt idx="12">
                  <c:v>Kansas</c:v>
                </c:pt>
                <c:pt idx="13">
                  <c:v>New Mexico</c:v>
                </c:pt>
                <c:pt idx="14">
                  <c:v>Pennsylvania</c:v>
                </c:pt>
                <c:pt idx="15">
                  <c:v>Nevada</c:v>
                </c:pt>
                <c:pt idx="16">
                  <c:v>South Carolina</c:v>
                </c:pt>
                <c:pt idx="17">
                  <c:v>New York</c:v>
                </c:pt>
                <c:pt idx="18">
                  <c:v>Oregon</c:v>
                </c:pt>
                <c:pt idx="19">
                  <c:v>Illinois</c:v>
                </c:pt>
                <c:pt idx="20">
                  <c:v>Mississippi</c:v>
                </c:pt>
                <c:pt idx="21">
                  <c:v>Virginia</c:v>
                </c:pt>
                <c:pt idx="22">
                  <c:v>California</c:v>
                </c:pt>
                <c:pt idx="23">
                  <c:v>Idaho</c:v>
                </c:pt>
                <c:pt idx="24">
                  <c:v>Wyoming</c:v>
                </c:pt>
                <c:pt idx="25">
                  <c:v>Indiana</c:v>
                </c:pt>
                <c:pt idx="26">
                  <c:v>Rhode Island</c:v>
                </c:pt>
                <c:pt idx="27">
                  <c:v>Utah</c:v>
                </c:pt>
                <c:pt idx="28">
                  <c:v>Delaware</c:v>
                </c:pt>
                <c:pt idx="29">
                  <c:v>West Virginia</c:v>
                </c:pt>
                <c:pt idx="30">
                  <c:v>Iowa</c:v>
                </c:pt>
                <c:pt idx="31">
                  <c:v>Alaska</c:v>
                </c:pt>
                <c:pt idx="32">
                  <c:v>Kentucky</c:v>
                </c:pt>
                <c:pt idx="33">
                  <c:v>Georgia</c:v>
                </c:pt>
                <c:pt idx="34">
                  <c:v>Nebraska</c:v>
                </c:pt>
                <c:pt idx="35">
                  <c:v>Connecticut</c:v>
                </c:pt>
                <c:pt idx="36">
                  <c:v>Vermont</c:v>
                </c:pt>
                <c:pt idx="37">
                  <c:v>Ohio</c:v>
                </c:pt>
                <c:pt idx="38">
                  <c:v>Colorado</c:v>
                </c:pt>
                <c:pt idx="39">
                  <c:v>Florida</c:v>
                </c:pt>
                <c:pt idx="40">
                  <c:v>Minnesota</c:v>
                </c:pt>
                <c:pt idx="41">
                  <c:v>North Carolina</c:v>
                </c:pt>
                <c:pt idx="42">
                  <c:v>Arizona</c:v>
                </c:pt>
                <c:pt idx="43">
                  <c:v>Wisconsin</c:v>
                </c:pt>
                <c:pt idx="44">
                  <c:v>Missouri</c:v>
                </c:pt>
                <c:pt idx="45">
                  <c:v>South Dakota</c:v>
                </c:pt>
                <c:pt idx="46">
                  <c:v>Tennessee</c:v>
                </c:pt>
                <c:pt idx="47">
                  <c:v>Texas</c:v>
                </c:pt>
                <c:pt idx="48">
                  <c:v>Montana</c:v>
                </c:pt>
                <c:pt idx="49">
                  <c:v>New Hampshire</c:v>
                </c:pt>
                <c:pt idx="50">
                  <c:v>Maine</c:v>
                </c:pt>
              </c:strCache>
            </c:strRef>
          </c:cat>
          <c:val>
            <c:numRef>
              <c:f>Sheet1!$B$2:$B$52</c:f>
              <c:numCache>
                <c:formatCode>#,##0</c:formatCode>
                <c:ptCount val="51"/>
                <c:pt idx="0">
                  <c:v>863</c:v>
                </c:pt>
                <c:pt idx="1">
                  <c:v>1243</c:v>
                </c:pt>
                <c:pt idx="2">
                  <c:v>1360</c:v>
                </c:pt>
                <c:pt idx="3">
                  <c:v>1384</c:v>
                </c:pt>
                <c:pt idx="4">
                  <c:v>1456</c:v>
                </c:pt>
                <c:pt idx="5">
                  <c:v>1463</c:v>
                </c:pt>
                <c:pt idx="6">
                  <c:v>1479</c:v>
                </c:pt>
                <c:pt idx="7">
                  <c:v>1499</c:v>
                </c:pt>
                <c:pt idx="8">
                  <c:v>1536</c:v>
                </c:pt>
                <c:pt idx="9">
                  <c:v>1567</c:v>
                </c:pt>
                <c:pt idx="10">
                  <c:v>1596</c:v>
                </c:pt>
                <c:pt idx="11">
                  <c:v>1607</c:v>
                </c:pt>
                <c:pt idx="12">
                  <c:v>1623</c:v>
                </c:pt>
                <c:pt idx="13">
                  <c:v>1635</c:v>
                </c:pt>
                <c:pt idx="14">
                  <c:v>1639</c:v>
                </c:pt>
                <c:pt idx="15">
                  <c:v>1654</c:v>
                </c:pt>
                <c:pt idx="16">
                  <c:v>1684</c:v>
                </c:pt>
                <c:pt idx="17">
                  <c:v>1687</c:v>
                </c:pt>
                <c:pt idx="18">
                  <c:v>1688</c:v>
                </c:pt>
                <c:pt idx="19">
                  <c:v>1693</c:v>
                </c:pt>
                <c:pt idx="20">
                  <c:v>1739</c:v>
                </c:pt>
                <c:pt idx="21">
                  <c:v>1771</c:v>
                </c:pt>
                <c:pt idx="22">
                  <c:v>1772</c:v>
                </c:pt>
                <c:pt idx="23">
                  <c:v>1778</c:v>
                </c:pt>
                <c:pt idx="24">
                  <c:v>1789</c:v>
                </c:pt>
                <c:pt idx="25">
                  <c:v>1797</c:v>
                </c:pt>
                <c:pt idx="26">
                  <c:v>1808</c:v>
                </c:pt>
                <c:pt idx="27">
                  <c:v>1815</c:v>
                </c:pt>
                <c:pt idx="28">
                  <c:v>1821</c:v>
                </c:pt>
                <c:pt idx="29">
                  <c:v>1829</c:v>
                </c:pt>
                <c:pt idx="30">
                  <c:v>1842</c:v>
                </c:pt>
                <c:pt idx="31">
                  <c:v>1856</c:v>
                </c:pt>
                <c:pt idx="32">
                  <c:v>1878</c:v>
                </c:pt>
                <c:pt idx="33">
                  <c:v>1889</c:v>
                </c:pt>
                <c:pt idx="34">
                  <c:v>1922</c:v>
                </c:pt>
                <c:pt idx="35">
                  <c:v>1924</c:v>
                </c:pt>
                <c:pt idx="36">
                  <c:v>1926</c:v>
                </c:pt>
                <c:pt idx="37">
                  <c:v>1946</c:v>
                </c:pt>
                <c:pt idx="38">
                  <c:v>1951</c:v>
                </c:pt>
                <c:pt idx="39">
                  <c:v>1954</c:v>
                </c:pt>
                <c:pt idx="40">
                  <c:v>1966</c:v>
                </c:pt>
                <c:pt idx="41">
                  <c:v>1975</c:v>
                </c:pt>
                <c:pt idx="42">
                  <c:v>1985</c:v>
                </c:pt>
                <c:pt idx="43">
                  <c:v>1990</c:v>
                </c:pt>
                <c:pt idx="44">
                  <c:v>2016</c:v>
                </c:pt>
                <c:pt idx="45">
                  <c:v>2019</c:v>
                </c:pt>
                <c:pt idx="46">
                  <c:v>2086</c:v>
                </c:pt>
                <c:pt idx="47">
                  <c:v>2158</c:v>
                </c:pt>
                <c:pt idx="48">
                  <c:v>2162</c:v>
                </c:pt>
                <c:pt idx="49">
                  <c:v>2303</c:v>
                </c:pt>
                <c:pt idx="50">
                  <c:v>2305</c:v>
                </c:pt>
              </c:numCache>
            </c:numRef>
          </c:val>
          <c:extLst>
            <c:ext xmlns:c16="http://schemas.microsoft.com/office/drawing/2014/chart" uri="{C3380CC4-5D6E-409C-BE32-E72D297353CC}">
              <c16:uniqueId val="{00000000-984D-4FFD-B73B-19D2720DE855}"/>
            </c:ext>
          </c:extLst>
        </c:ser>
        <c:dLbls>
          <c:showLegendKey val="0"/>
          <c:showVal val="0"/>
          <c:showCatName val="0"/>
          <c:showSerName val="0"/>
          <c:showPercent val="0"/>
          <c:showBubbleSize val="0"/>
        </c:dLbls>
        <c:gapWidth val="25"/>
        <c:axId val="226940360"/>
        <c:axId val="151263512"/>
      </c:barChart>
      <c:lineChart>
        <c:grouping val="standard"/>
        <c:varyColors val="0"/>
        <c:ser>
          <c:idx val="1"/>
          <c:order val="1"/>
          <c:tx>
            <c:strRef>
              <c:f>Sheet1!$C$1</c:f>
              <c:strCache>
                <c:ptCount val="1"/>
                <c:pt idx="0">
                  <c:v>Series 2</c:v>
                </c:pt>
              </c:strCache>
            </c:strRef>
          </c:tx>
          <c:spPr>
            <a:ln w="19050">
              <a:solidFill>
                <a:schemeClr val="tx1"/>
              </a:solidFill>
            </a:ln>
          </c:spPr>
          <c:marker>
            <c:symbol val="none"/>
          </c:marker>
          <c:cat>
            <c:strRef>
              <c:f>Sheet1!$A$2:$A$52</c:f>
              <c:strCache>
                <c:ptCount val="51"/>
                <c:pt idx="0">
                  <c:v>Hawaii</c:v>
                </c:pt>
                <c:pt idx="1">
                  <c:v>Alabama</c:v>
                </c:pt>
                <c:pt idx="2">
                  <c:v>Dist. Columbia</c:v>
                </c:pt>
                <c:pt idx="3">
                  <c:v>Arkansas</c:v>
                </c:pt>
                <c:pt idx="4">
                  <c:v>New Jersey</c:v>
                </c:pt>
                <c:pt idx="5">
                  <c:v>Washington</c:v>
                </c:pt>
                <c:pt idx="6">
                  <c:v>Massachusetts</c:v>
                </c:pt>
                <c:pt idx="7">
                  <c:v>North Dakota</c:v>
                </c:pt>
                <c:pt idx="8">
                  <c:v>Maryland</c:v>
                </c:pt>
                <c:pt idx="9">
                  <c:v>Michigan</c:v>
                </c:pt>
                <c:pt idx="10">
                  <c:v>Oklahoma</c:v>
                </c:pt>
                <c:pt idx="11">
                  <c:v>Louisiana</c:v>
                </c:pt>
                <c:pt idx="12">
                  <c:v>Kansas</c:v>
                </c:pt>
                <c:pt idx="13">
                  <c:v>New Mexico</c:v>
                </c:pt>
                <c:pt idx="14">
                  <c:v>Pennsylvania</c:v>
                </c:pt>
                <c:pt idx="15">
                  <c:v>Nevada</c:v>
                </c:pt>
                <c:pt idx="16">
                  <c:v>South Carolina</c:v>
                </c:pt>
                <c:pt idx="17">
                  <c:v>New York</c:v>
                </c:pt>
                <c:pt idx="18">
                  <c:v>Oregon</c:v>
                </c:pt>
                <c:pt idx="19">
                  <c:v>Illinois</c:v>
                </c:pt>
                <c:pt idx="20">
                  <c:v>Mississippi</c:v>
                </c:pt>
                <c:pt idx="21">
                  <c:v>Virginia</c:v>
                </c:pt>
                <c:pt idx="22">
                  <c:v>California</c:v>
                </c:pt>
                <c:pt idx="23">
                  <c:v>Idaho</c:v>
                </c:pt>
                <c:pt idx="24">
                  <c:v>Wyoming</c:v>
                </c:pt>
                <c:pt idx="25">
                  <c:v>Indiana</c:v>
                </c:pt>
                <c:pt idx="26">
                  <c:v>Rhode Island</c:v>
                </c:pt>
                <c:pt idx="27">
                  <c:v>Utah</c:v>
                </c:pt>
                <c:pt idx="28">
                  <c:v>Delaware</c:v>
                </c:pt>
                <c:pt idx="29">
                  <c:v>West Virginia</c:v>
                </c:pt>
                <c:pt idx="30">
                  <c:v>Iowa</c:v>
                </c:pt>
                <c:pt idx="31">
                  <c:v>Alaska</c:v>
                </c:pt>
                <c:pt idx="32">
                  <c:v>Kentucky</c:v>
                </c:pt>
                <c:pt idx="33">
                  <c:v>Georgia</c:v>
                </c:pt>
                <c:pt idx="34">
                  <c:v>Nebraska</c:v>
                </c:pt>
                <c:pt idx="35">
                  <c:v>Connecticut</c:v>
                </c:pt>
                <c:pt idx="36">
                  <c:v>Vermont</c:v>
                </c:pt>
                <c:pt idx="37">
                  <c:v>Ohio</c:v>
                </c:pt>
                <c:pt idx="38">
                  <c:v>Colorado</c:v>
                </c:pt>
                <c:pt idx="39">
                  <c:v>Florida</c:v>
                </c:pt>
                <c:pt idx="40">
                  <c:v>Minnesota</c:v>
                </c:pt>
                <c:pt idx="41">
                  <c:v>North Carolina</c:v>
                </c:pt>
                <c:pt idx="42">
                  <c:v>Arizona</c:v>
                </c:pt>
                <c:pt idx="43">
                  <c:v>Wisconsin</c:v>
                </c:pt>
                <c:pt idx="44">
                  <c:v>Missouri</c:v>
                </c:pt>
                <c:pt idx="45">
                  <c:v>South Dakota</c:v>
                </c:pt>
                <c:pt idx="46">
                  <c:v>Tennessee</c:v>
                </c:pt>
                <c:pt idx="47">
                  <c:v>Texas</c:v>
                </c:pt>
                <c:pt idx="48">
                  <c:v>Montana</c:v>
                </c:pt>
                <c:pt idx="49">
                  <c:v>New Hampshire</c:v>
                </c:pt>
                <c:pt idx="50">
                  <c:v>Maine</c:v>
                </c:pt>
              </c:strCache>
            </c:strRef>
          </c:cat>
          <c:val>
            <c:numRef>
              <c:f>Sheet1!$C$2:$C$52</c:f>
              <c:numCache>
                <c:formatCode>General</c:formatCode>
                <c:ptCount val="51"/>
                <c:pt idx="0">
                  <c:v>1808</c:v>
                </c:pt>
                <c:pt idx="1">
                  <c:v>1808</c:v>
                </c:pt>
                <c:pt idx="2">
                  <c:v>1808</c:v>
                </c:pt>
                <c:pt idx="3">
                  <c:v>1808</c:v>
                </c:pt>
                <c:pt idx="4">
                  <c:v>1808</c:v>
                </c:pt>
                <c:pt idx="5">
                  <c:v>1808</c:v>
                </c:pt>
                <c:pt idx="6">
                  <c:v>1808</c:v>
                </c:pt>
                <c:pt idx="7">
                  <c:v>1808</c:v>
                </c:pt>
                <c:pt idx="8">
                  <c:v>1808</c:v>
                </c:pt>
                <c:pt idx="9">
                  <c:v>1808</c:v>
                </c:pt>
                <c:pt idx="10">
                  <c:v>1808</c:v>
                </c:pt>
                <c:pt idx="11">
                  <c:v>1808</c:v>
                </c:pt>
                <c:pt idx="12">
                  <c:v>1808</c:v>
                </c:pt>
                <c:pt idx="13">
                  <c:v>1808</c:v>
                </c:pt>
                <c:pt idx="14">
                  <c:v>1808</c:v>
                </c:pt>
                <c:pt idx="15">
                  <c:v>1808</c:v>
                </c:pt>
                <c:pt idx="16">
                  <c:v>1808</c:v>
                </c:pt>
                <c:pt idx="17">
                  <c:v>1808</c:v>
                </c:pt>
                <c:pt idx="18">
                  <c:v>1808</c:v>
                </c:pt>
                <c:pt idx="19">
                  <c:v>1808</c:v>
                </c:pt>
                <c:pt idx="20">
                  <c:v>1808</c:v>
                </c:pt>
                <c:pt idx="21">
                  <c:v>1808</c:v>
                </c:pt>
                <c:pt idx="22">
                  <c:v>1808</c:v>
                </c:pt>
                <c:pt idx="23">
                  <c:v>1808</c:v>
                </c:pt>
                <c:pt idx="24">
                  <c:v>1808</c:v>
                </c:pt>
                <c:pt idx="25">
                  <c:v>1808</c:v>
                </c:pt>
                <c:pt idx="26">
                  <c:v>1808</c:v>
                </c:pt>
                <c:pt idx="27">
                  <c:v>1808</c:v>
                </c:pt>
                <c:pt idx="28">
                  <c:v>1808</c:v>
                </c:pt>
                <c:pt idx="29">
                  <c:v>1808</c:v>
                </c:pt>
                <c:pt idx="30">
                  <c:v>1808</c:v>
                </c:pt>
                <c:pt idx="31">
                  <c:v>1808</c:v>
                </c:pt>
                <c:pt idx="32">
                  <c:v>1808</c:v>
                </c:pt>
                <c:pt idx="33">
                  <c:v>1808</c:v>
                </c:pt>
                <c:pt idx="34">
                  <c:v>1808</c:v>
                </c:pt>
                <c:pt idx="35">
                  <c:v>1808</c:v>
                </c:pt>
                <c:pt idx="36">
                  <c:v>1808</c:v>
                </c:pt>
                <c:pt idx="37">
                  <c:v>1808</c:v>
                </c:pt>
                <c:pt idx="38">
                  <c:v>1808</c:v>
                </c:pt>
                <c:pt idx="39">
                  <c:v>1808</c:v>
                </c:pt>
                <c:pt idx="40">
                  <c:v>1808</c:v>
                </c:pt>
                <c:pt idx="41">
                  <c:v>1808</c:v>
                </c:pt>
                <c:pt idx="42">
                  <c:v>1808</c:v>
                </c:pt>
                <c:pt idx="43">
                  <c:v>1808</c:v>
                </c:pt>
                <c:pt idx="44">
                  <c:v>1808</c:v>
                </c:pt>
                <c:pt idx="45">
                  <c:v>1808</c:v>
                </c:pt>
                <c:pt idx="46">
                  <c:v>1808</c:v>
                </c:pt>
                <c:pt idx="47">
                  <c:v>1808</c:v>
                </c:pt>
                <c:pt idx="48">
                  <c:v>1808</c:v>
                </c:pt>
                <c:pt idx="49">
                  <c:v>1808</c:v>
                </c:pt>
                <c:pt idx="50">
                  <c:v>1808</c:v>
                </c:pt>
              </c:numCache>
            </c:numRef>
          </c:val>
          <c:smooth val="0"/>
          <c:extLst>
            <c:ext xmlns:c16="http://schemas.microsoft.com/office/drawing/2014/chart" uri="{C3380CC4-5D6E-409C-BE32-E72D297353CC}">
              <c16:uniqueId val="{00000001-984D-4FFD-B73B-19D2720DE855}"/>
            </c:ext>
          </c:extLst>
        </c:ser>
        <c:dLbls>
          <c:showLegendKey val="0"/>
          <c:showVal val="0"/>
          <c:showCatName val="0"/>
          <c:showSerName val="0"/>
          <c:showPercent val="0"/>
          <c:showBubbleSize val="0"/>
        </c:dLbls>
        <c:marker val="1"/>
        <c:smooth val="0"/>
        <c:axId val="226940360"/>
        <c:axId val="151263512"/>
      </c:lineChart>
      <c:catAx>
        <c:axId val="226940360"/>
        <c:scaling>
          <c:orientation val="minMax"/>
        </c:scaling>
        <c:delete val="0"/>
        <c:axPos val="b"/>
        <c:numFmt formatCode="General" sourceLinked="1"/>
        <c:majorTickMark val="out"/>
        <c:minorTickMark val="none"/>
        <c:tickLblPos val="nextTo"/>
        <c:txPr>
          <a:bodyPr rot="-5400000" vert="horz"/>
          <a:lstStyle/>
          <a:p>
            <a:pPr>
              <a:defRPr sz="900"/>
            </a:pPr>
            <a:endParaRPr lang="en-US"/>
          </a:p>
        </c:txPr>
        <c:crossAx val="151263512"/>
        <c:crosses val="autoZero"/>
        <c:auto val="1"/>
        <c:lblAlgn val="ctr"/>
        <c:lblOffset val="100"/>
        <c:noMultiLvlLbl val="0"/>
      </c:catAx>
      <c:valAx>
        <c:axId val="151263512"/>
        <c:scaling>
          <c:orientation val="minMax"/>
          <c:max val="2400"/>
          <c:min val="0"/>
        </c:scaling>
        <c:delete val="0"/>
        <c:axPos val="l"/>
        <c:numFmt formatCode="&quot;$&quot;#,##0" sourceLinked="0"/>
        <c:majorTickMark val="out"/>
        <c:minorTickMark val="none"/>
        <c:tickLblPos val="nextTo"/>
        <c:spPr>
          <a:ln>
            <a:noFill/>
          </a:ln>
        </c:spPr>
        <c:txPr>
          <a:bodyPr/>
          <a:lstStyle/>
          <a:p>
            <a:pPr>
              <a:defRPr sz="1000"/>
            </a:pPr>
            <a:endParaRPr lang="en-US"/>
          </a:p>
        </c:txPr>
        <c:crossAx val="226940360"/>
        <c:crosses val="autoZero"/>
        <c:crossBetween val="between"/>
        <c:majorUnit val="400"/>
      </c:valAx>
      <c:spPr>
        <a:noFill/>
        <a:ln w="25400">
          <a:noFill/>
        </a:ln>
      </c:spPr>
    </c:plotArea>
    <c:plotVisOnly val="1"/>
    <c:dispBlanksAs val="gap"/>
    <c:showDLblsOverMax val="0"/>
  </c:chart>
  <c:txPr>
    <a:bodyPr/>
    <a:lstStyle/>
    <a:p>
      <a:pPr>
        <a:defRPr sz="1800">
          <a:latin typeface="+mn-lt"/>
          <a:cs typeface="Calibri" panose="020F0502020204030204" pitchFamily="34"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198599557809628E-2"/>
          <c:y val="6.2785872238411131E-2"/>
          <c:w val="0.97113979809233619"/>
          <c:h val="0.82998718664103999"/>
        </c:manualLayout>
      </c:layout>
      <c:barChart>
        <c:barDir val="col"/>
        <c:grouping val="clustered"/>
        <c:varyColors val="0"/>
        <c:ser>
          <c:idx val="0"/>
          <c:order val="0"/>
          <c:tx>
            <c:strRef>
              <c:f>Sheet1!$A$2</c:f>
              <c:strCache>
                <c:ptCount val="1"/>
                <c:pt idx="0">
                  <c:v>Employee Premium Contribution as Share of Median Income</c:v>
                </c:pt>
              </c:strCache>
            </c:strRef>
          </c:tx>
          <c:spPr>
            <a:solidFill>
              <a:schemeClr val="accent2">
                <a:alpha val="60000"/>
              </a:schemeClr>
            </a:solidFill>
            <a:ln>
              <a:noFill/>
            </a:ln>
            <a:effectLst/>
          </c:spPr>
          <c:invertIfNegative val="0"/>
          <c:dPt>
            <c:idx val="0"/>
            <c:invertIfNegative val="0"/>
            <c:bubble3D val="0"/>
            <c:extLst>
              <c:ext xmlns:c16="http://schemas.microsoft.com/office/drawing/2014/chart" uri="{C3380CC4-5D6E-409C-BE32-E72D297353CC}">
                <c16:uniqueId val="{00000000-FF69-8E4B-A4BB-2678AC67EBDA}"/>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2-FF69-8E4B-A4BB-2678AC67EBDA}"/>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4-FF69-8E4B-A4BB-2678AC67EBDA}"/>
              </c:ext>
            </c:extLst>
          </c:dPt>
          <c:dLbls>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Sheet1!$B$2:$D$2</c:f>
            </c:numRef>
          </c:val>
          <c:extLst>
            <c:ext xmlns:c16="http://schemas.microsoft.com/office/drawing/2014/chart" uri="{C3380CC4-5D6E-409C-BE32-E72D297353CC}">
              <c16:uniqueId val="{00000005-FF69-8E4B-A4BB-2678AC67EBDA}"/>
            </c:ext>
          </c:extLst>
        </c:ser>
        <c:ser>
          <c:idx val="1"/>
          <c:order val="1"/>
          <c:tx>
            <c:strRef>
              <c:f>Sheet1!$A$3</c:f>
              <c:strCache>
                <c:ptCount val="1"/>
                <c:pt idx="0">
                  <c:v>Deductibles</c:v>
                </c:pt>
              </c:strCache>
            </c:strRef>
          </c:tx>
          <c:spPr>
            <a:solidFill>
              <a:schemeClr val="accent2">
                <a:alpha val="85000"/>
              </a:schemeClr>
            </a:solidFill>
            <a:ln>
              <a:noFill/>
            </a:ln>
            <a:effectLst/>
          </c:spPr>
          <c:invertIfNegative val="0"/>
          <c:dPt>
            <c:idx val="0"/>
            <c:invertIfNegative val="0"/>
            <c:bubble3D val="0"/>
            <c:spPr>
              <a:solidFill>
                <a:schemeClr val="accent2">
                  <a:alpha val="60000"/>
                </a:schemeClr>
              </a:solidFill>
              <a:ln>
                <a:noFill/>
              </a:ln>
              <a:effectLst/>
            </c:spPr>
            <c:extLst>
              <c:ext xmlns:c16="http://schemas.microsoft.com/office/drawing/2014/chart" uri="{C3380CC4-5D6E-409C-BE32-E72D297353CC}">
                <c16:uniqueId val="{00000007-FF69-8E4B-A4BB-2678AC67EBDA}"/>
              </c:ext>
            </c:extLst>
          </c:dPt>
          <c:dPt>
            <c:idx val="1"/>
            <c:invertIfNegative val="0"/>
            <c:bubble3D val="0"/>
            <c:extLst>
              <c:ext xmlns:c16="http://schemas.microsoft.com/office/drawing/2014/chart" uri="{C3380CC4-5D6E-409C-BE32-E72D297353CC}">
                <c16:uniqueId val="{00000008-FF69-8E4B-A4BB-2678AC67EBDA}"/>
              </c:ext>
            </c:extLst>
          </c:dPt>
          <c:dPt>
            <c:idx val="2"/>
            <c:invertIfNegative val="0"/>
            <c:bubble3D val="0"/>
            <c:spPr>
              <a:solidFill>
                <a:schemeClr val="accent2"/>
              </a:solidFill>
              <a:ln>
                <a:noFill/>
              </a:ln>
              <a:effectLst/>
            </c:spPr>
            <c:extLst>
              <c:ext xmlns:c16="http://schemas.microsoft.com/office/drawing/2014/chart" uri="{C3380CC4-5D6E-409C-BE32-E72D297353CC}">
                <c16:uniqueId val="{0000000A-FF69-8E4B-A4BB-2678AC67EBDA}"/>
              </c:ext>
            </c:extLst>
          </c:dPt>
          <c:dLbls>
            <c:dLbl>
              <c:idx val="0"/>
              <c:numFmt formatCode="0.0%" sourceLinked="0"/>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7-FF69-8E4B-A4BB-2678AC67EBDA}"/>
                </c:ext>
              </c:extLst>
            </c:dLbl>
            <c:dLbl>
              <c:idx val="1"/>
              <c:numFmt formatCode="0.0%" sourceLinked="0"/>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8-FF69-8E4B-A4BB-2678AC67EBDA}"/>
                </c:ext>
              </c:extLst>
            </c:dLbl>
            <c:dLbl>
              <c:idx val="2"/>
              <c:layout>
                <c:manualLayout>
                  <c:x val="-1.2741492487660747E-16"/>
                  <c:y val="0.10610590923764945"/>
                </c:manualLayout>
              </c:layout>
              <c:numFmt formatCode="0.0%" sourceLinked="0"/>
              <c:spPr>
                <a:noFill/>
                <a:ln>
                  <a:noFill/>
                </a:ln>
                <a:effectLst/>
              </c:spPr>
              <c:txPr>
                <a:bodyPr rot="0" spcFirstLastPara="1" vertOverflow="ellipsis" vert="horz" wrap="square" lIns="38100" tIns="19050" rIns="38100" bIns="19050" anchor="ctr" anchorCtr="1">
                  <a:noAutofit/>
                </a:bodyPr>
                <a:lstStyle/>
                <a:p>
                  <a:pPr>
                    <a:defRPr sz="1200" b="1" i="0" u="none" strike="noStrike" kern="1200" baseline="0">
                      <a:solidFill>
                        <a:schemeClr val="bg1"/>
                      </a:solidFill>
                      <a:latin typeface="+mn-lt"/>
                      <a:ea typeface="+mn-ea"/>
                      <a:cs typeface="+mn-cs"/>
                    </a:defRPr>
                  </a:pPr>
                  <a:endParaRPr lang="en-US"/>
                </a:p>
              </c:txPr>
              <c:dLblPos val="outEnd"/>
              <c:showLegendKey val="0"/>
              <c:showVal val="1"/>
              <c:showCatName val="0"/>
              <c:showSerName val="0"/>
              <c:showPercent val="0"/>
              <c:showBubbleSize val="0"/>
              <c:extLst>
                <c:ext xmlns:c15="http://schemas.microsoft.com/office/drawing/2012/chart" uri="{CE6537A1-D6FC-4f65-9D91-7224C49458BB}">
                  <c15:layout>
                    <c:manualLayout>
                      <c:w val="0.2475929519487868"/>
                      <c:h val="9.0104996226980053E-2"/>
                    </c:manualLayout>
                  </c15:layout>
                </c:ext>
                <c:ext xmlns:c16="http://schemas.microsoft.com/office/drawing/2014/chart" uri="{C3380CC4-5D6E-409C-BE32-E72D297353CC}">
                  <c16:uniqueId val="{0000000A-FF69-8E4B-A4BB-2678AC67EBD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Sheet1!$B$3:$D$3</c:f>
            </c:numRef>
          </c:val>
          <c:extLst>
            <c:ext xmlns:c16="http://schemas.microsoft.com/office/drawing/2014/chart" uri="{C3380CC4-5D6E-409C-BE32-E72D297353CC}">
              <c16:uniqueId val="{0000000B-FF69-8E4B-A4BB-2678AC67EBDA}"/>
            </c:ext>
          </c:extLst>
        </c:ser>
        <c:ser>
          <c:idx val="2"/>
          <c:order val="2"/>
          <c:tx>
            <c:strRef>
              <c:f>Sheet1!$A$4</c:f>
              <c:strCache>
                <c:ptCount val="1"/>
                <c:pt idx="0">
                  <c:v>Combined employee premium contribution and deductible
</c:v>
                </c:pt>
              </c:strCache>
            </c:strRef>
          </c:tx>
          <c:spPr>
            <a:solidFill>
              <a:schemeClr val="accent2"/>
            </a:solidFill>
            <a:ln>
              <a:noFill/>
            </a:ln>
            <a:effectLst/>
          </c:spPr>
          <c:invertIfNegative val="0"/>
          <c:dPt>
            <c:idx val="0"/>
            <c:invertIfNegative val="0"/>
            <c:bubble3D val="0"/>
            <c:spPr>
              <a:solidFill>
                <a:schemeClr val="accent2">
                  <a:alpha val="60000"/>
                </a:schemeClr>
              </a:solidFill>
              <a:ln>
                <a:noFill/>
              </a:ln>
              <a:effectLst/>
            </c:spPr>
            <c:extLst>
              <c:ext xmlns:c16="http://schemas.microsoft.com/office/drawing/2014/chart" uri="{C3380CC4-5D6E-409C-BE32-E72D297353CC}">
                <c16:uniqueId val="{0000000E-FF69-8E4B-A4BB-2678AC67EBDA}"/>
              </c:ext>
            </c:extLst>
          </c:dPt>
          <c:dPt>
            <c:idx val="1"/>
            <c:invertIfNegative val="0"/>
            <c:bubble3D val="0"/>
            <c:spPr>
              <a:solidFill>
                <a:schemeClr val="accent2">
                  <a:alpha val="85000"/>
                </a:schemeClr>
              </a:solidFill>
              <a:ln>
                <a:noFill/>
              </a:ln>
              <a:effectLst/>
            </c:spPr>
            <c:extLst>
              <c:ext xmlns:c16="http://schemas.microsoft.com/office/drawing/2014/chart" uri="{C3380CC4-5D6E-409C-BE32-E72D297353CC}">
                <c16:uniqueId val="{0000000F-FF69-8E4B-A4BB-2678AC67EBDA}"/>
              </c:ext>
            </c:extLst>
          </c:dPt>
          <c:dLbls>
            <c:dLbl>
              <c:idx val="2"/>
              <c:numFmt formatCode="0.0%" sourceLinked="0"/>
              <c:spPr>
                <a:noFill/>
                <a:ln>
                  <a:noFill/>
                </a:ln>
                <a:effectLst/>
              </c:spPr>
              <c:txPr>
                <a:bodyPr rot="0" spcFirstLastPara="1" vertOverflow="ellipsis" vert="horz" wrap="square" lIns="38100" tIns="19050" rIns="38100" bIns="19050" anchor="ctr" anchorCtr="1">
                  <a:no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ext>
                <c:ext xmlns:c16="http://schemas.microsoft.com/office/drawing/2014/chart" uri="{C3380CC4-5D6E-409C-BE32-E72D297353CC}">
                  <c16:uniqueId val="{0000000D-FF69-8E4B-A4BB-2678AC67EBDA}"/>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Sheet1!$B$1:$D$1</c:f>
              <c:strCache>
                <c:ptCount val="3"/>
                <c:pt idx="0">
                  <c:v>2008</c:v>
                </c:pt>
                <c:pt idx="1">
                  <c:v>2011</c:v>
                </c:pt>
                <c:pt idx="2">
                  <c:v>2017</c:v>
                </c:pt>
              </c:strCache>
            </c:strRef>
          </c:cat>
          <c:val>
            <c:numRef>
              <c:f>Sheet1!$B$4:$D$4</c:f>
              <c:numCache>
                <c:formatCode>General</c:formatCode>
                <c:ptCount val="3"/>
                <c:pt idx="0">
                  <c:v>7.8E-2</c:v>
                </c:pt>
                <c:pt idx="1">
                  <c:v>9.8000000000000004E-2</c:v>
                </c:pt>
                <c:pt idx="2">
                  <c:v>0.11700000000000001</c:v>
                </c:pt>
              </c:numCache>
            </c:numRef>
          </c:val>
          <c:extLst>
            <c:ext xmlns:c16="http://schemas.microsoft.com/office/drawing/2014/chart" uri="{C3380CC4-5D6E-409C-BE32-E72D297353CC}">
              <c16:uniqueId val="{0000000C-FF69-8E4B-A4BB-2678AC67EBDA}"/>
            </c:ext>
          </c:extLst>
        </c:ser>
        <c:dLbls>
          <c:showLegendKey val="0"/>
          <c:showVal val="0"/>
          <c:showCatName val="0"/>
          <c:showSerName val="0"/>
          <c:showPercent val="0"/>
          <c:showBubbleSize val="0"/>
        </c:dLbls>
        <c:gapWidth val="20"/>
        <c:overlap val="46"/>
        <c:axId val="151264296"/>
        <c:axId val="151264688"/>
      </c:barChart>
      <c:catAx>
        <c:axId val="15126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1264688"/>
        <c:crosses val="autoZero"/>
        <c:auto val="1"/>
        <c:lblAlgn val="ctr"/>
        <c:lblOffset val="100"/>
        <c:noMultiLvlLbl val="0"/>
      </c:catAx>
      <c:valAx>
        <c:axId val="151264688"/>
        <c:scaling>
          <c:orientation val="minMax"/>
        </c:scaling>
        <c:delete val="1"/>
        <c:axPos val="l"/>
        <c:numFmt formatCode="0%" sourceLinked="0"/>
        <c:majorTickMark val="none"/>
        <c:minorTickMark val="none"/>
        <c:tickLblPos val="nextTo"/>
        <c:crossAx val="15126429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b="1" dirty="0">
              <a:latin typeface="InterFace Bold" panose="020B0503030203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4E75CA9-D3DC-4CC4-B26F-4572B05774CA}" type="datetimeFigureOut">
              <a:rPr lang="en-US" b="1" smtClean="0">
                <a:latin typeface="InterFace Bold" panose="020B0503030203020204" pitchFamily="34" charset="0"/>
              </a:rPr>
              <a:t>11/30/18</a:t>
            </a:fld>
            <a:endParaRPr lang="en-US" b="1" dirty="0">
              <a:latin typeface="InterFace Bold" panose="020B0503030203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b="1" dirty="0">
              <a:latin typeface="InterFace Bold" panose="020B0503030203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92E6626-612B-455B-9FD1-DD7A1306BEA5}" type="slidenum">
              <a:rPr lang="en-US" b="1" smtClean="0">
                <a:latin typeface="InterFace Bold" panose="020B0503030203020204" pitchFamily="34" charset="0"/>
              </a:rPr>
              <a:t>‹#›</a:t>
            </a:fld>
            <a:endParaRPr lang="en-US" b="1" dirty="0">
              <a:latin typeface="InterFace Bold" panose="020B0503030203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b="1" i="0">
                <a:latin typeface="InterFace Bold" panose="020B0503030203020204" pitchFamily="34" charset="0"/>
              </a:defRPr>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b="1" i="0">
                <a:latin typeface="InterFace Bold" panose="020B0503030203020204" pitchFamily="34" charset="0"/>
              </a:defRPr>
            </a:lvl1pPr>
          </a:lstStyle>
          <a:p>
            <a:fld id="{03A1D146-B4E0-1741-B9EE-9789392EFCC4}" type="datetimeFigureOut">
              <a:rPr lang="en-US" smtClean="0"/>
              <a:pPr/>
              <a:t>11/30/18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b="1" i="0">
                <a:latin typeface="InterFace Bold" panose="020B0503030203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b="1" i="0">
                <a:latin typeface="InterFace Bold" panose="020B0503030203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1" i="0" kern="1200">
        <a:solidFill>
          <a:schemeClr val="tx1"/>
        </a:solidFill>
        <a:latin typeface="InterFace Bold" panose="020B0503030203020204" pitchFamily="34" charset="0"/>
        <a:ea typeface="+mn-ea"/>
        <a:cs typeface="+mn-cs"/>
      </a:defRPr>
    </a:lvl1pPr>
    <a:lvl2pPr marL="609585" algn="l" defTabSz="609585" rtl="0" eaLnBrk="1" latinLnBrk="0" hangingPunct="1">
      <a:defRPr sz="1600" b="1" i="0" kern="1200">
        <a:solidFill>
          <a:schemeClr val="tx1"/>
        </a:solidFill>
        <a:latin typeface="InterFace Bold" panose="020B0503030203020204" pitchFamily="34" charset="0"/>
        <a:ea typeface="+mn-ea"/>
        <a:cs typeface="+mn-cs"/>
      </a:defRPr>
    </a:lvl2pPr>
    <a:lvl3pPr marL="1219170" algn="l" defTabSz="609585" rtl="0" eaLnBrk="1" latinLnBrk="0" hangingPunct="1">
      <a:defRPr sz="1600" b="1" i="0" kern="1200">
        <a:solidFill>
          <a:schemeClr val="tx1"/>
        </a:solidFill>
        <a:latin typeface="InterFace Bold" panose="020B0503030203020204" pitchFamily="34" charset="0"/>
        <a:ea typeface="+mn-ea"/>
        <a:cs typeface="+mn-cs"/>
      </a:defRPr>
    </a:lvl3pPr>
    <a:lvl4pPr marL="1828754" algn="l" defTabSz="609585" rtl="0" eaLnBrk="1" latinLnBrk="0" hangingPunct="1">
      <a:defRPr sz="1600" b="1" i="0" kern="1200">
        <a:solidFill>
          <a:schemeClr val="tx1"/>
        </a:solidFill>
        <a:latin typeface="InterFace Bold" panose="020B0503030203020204" pitchFamily="34" charset="0"/>
        <a:ea typeface="+mn-ea"/>
        <a:cs typeface="+mn-cs"/>
      </a:defRPr>
    </a:lvl4pPr>
    <a:lvl5pPr marL="2438339" algn="l" defTabSz="609585" rtl="0" eaLnBrk="1" latinLnBrk="0" hangingPunct="1">
      <a:defRPr sz="1600" b="1" i="0" kern="1200">
        <a:solidFill>
          <a:schemeClr val="tx1"/>
        </a:solidFill>
        <a:latin typeface="InterFace Bold" panose="020B0503030203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1670" eaLnBrk="0" hangingPunct="0">
              <a:defRPr>
                <a:solidFill>
                  <a:schemeClr val="tx1"/>
                </a:solidFill>
                <a:latin typeface="Arial" charset="0"/>
              </a:defRPr>
            </a:lvl1pPr>
            <a:lvl2pPr marL="744064" indent="-286179" defTabSz="931670" eaLnBrk="0" hangingPunct="0">
              <a:defRPr>
                <a:solidFill>
                  <a:schemeClr val="tx1"/>
                </a:solidFill>
                <a:latin typeface="Arial" charset="0"/>
              </a:defRPr>
            </a:lvl2pPr>
            <a:lvl3pPr marL="1144715" indent="-228943" defTabSz="931670" eaLnBrk="0" hangingPunct="0">
              <a:defRPr>
                <a:solidFill>
                  <a:schemeClr val="tx1"/>
                </a:solidFill>
                <a:latin typeface="Arial" charset="0"/>
              </a:defRPr>
            </a:lvl3pPr>
            <a:lvl4pPr marL="1602600" indent="-228943" defTabSz="931670" eaLnBrk="0" hangingPunct="0">
              <a:defRPr>
                <a:solidFill>
                  <a:schemeClr val="tx1"/>
                </a:solidFill>
                <a:latin typeface="Arial" charset="0"/>
              </a:defRPr>
            </a:lvl4pPr>
            <a:lvl5pPr marL="2060486" indent="-228943" defTabSz="931670" eaLnBrk="0" hangingPunct="0">
              <a:defRPr>
                <a:solidFill>
                  <a:schemeClr val="tx1"/>
                </a:solidFill>
                <a:latin typeface="Arial" charset="0"/>
              </a:defRPr>
            </a:lvl5pPr>
            <a:lvl6pPr marL="2518372" indent="-228943" defTabSz="931670" eaLnBrk="0" fontAlgn="base" hangingPunct="0">
              <a:spcBef>
                <a:spcPct val="0"/>
              </a:spcBef>
              <a:spcAft>
                <a:spcPct val="0"/>
              </a:spcAft>
              <a:defRPr>
                <a:solidFill>
                  <a:schemeClr val="tx1"/>
                </a:solidFill>
                <a:latin typeface="Arial" charset="0"/>
              </a:defRPr>
            </a:lvl6pPr>
            <a:lvl7pPr marL="2976258" indent="-228943" defTabSz="931670" eaLnBrk="0" fontAlgn="base" hangingPunct="0">
              <a:spcBef>
                <a:spcPct val="0"/>
              </a:spcBef>
              <a:spcAft>
                <a:spcPct val="0"/>
              </a:spcAft>
              <a:defRPr>
                <a:solidFill>
                  <a:schemeClr val="tx1"/>
                </a:solidFill>
                <a:latin typeface="Arial" charset="0"/>
              </a:defRPr>
            </a:lvl7pPr>
            <a:lvl8pPr marL="3434144" indent="-228943" defTabSz="931670" eaLnBrk="0" fontAlgn="base" hangingPunct="0">
              <a:spcBef>
                <a:spcPct val="0"/>
              </a:spcBef>
              <a:spcAft>
                <a:spcPct val="0"/>
              </a:spcAft>
              <a:defRPr>
                <a:solidFill>
                  <a:schemeClr val="tx1"/>
                </a:solidFill>
                <a:latin typeface="Arial" charset="0"/>
              </a:defRPr>
            </a:lvl8pPr>
            <a:lvl9pPr marL="3892029" indent="-228943" defTabSz="931670" eaLnBrk="0" fontAlgn="base" hangingPunct="0">
              <a:spcBef>
                <a:spcPct val="0"/>
              </a:spcBef>
              <a:spcAft>
                <a:spcPct val="0"/>
              </a:spcAft>
              <a:defRPr>
                <a:solidFill>
                  <a:schemeClr val="tx1"/>
                </a:solidFill>
                <a:latin typeface="Arial" charset="0"/>
              </a:defRPr>
            </a:lvl9pPr>
          </a:lstStyle>
          <a:p>
            <a:pPr eaLnBrk="1" hangingPunct="1"/>
            <a:fld id="{31F53CA5-10FF-4CF4-AAB7-0C4DEF3DD22A}" type="slidenum">
              <a:rPr lang="en-US" smtClean="0"/>
              <a:pPr eaLnBrk="1" hangingPunct="1"/>
              <a:t>1</a:t>
            </a:fld>
            <a:endParaRPr lang="en-US"/>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defTabSz="882385" eaLnBrk="1" hangingPunct="1">
              <a:spcBef>
                <a:spcPct val="0"/>
              </a:spcBef>
            </a:pPr>
            <a:endParaRPr lang="en-US"/>
          </a:p>
        </p:txBody>
      </p:sp>
    </p:spTree>
    <p:extLst>
      <p:ext uri="{BB962C8B-B14F-4D97-AF65-F5344CB8AC3E}">
        <p14:creationId xmlns:p14="http://schemas.microsoft.com/office/powerpoint/2010/main" val="13155635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3</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12062280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p>
            <a:pPr defTabSz="931804"/>
            <a:fld id="{B4558839-97E9-499F-834D-2823E01579B0}" type="slidenum">
              <a:rPr lang="en-US" smtClean="0"/>
              <a:pPr defTabSz="931804"/>
              <a:t>5</a:t>
            </a:fld>
            <a:endParaRPr lang="en-US"/>
          </a:p>
        </p:txBody>
      </p:sp>
      <p:sp>
        <p:nvSpPr>
          <p:cNvPr id="11267" name="Rectangle 2"/>
          <p:cNvSpPr>
            <a:spLocks noGrp="1" noRot="1" noChangeAspect="1" noChangeArrowheads="1" noTextEdit="1"/>
          </p:cNvSpPr>
          <p:nvPr>
            <p:ph type="sldImg"/>
          </p:nvPr>
        </p:nvSpPr>
        <p:spPr>
          <a:ln/>
        </p:spPr>
      </p:sp>
      <p:sp>
        <p:nvSpPr>
          <p:cNvPr id="11268" name="Rectangle 3"/>
          <p:cNvSpPr>
            <a:spLocks noGrp="1" noChangeArrowheads="1"/>
          </p:cNvSpPr>
          <p:nvPr>
            <p:ph type="body" idx="1"/>
          </p:nvPr>
        </p:nvSpPr>
        <p:spPr>
          <a:noFill/>
          <a:ln/>
        </p:spPr>
        <p:txBody>
          <a:bodyPr/>
          <a:lstStyle/>
          <a:p>
            <a:pPr eaLnBrk="1" hangingPunct="1">
              <a:spcBef>
                <a:spcPct val="0"/>
              </a:spcBef>
            </a:pPr>
            <a:endParaRPr lang="en-US" dirty="0"/>
          </a:p>
        </p:txBody>
      </p:sp>
    </p:spTree>
    <p:extLst>
      <p:ext uri="{BB962C8B-B14F-4D97-AF65-F5344CB8AC3E}">
        <p14:creationId xmlns:p14="http://schemas.microsoft.com/office/powerpoint/2010/main" val="38797244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2123728" y="6368920"/>
            <a:ext cx="6948770"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a:t>
            </a:r>
          </a:p>
        </p:txBody>
      </p:sp>
      <p:sp>
        <p:nvSpPr>
          <p:cNvPr id="53" name="Title 1"/>
          <p:cNvSpPr>
            <a:spLocks noGrp="1"/>
          </p:cNvSpPr>
          <p:nvPr>
            <p:ph type="ctrTitle" hasCustomPrompt="1"/>
          </p:nvPr>
        </p:nvSpPr>
        <p:spPr>
          <a:xfrm>
            <a:off x="71500" y="296652"/>
            <a:ext cx="9001000" cy="756084"/>
          </a:xfrm>
          <a:effectLst/>
        </p:spPr>
        <p:txBody>
          <a:bodyPr anchor="t">
            <a:normAutofit/>
          </a:bodyPr>
          <a:lstStyle>
            <a:lvl1pPr algn="l">
              <a:lnSpc>
                <a:spcPct val="110000"/>
              </a:lnSpc>
              <a:defRPr sz="2000" spc="0" baseline="0">
                <a:solidFill>
                  <a:srgbClr val="4C515A"/>
                </a:solidFill>
                <a:effectLst/>
              </a:defRPr>
            </a:lvl1pPr>
          </a:lstStyle>
          <a:p>
            <a:r>
              <a:rPr lang="en-US" dirty="0"/>
              <a:t>Click to edit master title style</a:t>
            </a:r>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500" y="8620"/>
            <a:ext cx="9001000" cy="224346"/>
          </a:xfrm>
        </p:spPr>
        <p:txBody>
          <a:bodyPr anchor="b" anchorCtr="0">
            <a:noAutofit/>
          </a:bodyPr>
          <a:lstStyle>
            <a:lvl1pPr marL="0" indent="0">
              <a:buNone/>
              <a:defRPr sz="1200"/>
            </a:lvl1pPr>
            <a:lvl2pPr marL="171446" indent="0">
              <a:buNone/>
              <a:defRPr sz="1200"/>
            </a:lvl2pPr>
            <a:lvl3pPr marL="344479" indent="0">
              <a:buNone/>
              <a:defRPr sz="1200"/>
            </a:lvl3pPr>
            <a:lvl4pPr marL="515925" indent="0">
              <a:buNone/>
              <a:defRPr sz="1200"/>
            </a:lvl4pPr>
            <a:lvl5pPr marL="687371" indent="0">
              <a:buNone/>
              <a:defRPr sz="1200"/>
            </a:lvl5pPr>
          </a:lstStyle>
          <a:p>
            <a:pPr lvl="0"/>
            <a:r>
              <a:rPr lang="en-US" dirty="0"/>
              <a:t>Exhibit #</a:t>
            </a:r>
          </a:p>
        </p:txBody>
      </p:sp>
      <p:sp>
        <p:nvSpPr>
          <p:cNvPr id="10" name="Text Placeholder 9"/>
          <p:cNvSpPr>
            <a:spLocks noGrp="1"/>
          </p:cNvSpPr>
          <p:nvPr>
            <p:ph type="body" sz="quarter" idx="22" hasCustomPrompt="1"/>
          </p:nvPr>
        </p:nvSpPr>
        <p:spPr>
          <a:xfrm>
            <a:off x="71500" y="5697252"/>
            <a:ext cx="9001063" cy="495834"/>
          </a:xfrm>
        </p:spPr>
        <p:txBody>
          <a:bodyPr anchor="b" anchorCtr="0">
            <a:noAutofit/>
          </a:bodyPr>
          <a:lstStyle>
            <a:lvl1pPr marL="0" indent="0">
              <a:buNone/>
              <a:defRPr sz="900">
                <a:solidFill>
                  <a:schemeClr val="tx1"/>
                </a:solidFill>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r>
              <a:rPr lang="en-US" dirty="0"/>
              <a:t>Notes &amp; Data</a:t>
            </a:r>
          </a:p>
        </p:txBody>
      </p:sp>
      <p:pic>
        <p:nvPicPr>
          <p:cNvPr id="9" name="Picture 8">
            <a:extLst>
              <a:ext uri="{FF2B5EF4-FFF2-40B4-BE49-F238E27FC236}">
                <a16:creationId xmlns:a16="http://schemas.microsoft.com/office/drawing/2014/main" id="{8FF54D87-F117-BA45-BBA8-94B4CEDF60D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53" y="6373368"/>
            <a:ext cx="1837943" cy="411287"/>
          </a:xfrm>
          <a:prstGeom prst="rect">
            <a:avLst/>
          </a:prstGeom>
        </p:spPr>
      </p:pic>
    </p:spTree>
    <p:extLst>
      <p:ext uri="{BB962C8B-B14F-4D97-AF65-F5344CB8AC3E}">
        <p14:creationId xmlns:p14="http://schemas.microsoft.com/office/powerpoint/2010/main" val="2249687676"/>
      </p:ext>
    </p:extLst>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500250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807438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2123727" y="6368920"/>
            <a:ext cx="6948771" cy="408452"/>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900" dirty="0"/>
              <a:t>Source: Sara R. Collins and David C. Radley, </a:t>
            </a:r>
            <a:r>
              <a:rPr lang="en-US" sz="900" i="1" dirty="0"/>
              <a:t>The Cost of Employer Insurance Is a Growing Burden for Middle-Income Families </a:t>
            </a:r>
            <a:br>
              <a:rPr lang="en-US" sz="900" i="1" dirty="0"/>
            </a:br>
            <a:r>
              <a:rPr lang="en-US" sz="900" dirty="0"/>
              <a:t>(Commonwealth Fund, Dec. 2018).</a:t>
            </a:r>
          </a:p>
        </p:txBody>
      </p:sp>
      <p:pic>
        <p:nvPicPr>
          <p:cNvPr id="12" name="Picture 11">
            <a:extLst>
              <a:ext uri="{FF2B5EF4-FFF2-40B4-BE49-F238E27FC236}">
                <a16:creationId xmlns:a16="http://schemas.microsoft.com/office/drawing/2014/main" id="{11FAEF1F-2041-2A4E-A1FE-E1B1F90DCC55}"/>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3153" y="6373368"/>
            <a:ext cx="1837943" cy="411287"/>
          </a:xfrm>
          <a:prstGeom prst="rect">
            <a:avLst/>
          </a:prstGeom>
        </p:spPr>
      </p:pic>
      <p:sp>
        <p:nvSpPr>
          <p:cNvPr id="8" name="Rectangle 7"/>
          <p:cNvSpPr/>
          <p:nvPr userDrawn="1"/>
        </p:nvSpPr>
        <p:spPr>
          <a:xfrm>
            <a:off x="0" y="0"/>
            <a:ext cx="9144000" cy="62841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53" name="Title 1"/>
          <p:cNvSpPr>
            <a:spLocks noGrp="1"/>
          </p:cNvSpPr>
          <p:nvPr>
            <p:ph type="ctrTitle"/>
          </p:nvPr>
        </p:nvSpPr>
        <p:spPr>
          <a:xfrm>
            <a:off x="98134" y="0"/>
            <a:ext cx="9001000" cy="628410"/>
          </a:xfrm>
          <a:effectLst/>
        </p:spPr>
        <p:txBody>
          <a:bodyPr anchor="ctr">
            <a:noAutofit/>
          </a:bodyPr>
          <a:lstStyle>
            <a:lvl1pPr algn="l">
              <a:lnSpc>
                <a:spcPct val="90000"/>
              </a:lnSpc>
              <a:defRPr sz="1800" b="1" i="0" spc="0" baseline="0">
                <a:solidFill>
                  <a:schemeClr val="bg1"/>
                </a:solidFill>
                <a:effectLst/>
                <a:latin typeface="InterFace" charset="0"/>
                <a:ea typeface="InterFace" charset="0"/>
                <a:cs typeface="InterFace" charset="0"/>
              </a:defRPr>
            </a:lvl1pPr>
          </a:lstStyle>
          <a:p>
            <a:endParaRPr lang="en-US" dirty="0"/>
          </a:p>
        </p:txBody>
      </p:sp>
      <p:sp>
        <p:nvSpPr>
          <p:cNvPr id="57" name="Chart Placeholder 5"/>
          <p:cNvSpPr>
            <a:spLocks noGrp="1"/>
          </p:cNvSpPr>
          <p:nvPr>
            <p:ph type="chart" sz="quarter" idx="19"/>
          </p:nvPr>
        </p:nvSpPr>
        <p:spPr>
          <a:xfrm>
            <a:off x="71500" y="1052736"/>
            <a:ext cx="9000999" cy="4596104"/>
          </a:xfrm>
        </p:spPr>
        <p:txBody>
          <a:bodyPr>
            <a:normAutofit/>
          </a:bodyPr>
          <a:lstStyle>
            <a:lvl1pPr>
              <a:defRPr sz="1300">
                <a:solidFill>
                  <a:srgbClr val="4C515A"/>
                </a:solidFill>
              </a:defRPr>
            </a:lvl1pPr>
          </a:lstStyle>
          <a:p>
            <a:endParaRPr lang="en-US" dirty="0"/>
          </a:p>
        </p:txBody>
      </p:sp>
      <p:cxnSp>
        <p:nvCxnSpPr>
          <p:cNvPr id="61" name="Straight Connector 60"/>
          <p:cNvCxnSpPr>
            <a:cxnSpLocks/>
          </p:cNvCxnSpPr>
          <p:nvPr userDrawn="1"/>
        </p:nvCxnSpPr>
        <p:spPr>
          <a:xfrm flipH="1">
            <a:off x="71500"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10" name="Text Placeholder 9"/>
          <p:cNvSpPr>
            <a:spLocks noGrp="1"/>
          </p:cNvSpPr>
          <p:nvPr>
            <p:ph type="body" sz="quarter" idx="22"/>
          </p:nvPr>
        </p:nvSpPr>
        <p:spPr>
          <a:xfrm>
            <a:off x="71500" y="5697252"/>
            <a:ext cx="9001063" cy="495834"/>
          </a:xfrm>
        </p:spPr>
        <p:txBody>
          <a:bodyPr anchor="b" anchorCtr="0">
            <a:noAutofit/>
          </a:bodyPr>
          <a:lstStyle>
            <a:lvl1pPr marL="0" indent="0">
              <a:lnSpc>
                <a:spcPct val="90000"/>
              </a:lnSpc>
              <a:spcBef>
                <a:spcPts val="0"/>
              </a:spcBef>
              <a:spcAft>
                <a:spcPts val="600"/>
              </a:spcAft>
              <a:buNone/>
              <a:defRPr lang="en-US" sz="900" b="0" i="0" smtClean="0">
                <a:solidFill>
                  <a:schemeClr val="tx1"/>
                </a:solidFill>
                <a:effectLst/>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spTree>
    <p:extLst>
      <p:ext uri="{BB962C8B-B14F-4D97-AF65-F5344CB8AC3E}">
        <p14:creationId xmlns:p14="http://schemas.microsoft.com/office/powerpoint/2010/main" val="1042219734"/>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41911007"/>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Lst>
  <p:txStyles>
    <p:titleStyle>
      <a:lvl1pPr algn="ctr" defTabSz="914378" rtl="0" eaLnBrk="1" latinLnBrk="0" hangingPunct="1">
        <a:lnSpc>
          <a:spcPct val="86000"/>
        </a:lnSpc>
        <a:spcBef>
          <a:spcPct val="0"/>
        </a:spcBef>
        <a:buNone/>
        <a:defRPr sz="2100" kern="800" spc="-40">
          <a:solidFill>
            <a:schemeClr val="tx1"/>
          </a:solidFill>
          <a:latin typeface="+mj-lt"/>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kern="800" spc="-10">
          <a:solidFill>
            <a:schemeClr val="tx1"/>
          </a:solidFill>
          <a:latin typeface="+mn-lt"/>
          <a:ea typeface="+mn-ea"/>
          <a:cs typeface="+mn-cs"/>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kern="800">
          <a:solidFill>
            <a:schemeClr val="tx1"/>
          </a:solidFill>
          <a:latin typeface="+mn-lt"/>
          <a:ea typeface="+mn-ea"/>
          <a:cs typeface="+mn-cs"/>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chart" Target="../charts/chart4.xml"/></Relationships>
</file>

<file path=ppt/slides/_rels/slide4.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chart" Target="../charts/chart5.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chart" Target="../charts/chart7.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3.em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EDFD0B-5AA4-3F4A-A878-1D444311405E}"/>
              </a:ext>
            </a:extLst>
          </p:cNvPr>
          <p:cNvSpPr>
            <a:spLocks noGrp="1"/>
          </p:cNvSpPr>
          <p:nvPr>
            <p:ph type="ctrTitle"/>
          </p:nvPr>
        </p:nvSpPr>
        <p:spPr/>
        <p:txBody>
          <a:bodyPr/>
          <a:lstStyle/>
          <a:p>
            <a:r>
              <a:rPr lang="en-US" dirty="0"/>
              <a:t>Premiums for employer health plans rose sharply in 2017.</a:t>
            </a:r>
          </a:p>
        </p:txBody>
      </p:sp>
      <p:graphicFrame>
        <p:nvGraphicFramePr>
          <p:cNvPr id="14" name="Chart 2">
            <a:extLst>
              <a:ext uri="{FF2B5EF4-FFF2-40B4-BE49-F238E27FC236}">
                <a16:creationId xmlns:a16="http://schemas.microsoft.com/office/drawing/2014/main" id="{535157A8-73E3-BE42-B90F-D302541990B1}"/>
              </a:ext>
            </a:extLst>
          </p:cNvPr>
          <p:cNvGraphicFramePr>
            <a:graphicFrameLocks noGrp="1"/>
          </p:cNvGraphicFramePr>
          <p:nvPr>
            <p:ph type="chart" sz="quarter" idx="19"/>
            <p:extLst>
              <p:ext uri="{D42A27DB-BD31-4B8C-83A1-F6EECF244321}">
                <p14:modId xmlns:p14="http://schemas.microsoft.com/office/powerpoint/2010/main" val="1060909032"/>
              </p:ext>
            </p:extLst>
          </p:nvPr>
        </p:nvGraphicFramePr>
        <p:xfrm>
          <a:off x="-1" y="628411"/>
          <a:ext cx="7812361" cy="5196348"/>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 Placeholder 6">
            <a:extLst>
              <a:ext uri="{FF2B5EF4-FFF2-40B4-BE49-F238E27FC236}">
                <a16:creationId xmlns:a16="http://schemas.microsoft.com/office/drawing/2014/main" id="{2917CD51-A166-EA47-ACD6-EA30A68FAE04}"/>
              </a:ext>
            </a:extLst>
          </p:cNvPr>
          <p:cNvSpPr>
            <a:spLocks noGrp="1"/>
          </p:cNvSpPr>
          <p:nvPr>
            <p:ph type="body" sz="quarter" idx="22"/>
          </p:nvPr>
        </p:nvSpPr>
        <p:spPr/>
        <p:txBody>
          <a:bodyPr/>
          <a:lstStyle/>
          <a:p>
            <a:r>
              <a:rPr lang="en-US" dirty="0">
                <a:cs typeface="Calibri" panose="020F0502020204030204" pitchFamily="34" charset="0"/>
              </a:rPr>
              <a:t>Data: Medical Expenditure Panel Survey–Insurance Component (MEPS–IC), 2008–2017.</a:t>
            </a:r>
          </a:p>
        </p:txBody>
      </p:sp>
      <p:sp>
        <p:nvSpPr>
          <p:cNvPr id="10" name="TextBox 9">
            <a:extLst>
              <a:ext uri="{FF2B5EF4-FFF2-40B4-BE49-F238E27FC236}">
                <a16:creationId xmlns:a16="http://schemas.microsoft.com/office/drawing/2014/main" id="{F7FA5B1F-9B37-2C49-9DB6-7D332547CD93}"/>
              </a:ext>
            </a:extLst>
          </p:cNvPr>
          <p:cNvSpPr txBox="1"/>
          <p:nvPr/>
        </p:nvSpPr>
        <p:spPr>
          <a:xfrm>
            <a:off x="6444208" y="2096852"/>
            <a:ext cx="1250855" cy="307777"/>
          </a:xfrm>
          <a:prstGeom prst="rect">
            <a:avLst/>
          </a:prstGeom>
          <a:noFill/>
        </p:spPr>
        <p:txBody>
          <a:bodyPr wrap="square" rtlCol="0">
            <a:spAutoFit/>
          </a:bodyPr>
          <a:lstStyle/>
          <a:p>
            <a:r>
              <a:rPr lang="en-US" sz="1400" dirty="0">
                <a:solidFill>
                  <a:schemeClr val="tx2"/>
                </a:solidFill>
                <a:cs typeface="Arial" pitchFamily="34" charset="0"/>
              </a:rPr>
              <a:t>Family plans</a:t>
            </a:r>
            <a:endParaRPr lang="en-US" sz="1200" dirty="0">
              <a:solidFill>
                <a:schemeClr val="tx2"/>
              </a:solidFill>
              <a:cs typeface="Arial" pitchFamily="34" charset="0"/>
            </a:endParaRPr>
          </a:p>
        </p:txBody>
      </p:sp>
      <p:sp>
        <p:nvSpPr>
          <p:cNvPr id="11" name="TextBox 10">
            <a:extLst>
              <a:ext uri="{FF2B5EF4-FFF2-40B4-BE49-F238E27FC236}">
                <a16:creationId xmlns:a16="http://schemas.microsoft.com/office/drawing/2014/main" id="{60900009-81C5-BB40-975E-BE1A1FAC93D1}"/>
              </a:ext>
            </a:extLst>
          </p:cNvPr>
          <p:cNvSpPr txBox="1"/>
          <p:nvPr/>
        </p:nvSpPr>
        <p:spPr>
          <a:xfrm>
            <a:off x="6446520" y="3789040"/>
            <a:ext cx="2117411" cy="307777"/>
          </a:xfrm>
          <a:prstGeom prst="rect">
            <a:avLst/>
          </a:prstGeom>
          <a:noFill/>
        </p:spPr>
        <p:txBody>
          <a:bodyPr wrap="square" rtlCol="0">
            <a:spAutoFit/>
          </a:bodyPr>
          <a:lstStyle/>
          <a:p>
            <a:r>
              <a:rPr lang="en-US" sz="1400" dirty="0">
                <a:solidFill>
                  <a:schemeClr val="bg2"/>
                </a:solidFill>
                <a:cs typeface="Arial" pitchFamily="34" charset="0"/>
              </a:rPr>
              <a:t>Single-person plans</a:t>
            </a:r>
            <a:endParaRPr lang="en-US" sz="1200" dirty="0">
              <a:solidFill>
                <a:schemeClr val="bg2"/>
              </a:solidFill>
              <a:cs typeface="Arial" pitchFamily="34" charset="0"/>
            </a:endParaRPr>
          </a:p>
        </p:txBody>
      </p:sp>
      <p:sp>
        <p:nvSpPr>
          <p:cNvPr id="22" name="TextBox 21">
            <a:extLst>
              <a:ext uri="{FF2B5EF4-FFF2-40B4-BE49-F238E27FC236}">
                <a16:creationId xmlns:a16="http://schemas.microsoft.com/office/drawing/2014/main" id="{B9D4D094-A387-654A-9DD7-F4A986E32235}"/>
              </a:ext>
            </a:extLst>
          </p:cNvPr>
          <p:cNvSpPr txBox="1"/>
          <p:nvPr/>
        </p:nvSpPr>
        <p:spPr>
          <a:xfrm>
            <a:off x="0" y="711715"/>
            <a:ext cx="3918020" cy="307777"/>
          </a:xfrm>
          <a:prstGeom prst="rect">
            <a:avLst/>
          </a:prstGeom>
          <a:noFill/>
        </p:spPr>
        <p:txBody>
          <a:bodyPr wrap="square" rtlCol="0">
            <a:spAutoFit/>
          </a:bodyPr>
          <a:lstStyle/>
          <a:p>
            <a:r>
              <a:rPr lang="en-US" sz="1400" i="1" dirty="0"/>
              <a:t>Average growth from previous year</a:t>
            </a:r>
          </a:p>
        </p:txBody>
      </p:sp>
    </p:spTree>
    <p:extLst>
      <p:ext uri="{BB962C8B-B14F-4D97-AF65-F5344CB8AC3E}">
        <p14:creationId xmlns:p14="http://schemas.microsoft.com/office/powerpoint/2010/main" val="3612779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Employer premiums have risen, so have employee contributions.</a:t>
            </a:r>
          </a:p>
        </p:txBody>
      </p:sp>
      <p:graphicFrame>
        <p:nvGraphicFramePr>
          <p:cNvPr id="17" name="Chart Placeholder 16">
            <a:extLst>
              <a:ext uri="{FF2B5EF4-FFF2-40B4-BE49-F238E27FC236}">
                <a16:creationId xmlns:a16="http://schemas.microsoft.com/office/drawing/2014/main" id="{027A8924-1701-BB4C-964F-638FD46A69A0}"/>
              </a:ext>
            </a:extLst>
          </p:cNvPr>
          <p:cNvGraphicFramePr>
            <a:graphicFrameLocks noGrp="1"/>
          </p:cNvGraphicFramePr>
          <p:nvPr>
            <p:ph type="chart" sz="quarter" idx="19"/>
            <p:extLst>
              <p:ext uri="{D42A27DB-BD31-4B8C-83A1-F6EECF244321}">
                <p14:modId xmlns:p14="http://schemas.microsoft.com/office/powerpoint/2010/main" val="4164698672"/>
              </p:ext>
            </p:extLst>
          </p:nvPr>
        </p:nvGraphicFramePr>
        <p:xfrm>
          <a:off x="0" y="1289641"/>
          <a:ext cx="9072563" cy="426472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930D9E76-017E-AC43-A1DB-1BBEABCA2102}"/>
              </a:ext>
            </a:extLst>
          </p:cNvPr>
          <p:cNvSpPr>
            <a:spLocks noGrp="1"/>
          </p:cNvSpPr>
          <p:nvPr>
            <p:ph type="body" sz="quarter" idx="22"/>
          </p:nvPr>
        </p:nvSpPr>
        <p:spPr/>
        <p:txBody>
          <a:bodyPr/>
          <a:lstStyle/>
          <a:p>
            <a:pPr>
              <a:spcAft>
                <a:spcPct val="25000"/>
              </a:spcAft>
            </a:pPr>
            <a:r>
              <a:rPr lang="en-US" dirty="0">
                <a:cs typeface="Calibri" panose="020F0502020204030204" pitchFamily="34" charset="0"/>
              </a:rPr>
              <a:t>Data: Medical Expenditure Panel Survey–Insurance Component (MEPS–IC), 2011, 2016, 2017.</a:t>
            </a:r>
          </a:p>
        </p:txBody>
      </p:sp>
      <p:grpSp>
        <p:nvGrpSpPr>
          <p:cNvPr id="16" name="Group 15">
            <a:extLst>
              <a:ext uri="{FF2B5EF4-FFF2-40B4-BE49-F238E27FC236}">
                <a16:creationId xmlns:a16="http://schemas.microsoft.com/office/drawing/2014/main" id="{BB7F59FD-968C-E84A-828E-C2DC034B3386}"/>
              </a:ext>
            </a:extLst>
          </p:cNvPr>
          <p:cNvGrpSpPr/>
          <p:nvPr/>
        </p:nvGrpSpPr>
        <p:grpSpPr>
          <a:xfrm>
            <a:off x="3241225" y="1446567"/>
            <a:ext cx="2590112" cy="276999"/>
            <a:chOff x="3918020" y="1231039"/>
            <a:chExt cx="2590112" cy="276999"/>
          </a:xfrm>
        </p:grpSpPr>
        <p:sp>
          <p:nvSpPr>
            <p:cNvPr id="18" name="Oval 17"/>
            <p:cNvSpPr/>
            <p:nvPr/>
          </p:nvSpPr>
          <p:spPr>
            <a:xfrm>
              <a:off x="5278088" y="1278098"/>
              <a:ext cx="182880" cy="182880"/>
            </a:xfrm>
            <a:prstGeom prst="ellipse">
              <a:avLst/>
            </a:prstGeom>
            <a:solidFill>
              <a:schemeClr val="tx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Oval 18"/>
            <p:cNvSpPr/>
            <p:nvPr/>
          </p:nvSpPr>
          <p:spPr>
            <a:xfrm>
              <a:off x="3918020" y="1278098"/>
              <a:ext cx="182880" cy="182880"/>
            </a:xfrm>
            <a:prstGeom prst="ellipse">
              <a:avLst/>
            </a:prstGeom>
            <a:solidFill>
              <a:schemeClr val="bg2"/>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0" name="TextBox 19"/>
            <p:cNvSpPr txBox="1"/>
            <p:nvPr/>
          </p:nvSpPr>
          <p:spPr>
            <a:xfrm>
              <a:off x="4107351" y="1231039"/>
              <a:ext cx="1040713" cy="276999"/>
            </a:xfrm>
            <a:prstGeom prst="rect">
              <a:avLst/>
            </a:prstGeom>
            <a:noFill/>
          </p:spPr>
          <p:txBody>
            <a:bodyPr wrap="square" rtlCol="0">
              <a:spAutoFit/>
            </a:bodyPr>
            <a:lstStyle/>
            <a:p>
              <a:r>
                <a:rPr lang="en-US" sz="1200" dirty="0">
                  <a:solidFill>
                    <a:srgbClr val="000000">
                      <a:lumMod val="75000"/>
                      <a:lumOff val="25000"/>
                    </a:srgbClr>
                  </a:solidFill>
                  <a:cs typeface="Arial" pitchFamily="34" charset="0"/>
                </a:rPr>
                <a:t>2011 to 2016</a:t>
              </a:r>
              <a:endParaRPr lang="en-US" sz="1100" dirty="0">
                <a:solidFill>
                  <a:srgbClr val="000000">
                    <a:lumMod val="75000"/>
                    <a:lumOff val="25000"/>
                  </a:srgbClr>
                </a:solidFill>
                <a:cs typeface="Arial" pitchFamily="34" charset="0"/>
              </a:endParaRPr>
            </a:p>
          </p:txBody>
        </p:sp>
        <p:sp>
          <p:nvSpPr>
            <p:cNvPr id="27" name="TextBox 26"/>
            <p:cNvSpPr txBox="1"/>
            <p:nvPr/>
          </p:nvSpPr>
          <p:spPr>
            <a:xfrm>
              <a:off x="5467419" y="1231039"/>
              <a:ext cx="1040713" cy="276999"/>
            </a:xfrm>
            <a:prstGeom prst="rect">
              <a:avLst/>
            </a:prstGeom>
            <a:noFill/>
          </p:spPr>
          <p:txBody>
            <a:bodyPr wrap="square" rtlCol="0">
              <a:spAutoFit/>
            </a:bodyPr>
            <a:lstStyle/>
            <a:p>
              <a:r>
                <a:rPr lang="en-US" sz="1200" dirty="0">
                  <a:solidFill>
                    <a:srgbClr val="000000">
                      <a:lumMod val="75000"/>
                      <a:lumOff val="25000"/>
                    </a:srgbClr>
                  </a:solidFill>
                  <a:cs typeface="Arial" pitchFamily="34" charset="0"/>
                </a:rPr>
                <a:t>2016 to 2017</a:t>
              </a:r>
              <a:endParaRPr lang="en-US" sz="1100" dirty="0">
                <a:solidFill>
                  <a:srgbClr val="000000">
                    <a:lumMod val="75000"/>
                    <a:lumOff val="25000"/>
                  </a:srgbClr>
                </a:solidFill>
                <a:cs typeface="Arial" pitchFamily="34" charset="0"/>
              </a:endParaRPr>
            </a:p>
          </p:txBody>
        </p:sp>
      </p:grpSp>
      <p:sp>
        <p:nvSpPr>
          <p:cNvPr id="11" name="Rectangle 10">
            <a:extLst>
              <a:ext uri="{FF2B5EF4-FFF2-40B4-BE49-F238E27FC236}">
                <a16:creationId xmlns:a16="http://schemas.microsoft.com/office/drawing/2014/main" id="{D7BC8833-AE28-4F4A-9EB4-091F7AB98D75}"/>
              </a:ext>
            </a:extLst>
          </p:cNvPr>
          <p:cNvSpPr/>
          <p:nvPr/>
        </p:nvSpPr>
        <p:spPr>
          <a:xfrm>
            <a:off x="3241225" y="1106950"/>
            <a:ext cx="2482903" cy="307777"/>
          </a:xfrm>
          <a:prstGeom prst="rect">
            <a:avLst/>
          </a:prstGeom>
        </p:spPr>
        <p:txBody>
          <a:bodyPr wrap="square">
            <a:spAutoFit/>
          </a:bodyPr>
          <a:lstStyle/>
          <a:p>
            <a:pPr algn="ctr"/>
            <a:r>
              <a:rPr lang="en-US" sz="1400" b="1" dirty="0"/>
              <a:t>Average annual growth (%)</a:t>
            </a:r>
          </a:p>
        </p:txBody>
      </p:sp>
    </p:spTree>
    <p:extLst>
      <p:ext uri="{BB962C8B-B14F-4D97-AF65-F5344CB8AC3E}">
        <p14:creationId xmlns:p14="http://schemas.microsoft.com/office/powerpoint/2010/main" val="3476941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p:cNvGraphicFramePr>
            <a:graphicFrameLocks noGrp="1"/>
          </p:cNvGraphicFramePr>
          <p:nvPr>
            <p:ph type="chart" sz="quarter" idx="19"/>
            <p:extLst>
              <p:ext uri="{D42A27DB-BD31-4B8C-83A1-F6EECF244321}">
                <p14:modId xmlns:p14="http://schemas.microsoft.com/office/powerpoint/2010/main" val="1281979452"/>
              </p:ext>
            </p:extLst>
          </p:nvPr>
        </p:nvGraphicFramePr>
        <p:xfrm>
          <a:off x="35496" y="928946"/>
          <a:ext cx="8100900" cy="2196244"/>
        </p:xfrm>
        <a:graphic>
          <a:graphicData uri="http://schemas.openxmlformats.org/drawingml/2006/chart">
            <c:chart xmlns:c="http://schemas.openxmlformats.org/drawingml/2006/chart" xmlns:r="http://schemas.openxmlformats.org/officeDocument/2006/relationships" r:id="rId3"/>
          </a:graphicData>
        </a:graphic>
      </p:graphicFrame>
      <p:sp>
        <p:nvSpPr>
          <p:cNvPr id="1027" name="Rectangle 2"/>
          <p:cNvSpPr>
            <a:spLocks noGrp="1" noChangeArrowheads="1"/>
          </p:cNvSpPr>
          <p:nvPr>
            <p:ph type="ctrTitle"/>
          </p:nvPr>
        </p:nvSpPr>
        <p:spPr/>
        <p:txBody>
          <a:bodyPr/>
          <a:lstStyle/>
          <a:p>
            <a:r>
              <a:rPr lang="en-US" dirty="0"/>
              <a:t>Employee premium contributions vary widely by state.</a:t>
            </a:r>
          </a:p>
        </p:txBody>
      </p:sp>
      <p:sp>
        <p:nvSpPr>
          <p:cNvPr id="2" name="Text Placeholder 1">
            <a:extLst>
              <a:ext uri="{FF2B5EF4-FFF2-40B4-BE49-F238E27FC236}">
                <a16:creationId xmlns:a16="http://schemas.microsoft.com/office/drawing/2014/main" id="{EC92C6E0-96EB-0849-8967-0A98BA97D951}"/>
              </a:ext>
            </a:extLst>
          </p:cNvPr>
          <p:cNvSpPr>
            <a:spLocks noGrp="1"/>
          </p:cNvSpPr>
          <p:nvPr>
            <p:ph type="body" sz="quarter" idx="22"/>
          </p:nvPr>
        </p:nvSpPr>
        <p:spPr/>
        <p:txBody>
          <a:bodyPr/>
          <a:lstStyle/>
          <a:p>
            <a:r>
              <a:rPr lang="en-US" dirty="0">
                <a:cs typeface="Calibri" panose="020F0502020204030204" pitchFamily="34" charset="0"/>
              </a:rPr>
              <a:t>Data: Medical Expenditure Panel Survey–Insurance Component (MEPS–IC), 2017.</a:t>
            </a:r>
          </a:p>
        </p:txBody>
      </p:sp>
      <p:sp>
        <p:nvSpPr>
          <p:cNvPr id="1030" name="Text Box 10"/>
          <p:cNvSpPr txBox="1">
            <a:spLocks noChangeArrowheads="1"/>
          </p:cNvSpPr>
          <p:nvPr/>
        </p:nvSpPr>
        <p:spPr bwMode="auto">
          <a:xfrm>
            <a:off x="503548" y="1052736"/>
            <a:ext cx="1436612" cy="261610"/>
          </a:xfrm>
          <a:prstGeom prst="rect">
            <a:avLst/>
          </a:prstGeom>
          <a:noFill/>
          <a:ln w="9525" algn="ctr">
            <a:noFill/>
            <a:miter lim="800000"/>
            <a:headEnd/>
            <a:tailEnd/>
          </a:ln>
        </p:spPr>
        <p:txBody>
          <a:bodyPr wrap="none">
            <a:spAutoFit/>
          </a:bodyPr>
          <a:lstStyle/>
          <a:p>
            <a:r>
              <a:rPr lang="en-US" sz="1100" dirty="0">
                <a:cs typeface="Calibri" panose="020F0502020204030204" pitchFamily="34" charset="0"/>
              </a:rPr>
              <a:t>U.S. average = $1,415</a:t>
            </a:r>
          </a:p>
        </p:txBody>
      </p:sp>
      <p:graphicFrame>
        <p:nvGraphicFramePr>
          <p:cNvPr id="7" name="Content Placeholder 2">
            <a:extLst>
              <a:ext uri="{FF2B5EF4-FFF2-40B4-BE49-F238E27FC236}">
                <a16:creationId xmlns:a16="http://schemas.microsoft.com/office/drawing/2014/main" id="{0A887B1E-94AD-D54B-A3F7-4DA32D94BC8D}"/>
              </a:ext>
            </a:extLst>
          </p:cNvPr>
          <p:cNvGraphicFramePr>
            <a:graphicFrameLocks/>
          </p:cNvGraphicFramePr>
          <p:nvPr>
            <p:extLst>
              <p:ext uri="{D42A27DB-BD31-4B8C-83A1-F6EECF244321}">
                <p14:modId xmlns:p14="http://schemas.microsoft.com/office/powerpoint/2010/main" val="442101230"/>
              </p:ext>
            </p:extLst>
          </p:nvPr>
        </p:nvGraphicFramePr>
        <p:xfrm>
          <a:off x="0" y="3184693"/>
          <a:ext cx="8136396" cy="2836594"/>
        </p:xfrm>
        <a:graphic>
          <a:graphicData uri="http://schemas.openxmlformats.org/drawingml/2006/chart">
            <c:chart xmlns:c="http://schemas.openxmlformats.org/drawingml/2006/chart" xmlns:r="http://schemas.openxmlformats.org/officeDocument/2006/relationships" r:id="rId4"/>
          </a:graphicData>
        </a:graphic>
      </p:graphicFrame>
      <p:sp>
        <p:nvSpPr>
          <p:cNvPr id="8" name="Text Box 10">
            <a:extLst>
              <a:ext uri="{FF2B5EF4-FFF2-40B4-BE49-F238E27FC236}">
                <a16:creationId xmlns:a16="http://schemas.microsoft.com/office/drawing/2014/main" id="{60B9EE47-7C65-E646-95EB-11A8E04566BF}"/>
              </a:ext>
            </a:extLst>
          </p:cNvPr>
          <p:cNvSpPr txBox="1">
            <a:spLocks noChangeArrowheads="1"/>
          </p:cNvSpPr>
          <p:nvPr/>
        </p:nvSpPr>
        <p:spPr bwMode="auto">
          <a:xfrm>
            <a:off x="503548" y="3537012"/>
            <a:ext cx="1436612" cy="261610"/>
          </a:xfrm>
          <a:prstGeom prst="rect">
            <a:avLst/>
          </a:prstGeom>
          <a:noFill/>
          <a:ln w="9525" algn="ctr">
            <a:noFill/>
            <a:miter lim="800000"/>
            <a:headEnd/>
            <a:tailEnd/>
          </a:ln>
        </p:spPr>
        <p:txBody>
          <a:bodyPr wrap="none">
            <a:spAutoFit/>
          </a:bodyPr>
          <a:lstStyle/>
          <a:p>
            <a:r>
              <a:rPr lang="en-US" sz="1100" dirty="0">
                <a:cs typeface="Calibri" panose="020F0502020204030204" pitchFamily="34" charset="0"/>
              </a:rPr>
              <a:t>U.S. average = $5,218</a:t>
            </a:r>
          </a:p>
        </p:txBody>
      </p:sp>
      <p:sp>
        <p:nvSpPr>
          <p:cNvPr id="4" name="Rectangle 3">
            <a:extLst>
              <a:ext uri="{FF2B5EF4-FFF2-40B4-BE49-F238E27FC236}">
                <a16:creationId xmlns:a16="http://schemas.microsoft.com/office/drawing/2014/main" id="{7CF901F1-C269-764E-BD63-6480AA237D73}"/>
              </a:ext>
            </a:extLst>
          </p:cNvPr>
          <p:cNvSpPr/>
          <p:nvPr/>
        </p:nvSpPr>
        <p:spPr>
          <a:xfrm>
            <a:off x="503548" y="3270466"/>
            <a:ext cx="1483098" cy="307777"/>
          </a:xfrm>
          <a:prstGeom prst="rect">
            <a:avLst/>
          </a:prstGeom>
        </p:spPr>
        <p:txBody>
          <a:bodyPr wrap="none">
            <a:spAutoFit/>
          </a:bodyPr>
          <a:lstStyle/>
          <a:p>
            <a:r>
              <a:rPr lang="en-US" sz="1400" b="1" dirty="0"/>
              <a:t>Family coverage</a:t>
            </a:r>
          </a:p>
        </p:txBody>
      </p:sp>
      <p:sp>
        <p:nvSpPr>
          <p:cNvPr id="10" name="Rectangle 9">
            <a:extLst>
              <a:ext uri="{FF2B5EF4-FFF2-40B4-BE49-F238E27FC236}">
                <a16:creationId xmlns:a16="http://schemas.microsoft.com/office/drawing/2014/main" id="{2D8C6F19-1C06-6C48-A8C8-7C3A614FCB7B}"/>
              </a:ext>
            </a:extLst>
          </p:cNvPr>
          <p:cNvSpPr/>
          <p:nvPr/>
        </p:nvSpPr>
        <p:spPr>
          <a:xfrm>
            <a:off x="503548" y="800708"/>
            <a:ext cx="1436612" cy="307777"/>
          </a:xfrm>
          <a:prstGeom prst="rect">
            <a:avLst/>
          </a:prstGeom>
        </p:spPr>
        <p:txBody>
          <a:bodyPr wrap="none">
            <a:spAutoFit/>
          </a:bodyPr>
          <a:lstStyle/>
          <a:p>
            <a:r>
              <a:rPr lang="en-US" sz="1400" b="1" dirty="0"/>
              <a:t>Single coverage</a:t>
            </a:r>
          </a:p>
        </p:txBody>
      </p:sp>
    </p:spTree>
    <p:extLst>
      <p:ext uri="{BB962C8B-B14F-4D97-AF65-F5344CB8AC3E}">
        <p14:creationId xmlns:p14="http://schemas.microsoft.com/office/powerpoint/2010/main" val="36540342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Placeholder 19">
            <a:extLst>
              <a:ext uri="{FF2B5EF4-FFF2-40B4-BE49-F238E27FC236}">
                <a16:creationId xmlns:a16="http://schemas.microsoft.com/office/drawing/2014/main" id="{4E37DC4A-EA0B-7B4B-B86C-2F325DDEA7B3}"/>
              </a:ext>
            </a:extLst>
          </p:cNvPr>
          <p:cNvGraphicFramePr>
            <a:graphicFrameLocks noGrp="1"/>
          </p:cNvGraphicFramePr>
          <p:nvPr>
            <p:ph type="chart" sz="quarter" idx="19"/>
            <p:extLst>
              <p:ext uri="{D42A27DB-BD31-4B8C-83A1-F6EECF244321}">
                <p14:modId xmlns:p14="http://schemas.microsoft.com/office/powerpoint/2010/main" val="1277059326"/>
              </p:ext>
            </p:extLst>
          </p:nvPr>
        </p:nvGraphicFramePr>
        <p:xfrm>
          <a:off x="172869" y="1343934"/>
          <a:ext cx="1872208" cy="3432420"/>
        </p:xfrm>
        <a:graphic>
          <a:graphicData uri="http://schemas.openxmlformats.org/drawingml/2006/chart">
            <c:chart xmlns:c="http://schemas.openxmlformats.org/drawingml/2006/chart" xmlns:r="http://schemas.openxmlformats.org/officeDocument/2006/relationships" r:id="rId2"/>
          </a:graphicData>
        </a:graphic>
      </p:graphicFrame>
      <p:sp>
        <p:nvSpPr>
          <p:cNvPr id="2" name="Title 1"/>
          <p:cNvSpPr>
            <a:spLocks noGrp="1"/>
          </p:cNvSpPr>
          <p:nvPr>
            <p:ph type="ctrTitle"/>
          </p:nvPr>
        </p:nvSpPr>
        <p:spPr/>
        <p:txBody>
          <a:bodyPr/>
          <a:lstStyle/>
          <a:p>
            <a:r>
              <a:rPr lang="en-US" dirty="0"/>
              <a:t>Worker payments for employer coverage are growing faster than median income.</a:t>
            </a:r>
          </a:p>
        </p:txBody>
      </p:sp>
      <p:sp>
        <p:nvSpPr>
          <p:cNvPr id="8" name="Text Placeholder 7">
            <a:extLst>
              <a:ext uri="{FF2B5EF4-FFF2-40B4-BE49-F238E27FC236}">
                <a16:creationId xmlns:a16="http://schemas.microsoft.com/office/drawing/2014/main" id="{35353216-4A55-4044-940E-E00ABA66B9D5}"/>
              </a:ext>
            </a:extLst>
          </p:cNvPr>
          <p:cNvSpPr>
            <a:spLocks noGrp="1"/>
          </p:cNvSpPr>
          <p:nvPr>
            <p:ph type="body" sz="quarter" idx="22"/>
          </p:nvPr>
        </p:nvSpPr>
        <p:spPr/>
        <p:txBody>
          <a:bodyPr/>
          <a:lstStyle/>
          <a:p>
            <a:pPr>
              <a:spcAft>
                <a:spcPct val="25000"/>
              </a:spcAft>
            </a:pPr>
            <a:r>
              <a:rPr lang="en-US" dirty="0">
                <a:cs typeface="Calibri" panose="020F0502020204030204" pitchFamily="34" charset="0"/>
              </a:rPr>
              <a:t>Notes: Estimates of median household income used in the denominator for this ratio come from the Current Population Survey (CPS), which revised its income questions in 2013. The denominator in our ratio estimates prior to 2014 is derived from the traditional CPS income questions, while ratio estimates from 2017 are estimated from the revised income questions. Household incomes have been adjusted for the likelihood that people in the same residence purchase health insurance together.</a:t>
            </a:r>
          </a:p>
          <a:p>
            <a:pPr>
              <a:spcAft>
                <a:spcPct val="25000"/>
              </a:spcAft>
            </a:pPr>
            <a:r>
              <a:rPr lang="en-US" dirty="0">
                <a:cs typeface="Calibri" panose="020F0502020204030204" pitchFamily="34" charset="0"/>
              </a:rPr>
              <a:t>Data: Employee premium contribution: Medical Expenditure Panel Survey–Insurance Component (MEPS–IC), 2008, 2011, 2017; Median household income: Current Population Survey, 2008–09, 2011–12, 2017–18.</a:t>
            </a:r>
          </a:p>
        </p:txBody>
      </p:sp>
      <p:pic>
        <p:nvPicPr>
          <p:cNvPr id="12" name="Picture 11">
            <a:extLst>
              <a:ext uri="{FF2B5EF4-FFF2-40B4-BE49-F238E27FC236}">
                <a16:creationId xmlns:a16="http://schemas.microsoft.com/office/drawing/2014/main" id="{B8116FE9-0A22-D941-A94A-FCBA59E17F8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64702" y="1466226"/>
            <a:ext cx="4690723" cy="3310959"/>
          </a:xfrm>
          <a:prstGeom prst="rect">
            <a:avLst/>
          </a:prstGeom>
        </p:spPr>
      </p:pic>
      <p:sp>
        <p:nvSpPr>
          <p:cNvPr id="18" name="TextBox 17">
            <a:extLst>
              <a:ext uri="{FF2B5EF4-FFF2-40B4-BE49-F238E27FC236}">
                <a16:creationId xmlns:a16="http://schemas.microsoft.com/office/drawing/2014/main" id="{EF3885EA-8D17-7940-944A-6CFBB0DCDC7C}"/>
              </a:ext>
            </a:extLst>
          </p:cNvPr>
          <p:cNvSpPr txBox="1"/>
          <p:nvPr/>
        </p:nvSpPr>
        <p:spPr>
          <a:xfrm>
            <a:off x="3017138" y="766416"/>
            <a:ext cx="3996444" cy="523220"/>
          </a:xfrm>
          <a:prstGeom prst="rect">
            <a:avLst/>
          </a:prstGeom>
          <a:noFill/>
        </p:spPr>
        <p:txBody>
          <a:bodyPr wrap="square" rtlCol="0">
            <a:spAutoFit/>
          </a:bodyPr>
          <a:lstStyle/>
          <a:p>
            <a:r>
              <a:rPr lang="en-US" sz="1400" b="1" dirty="0">
                <a:cs typeface="Calibri" panose="020F0502020204030204" pitchFamily="34" charset="0"/>
              </a:rPr>
              <a:t>Average employee premium contribution as percent of median state income in 2017</a:t>
            </a:r>
            <a:endParaRPr lang="en-US" sz="1400" dirty="0">
              <a:cs typeface="Calibri" panose="020F0502020204030204" pitchFamily="34" charset="0"/>
            </a:endParaRPr>
          </a:p>
        </p:txBody>
      </p:sp>
      <p:grpSp>
        <p:nvGrpSpPr>
          <p:cNvPr id="6" name="Group 5">
            <a:extLst>
              <a:ext uri="{FF2B5EF4-FFF2-40B4-BE49-F238E27FC236}">
                <a16:creationId xmlns:a16="http://schemas.microsoft.com/office/drawing/2014/main" id="{479F33DF-62AE-444E-9276-5DCB542EC119}"/>
              </a:ext>
            </a:extLst>
          </p:cNvPr>
          <p:cNvGrpSpPr/>
          <p:nvPr/>
        </p:nvGrpSpPr>
        <p:grpSpPr>
          <a:xfrm>
            <a:off x="5210063" y="4419744"/>
            <a:ext cx="2854325" cy="817059"/>
            <a:chOff x="2725787" y="1819745"/>
            <a:chExt cx="2854325" cy="817059"/>
          </a:xfrm>
        </p:grpSpPr>
        <p:sp>
          <p:nvSpPr>
            <p:cNvPr id="14" name="Oval 13">
              <a:extLst>
                <a:ext uri="{FF2B5EF4-FFF2-40B4-BE49-F238E27FC236}">
                  <a16:creationId xmlns:a16="http://schemas.microsoft.com/office/drawing/2014/main" id="{F4CD656C-3319-3442-8F7B-E54EBA72BBC4}"/>
                </a:ext>
              </a:extLst>
            </p:cNvPr>
            <p:cNvSpPr/>
            <p:nvPr/>
          </p:nvSpPr>
          <p:spPr>
            <a:xfrm>
              <a:off x="2725787" y="1868742"/>
              <a:ext cx="164592" cy="164592"/>
            </a:xfrm>
            <a:prstGeom prst="ellipse">
              <a:avLst/>
            </a:prstGeom>
            <a:solidFill>
              <a:schemeClr val="bg1"/>
            </a:solidFill>
            <a:ln w="9525">
              <a:solidFill>
                <a:srgbClr val="92D7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5" name="Oval 14">
              <a:extLst>
                <a:ext uri="{FF2B5EF4-FFF2-40B4-BE49-F238E27FC236}">
                  <a16:creationId xmlns:a16="http://schemas.microsoft.com/office/drawing/2014/main" id="{4DE5961E-4C03-474B-90AA-E440862EB7F6}"/>
                </a:ext>
              </a:extLst>
            </p:cNvPr>
            <p:cNvSpPr/>
            <p:nvPr/>
          </p:nvSpPr>
          <p:spPr>
            <a:xfrm>
              <a:off x="2726074" y="2135442"/>
              <a:ext cx="164592" cy="164592"/>
            </a:xfrm>
            <a:prstGeom prst="ellipse">
              <a:avLst/>
            </a:prstGeom>
            <a:solidFill>
              <a:srgbClr val="92D7D7"/>
            </a:solidFill>
            <a:ln w="9525">
              <a:solidFill>
                <a:srgbClr val="92D7D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6" name="TextBox 15">
              <a:extLst>
                <a:ext uri="{FF2B5EF4-FFF2-40B4-BE49-F238E27FC236}">
                  <a16:creationId xmlns:a16="http://schemas.microsoft.com/office/drawing/2014/main" id="{7B00AE1D-817C-B744-B54B-4CB27E6A8C50}"/>
                </a:ext>
              </a:extLst>
            </p:cNvPr>
            <p:cNvSpPr txBox="1"/>
            <p:nvPr/>
          </p:nvSpPr>
          <p:spPr>
            <a:xfrm>
              <a:off x="2916287" y="1819745"/>
              <a:ext cx="2663825" cy="276999"/>
            </a:xfrm>
            <a:prstGeom prst="rect">
              <a:avLst/>
            </a:prstGeom>
            <a:noFill/>
          </p:spPr>
          <p:txBody>
            <a:bodyPr wrap="square" rtlCol="0">
              <a:spAutoFit/>
            </a:bodyPr>
            <a:lstStyle/>
            <a:p>
              <a:r>
                <a:rPr lang="en-US" sz="1200" dirty="0">
                  <a:cs typeface="Arial" pitchFamily="34" charset="0"/>
                </a:rPr>
                <a:t>4.8%–5.9% (16 states + D.C.)</a:t>
              </a:r>
              <a:endParaRPr lang="en-US" sz="1100" dirty="0">
                <a:cs typeface="Arial" pitchFamily="34" charset="0"/>
              </a:endParaRPr>
            </a:p>
          </p:txBody>
        </p:sp>
        <p:sp>
          <p:nvSpPr>
            <p:cNvPr id="17" name="TextBox 16">
              <a:extLst>
                <a:ext uri="{FF2B5EF4-FFF2-40B4-BE49-F238E27FC236}">
                  <a16:creationId xmlns:a16="http://schemas.microsoft.com/office/drawing/2014/main" id="{875187DE-AEE2-C747-B802-D5EAC1FC8CE5}"/>
                </a:ext>
              </a:extLst>
            </p:cNvPr>
            <p:cNvSpPr txBox="1"/>
            <p:nvPr/>
          </p:nvSpPr>
          <p:spPr>
            <a:xfrm>
              <a:off x="2925165" y="2096744"/>
              <a:ext cx="2311365" cy="276999"/>
            </a:xfrm>
            <a:prstGeom prst="rect">
              <a:avLst/>
            </a:prstGeom>
            <a:noFill/>
          </p:spPr>
          <p:txBody>
            <a:bodyPr wrap="square" rtlCol="0">
              <a:spAutoFit/>
            </a:bodyPr>
            <a:lstStyle/>
            <a:p>
              <a:r>
                <a:rPr lang="en-US" sz="1200" dirty="0">
                  <a:cs typeface="Arial" pitchFamily="34" charset="0"/>
                </a:rPr>
                <a:t>6.0%–7.9% (23 states)</a:t>
              </a:r>
              <a:endParaRPr lang="en-US" sz="1100" dirty="0">
                <a:cs typeface="Arial" pitchFamily="34" charset="0"/>
              </a:endParaRPr>
            </a:p>
          </p:txBody>
        </p:sp>
        <p:sp>
          <p:nvSpPr>
            <p:cNvPr id="22" name="Oval 21">
              <a:extLst>
                <a:ext uri="{FF2B5EF4-FFF2-40B4-BE49-F238E27FC236}">
                  <a16:creationId xmlns:a16="http://schemas.microsoft.com/office/drawing/2014/main" id="{36B09360-5FD8-5949-BE5F-3237C7979DB6}"/>
                </a:ext>
              </a:extLst>
            </p:cNvPr>
            <p:cNvSpPr/>
            <p:nvPr/>
          </p:nvSpPr>
          <p:spPr>
            <a:xfrm>
              <a:off x="2725787" y="2402142"/>
              <a:ext cx="164592" cy="164592"/>
            </a:xfrm>
            <a:prstGeom prst="ellipse">
              <a:avLst/>
            </a:prstGeom>
            <a:solidFill>
              <a:srgbClr val="209696"/>
            </a:solidFill>
            <a:ln w="9525">
              <a:solidFill>
                <a:srgbClr val="2096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23" name="TextBox 22">
              <a:extLst>
                <a:ext uri="{FF2B5EF4-FFF2-40B4-BE49-F238E27FC236}">
                  <a16:creationId xmlns:a16="http://schemas.microsoft.com/office/drawing/2014/main" id="{2F146B21-EE5A-8642-895C-F28C629365B3}"/>
                </a:ext>
              </a:extLst>
            </p:cNvPr>
            <p:cNvSpPr txBox="1"/>
            <p:nvPr/>
          </p:nvSpPr>
          <p:spPr>
            <a:xfrm>
              <a:off x="2924878" y="2359805"/>
              <a:ext cx="2311365" cy="276999"/>
            </a:xfrm>
            <a:prstGeom prst="rect">
              <a:avLst/>
            </a:prstGeom>
            <a:noFill/>
          </p:spPr>
          <p:txBody>
            <a:bodyPr wrap="square" rtlCol="0">
              <a:spAutoFit/>
            </a:bodyPr>
            <a:lstStyle/>
            <a:p>
              <a:r>
                <a:rPr lang="en-US" sz="1200" dirty="0">
                  <a:cs typeface="Arial" pitchFamily="34" charset="0"/>
                </a:rPr>
                <a:t>8.0%–10.2% (11 states)</a:t>
              </a:r>
              <a:endParaRPr lang="en-US" sz="1100" dirty="0">
                <a:cs typeface="Arial" pitchFamily="34" charset="0"/>
              </a:endParaRPr>
            </a:p>
          </p:txBody>
        </p:sp>
      </p:grpSp>
      <p:sp>
        <p:nvSpPr>
          <p:cNvPr id="5" name="Rectangle 4">
            <a:extLst>
              <a:ext uri="{FF2B5EF4-FFF2-40B4-BE49-F238E27FC236}">
                <a16:creationId xmlns:a16="http://schemas.microsoft.com/office/drawing/2014/main" id="{6D873FFC-D1C2-C94C-A5E0-B7ACAE553A16}"/>
              </a:ext>
            </a:extLst>
          </p:cNvPr>
          <p:cNvSpPr/>
          <p:nvPr/>
        </p:nvSpPr>
        <p:spPr>
          <a:xfrm>
            <a:off x="72139" y="766416"/>
            <a:ext cx="2024421" cy="738664"/>
          </a:xfrm>
          <a:prstGeom prst="rect">
            <a:avLst/>
          </a:prstGeom>
        </p:spPr>
        <p:txBody>
          <a:bodyPr wrap="square">
            <a:spAutoFit/>
          </a:bodyPr>
          <a:lstStyle/>
          <a:p>
            <a:r>
              <a:rPr lang="en-US" sz="1400" b="1" dirty="0"/>
              <a:t>Employee premium contribution as share of median income</a:t>
            </a:r>
          </a:p>
        </p:txBody>
      </p:sp>
    </p:spTree>
    <p:extLst>
      <p:ext uri="{BB962C8B-B14F-4D97-AF65-F5344CB8AC3E}">
        <p14:creationId xmlns:p14="http://schemas.microsoft.com/office/powerpoint/2010/main" val="753308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19">
            <a:extLst>
              <a:ext uri="{FF2B5EF4-FFF2-40B4-BE49-F238E27FC236}">
                <a16:creationId xmlns:a16="http://schemas.microsoft.com/office/drawing/2014/main" id="{76A888D5-E96D-284F-A39D-6706E8A69ECF}"/>
              </a:ext>
            </a:extLst>
          </p:cNvPr>
          <p:cNvGraphicFramePr>
            <a:graphicFrameLocks/>
          </p:cNvGraphicFramePr>
          <p:nvPr>
            <p:extLst>
              <p:ext uri="{D42A27DB-BD31-4B8C-83A1-F6EECF244321}">
                <p14:modId xmlns:p14="http://schemas.microsoft.com/office/powerpoint/2010/main" val="1283855766"/>
              </p:ext>
            </p:extLst>
          </p:nvPr>
        </p:nvGraphicFramePr>
        <p:xfrm>
          <a:off x="184581" y="1376772"/>
          <a:ext cx="1826703" cy="3396416"/>
        </p:xfrm>
        <a:graphic>
          <a:graphicData uri="http://schemas.openxmlformats.org/drawingml/2006/chart">
            <c:chart xmlns:c="http://schemas.openxmlformats.org/drawingml/2006/chart" xmlns:r="http://schemas.openxmlformats.org/officeDocument/2006/relationships" r:id="rId3"/>
          </a:graphicData>
        </a:graphic>
      </p:graphicFrame>
      <p:sp>
        <p:nvSpPr>
          <p:cNvPr id="1027" name="Rectangle 2"/>
          <p:cNvSpPr>
            <a:spLocks noGrp="1" noChangeArrowheads="1"/>
          </p:cNvSpPr>
          <p:nvPr>
            <p:ph type="ctrTitle"/>
          </p:nvPr>
        </p:nvSpPr>
        <p:spPr>
          <a:xfrm>
            <a:off x="98134" y="0"/>
            <a:ext cx="9001000" cy="628410"/>
          </a:xfrm>
        </p:spPr>
        <p:txBody>
          <a:bodyPr/>
          <a:lstStyle/>
          <a:p>
            <a:r>
              <a:rPr lang="en-US" dirty="0"/>
              <a:t>Average deductibles are also outpacing growth in median income.</a:t>
            </a:r>
          </a:p>
        </p:txBody>
      </p:sp>
      <p:graphicFrame>
        <p:nvGraphicFramePr>
          <p:cNvPr id="3" name="Content Placeholder 2"/>
          <p:cNvGraphicFramePr>
            <a:graphicFrameLocks noGrp="1"/>
          </p:cNvGraphicFramePr>
          <p:nvPr>
            <p:ph type="chart" sz="quarter" idx="19"/>
            <p:extLst>
              <p:ext uri="{D42A27DB-BD31-4B8C-83A1-F6EECF244321}">
                <p14:modId xmlns:p14="http://schemas.microsoft.com/office/powerpoint/2010/main" val="224743658"/>
              </p:ext>
            </p:extLst>
          </p:nvPr>
        </p:nvGraphicFramePr>
        <p:xfrm>
          <a:off x="2084176" y="1304764"/>
          <a:ext cx="6340252" cy="3980055"/>
        </p:xfrm>
        <a:graphic>
          <a:graphicData uri="http://schemas.openxmlformats.org/drawingml/2006/chart">
            <c:chart xmlns:c="http://schemas.openxmlformats.org/drawingml/2006/chart" xmlns:r="http://schemas.openxmlformats.org/officeDocument/2006/relationships" r:id="rId4"/>
          </a:graphicData>
        </a:graphic>
      </p:graphicFrame>
      <p:sp>
        <p:nvSpPr>
          <p:cNvPr id="2" name="Text Placeholder 1">
            <a:extLst>
              <a:ext uri="{FF2B5EF4-FFF2-40B4-BE49-F238E27FC236}">
                <a16:creationId xmlns:a16="http://schemas.microsoft.com/office/drawing/2014/main" id="{093185E9-B609-8E44-9B0B-CD92A44BC722}"/>
              </a:ext>
            </a:extLst>
          </p:cNvPr>
          <p:cNvSpPr>
            <a:spLocks noGrp="1"/>
          </p:cNvSpPr>
          <p:nvPr>
            <p:ph type="body" sz="quarter" idx="22"/>
          </p:nvPr>
        </p:nvSpPr>
        <p:spPr/>
        <p:txBody>
          <a:bodyPr/>
          <a:lstStyle/>
          <a:p>
            <a:pPr>
              <a:spcAft>
                <a:spcPct val="25000"/>
              </a:spcAft>
            </a:pPr>
            <a:r>
              <a:rPr lang="en-US" dirty="0">
                <a:latin typeface="InterFace" panose="020B0503030203020204" pitchFamily="34" charset="0"/>
                <a:cs typeface="Calibri" panose="020F0502020204030204" pitchFamily="34" charset="0"/>
              </a:rPr>
              <a:t>Note: Estimates of median household income used in the denominator for this ratio come from the Current Population Survey (CPS), which revised its income questions in 2013. The denominator in our ratio estimates prior to 2014 is derived from the traditional CPS income questions, while ratio estimates from 2017 are estimated from the revised income questions. Household incomes have been adjusted for the likelihood that people in the same residence purchase health insurance together.</a:t>
            </a:r>
          </a:p>
          <a:p>
            <a:pPr>
              <a:spcAft>
                <a:spcPct val="25000"/>
              </a:spcAft>
            </a:pPr>
            <a:r>
              <a:rPr lang="en-US" dirty="0">
                <a:latin typeface="InterFace" panose="020B0503030203020204" pitchFamily="34" charset="0"/>
                <a:cs typeface="Calibri" panose="020F0502020204030204" pitchFamily="34" charset="0"/>
              </a:rPr>
              <a:t>Data: Deductible: Medical Expenditure Panel Survey–Insurance Component (MEPS–IC), 2008, 2011, 2017; Median household income: Current Population Survey, 2008–09, 2011–12, 2017–18.</a:t>
            </a:r>
          </a:p>
        </p:txBody>
      </p:sp>
      <p:sp>
        <p:nvSpPr>
          <p:cNvPr id="1030" name="Text Box 10"/>
          <p:cNvSpPr txBox="1">
            <a:spLocks noChangeArrowheads="1"/>
          </p:cNvSpPr>
          <p:nvPr/>
        </p:nvSpPr>
        <p:spPr bwMode="auto">
          <a:xfrm>
            <a:off x="2595328" y="1916832"/>
            <a:ext cx="1436612" cy="261610"/>
          </a:xfrm>
          <a:prstGeom prst="rect">
            <a:avLst/>
          </a:prstGeom>
          <a:noFill/>
          <a:ln w="9525" algn="ctr">
            <a:noFill/>
            <a:miter lim="800000"/>
            <a:headEnd/>
            <a:tailEnd/>
          </a:ln>
        </p:spPr>
        <p:txBody>
          <a:bodyPr wrap="none">
            <a:spAutoFit/>
          </a:bodyPr>
          <a:lstStyle/>
          <a:p>
            <a:r>
              <a:rPr lang="en-US" sz="1100" dirty="0"/>
              <a:t>U.S. average = $1,808</a:t>
            </a:r>
          </a:p>
        </p:txBody>
      </p:sp>
      <p:sp>
        <p:nvSpPr>
          <p:cNvPr id="9" name="Rectangle 8">
            <a:extLst>
              <a:ext uri="{FF2B5EF4-FFF2-40B4-BE49-F238E27FC236}">
                <a16:creationId xmlns:a16="http://schemas.microsoft.com/office/drawing/2014/main" id="{0ACC533E-0617-8F4D-9A98-B8B478F9F1F8}"/>
              </a:ext>
            </a:extLst>
          </p:cNvPr>
          <p:cNvSpPr/>
          <p:nvPr/>
        </p:nvSpPr>
        <p:spPr>
          <a:xfrm>
            <a:off x="72139" y="766416"/>
            <a:ext cx="1826703" cy="523220"/>
          </a:xfrm>
          <a:prstGeom prst="rect">
            <a:avLst/>
          </a:prstGeom>
        </p:spPr>
        <p:txBody>
          <a:bodyPr wrap="square">
            <a:spAutoFit/>
          </a:bodyPr>
          <a:lstStyle/>
          <a:p>
            <a:r>
              <a:rPr lang="en-US" sz="1400" b="1" dirty="0"/>
              <a:t>Deductible as share of median income</a:t>
            </a:r>
          </a:p>
        </p:txBody>
      </p:sp>
      <p:sp>
        <p:nvSpPr>
          <p:cNvPr id="10" name="TextBox 9">
            <a:extLst>
              <a:ext uri="{FF2B5EF4-FFF2-40B4-BE49-F238E27FC236}">
                <a16:creationId xmlns:a16="http://schemas.microsoft.com/office/drawing/2014/main" id="{83905CB7-2EC9-454A-9CA4-44B8718D3CFA}"/>
              </a:ext>
            </a:extLst>
          </p:cNvPr>
          <p:cNvSpPr txBox="1"/>
          <p:nvPr/>
        </p:nvSpPr>
        <p:spPr>
          <a:xfrm>
            <a:off x="2084176" y="766416"/>
            <a:ext cx="6696744" cy="307777"/>
          </a:xfrm>
          <a:prstGeom prst="rect">
            <a:avLst/>
          </a:prstGeom>
          <a:noFill/>
        </p:spPr>
        <p:txBody>
          <a:bodyPr wrap="square" rtlCol="0">
            <a:spAutoFit/>
          </a:bodyPr>
          <a:lstStyle/>
          <a:p>
            <a:r>
              <a:rPr lang="en-US" sz="1400" b="1" dirty="0">
                <a:cs typeface="Calibri" panose="020F0502020204030204" pitchFamily="34" charset="0"/>
              </a:rPr>
              <a:t>Average single-person deductibles for employer coverage, by state, 2017</a:t>
            </a:r>
            <a:endParaRPr lang="en-US" sz="1400" dirty="0">
              <a:cs typeface="Calibri" panose="020F0502020204030204" pitchFamily="34" charset="0"/>
            </a:endParaRPr>
          </a:p>
        </p:txBody>
      </p:sp>
    </p:spTree>
    <p:extLst>
      <p:ext uri="{BB962C8B-B14F-4D97-AF65-F5344CB8AC3E}">
        <p14:creationId xmlns:p14="http://schemas.microsoft.com/office/powerpoint/2010/main" val="15023345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alphaModFix/>
            <a:extLst>
              <a:ext uri="{28A0092B-C50C-407E-A947-70E740481C1C}">
                <a14:useLocalDpi xmlns:a14="http://schemas.microsoft.com/office/drawing/2010/main" val="0"/>
              </a:ext>
            </a:extLst>
          </a:blip>
          <a:stretch>
            <a:fillRect/>
          </a:stretch>
        </p:blipFill>
        <p:spPr>
          <a:xfrm>
            <a:off x="2858867" y="1466226"/>
            <a:ext cx="4689544" cy="3310128"/>
          </a:xfrm>
          <a:prstGeom prst="rect">
            <a:avLst/>
          </a:prstGeom>
        </p:spPr>
      </p:pic>
      <p:sp>
        <p:nvSpPr>
          <p:cNvPr id="2" name="Title 1"/>
          <p:cNvSpPr>
            <a:spLocks noGrp="1"/>
          </p:cNvSpPr>
          <p:nvPr>
            <p:ph type="ctrTitle"/>
          </p:nvPr>
        </p:nvSpPr>
        <p:spPr/>
        <p:txBody>
          <a:bodyPr/>
          <a:lstStyle/>
          <a:p>
            <a:r>
              <a:rPr lang="en-US" dirty="0"/>
              <a:t>Premium and deductible costs amounted to nearly 12 percent of median income in 2017.</a:t>
            </a:r>
          </a:p>
        </p:txBody>
      </p:sp>
      <p:sp>
        <p:nvSpPr>
          <p:cNvPr id="5" name="Text Placeholder 4">
            <a:extLst>
              <a:ext uri="{FF2B5EF4-FFF2-40B4-BE49-F238E27FC236}">
                <a16:creationId xmlns:a16="http://schemas.microsoft.com/office/drawing/2014/main" id="{64746CD3-9889-CB49-A867-8481B9D983C3}"/>
              </a:ext>
            </a:extLst>
          </p:cNvPr>
          <p:cNvSpPr>
            <a:spLocks noGrp="1"/>
          </p:cNvSpPr>
          <p:nvPr>
            <p:ph type="body" sz="quarter" idx="22"/>
          </p:nvPr>
        </p:nvSpPr>
        <p:spPr/>
        <p:txBody>
          <a:bodyPr/>
          <a:lstStyle/>
          <a:p>
            <a:pPr>
              <a:spcAft>
                <a:spcPct val="25000"/>
              </a:spcAft>
            </a:pPr>
            <a:r>
              <a:rPr lang="en-US" dirty="0">
                <a:cs typeface="Calibri" panose="020F0502020204030204" pitchFamily="34" charset="0"/>
              </a:rPr>
              <a:t>Note: Estimates of median household income used in the denominator for this ratio come from the Current Population Survey (CPS), which revised its income questions in 2013. The denominator in our ratio estimates prior to 2014 is derived from the traditional CPS income questions, while ratio estimates from 2017 are estimated from the revised income questions. Household incomes have been adjusted for the likelihood that people in the same residence purchase health insurance together. </a:t>
            </a:r>
          </a:p>
          <a:p>
            <a:r>
              <a:rPr lang="en-US" dirty="0">
                <a:cs typeface="Calibri" panose="020F0502020204030204" pitchFamily="34" charset="0"/>
              </a:rPr>
              <a:t>Data: Employee premium contribution and deductible: Medical Expenditure Panel Survey–Insurance Component (MEPS–IC), 2008, 2011, 2017; Median household income: Current Population Survey, </a:t>
            </a:r>
            <a:br>
              <a:rPr lang="en-US" dirty="0">
                <a:cs typeface="Calibri" panose="020F0502020204030204" pitchFamily="34" charset="0"/>
              </a:rPr>
            </a:br>
            <a:r>
              <a:rPr lang="en-US" dirty="0">
                <a:cs typeface="Calibri" panose="020F0502020204030204" pitchFamily="34" charset="0"/>
              </a:rPr>
              <a:t>2008–09, 2011–12, 2017–18.</a:t>
            </a:r>
          </a:p>
        </p:txBody>
      </p:sp>
      <p:grpSp>
        <p:nvGrpSpPr>
          <p:cNvPr id="9" name="Group 8">
            <a:extLst>
              <a:ext uri="{FF2B5EF4-FFF2-40B4-BE49-F238E27FC236}">
                <a16:creationId xmlns:a16="http://schemas.microsoft.com/office/drawing/2014/main" id="{2C3DCD98-6D5E-224C-860A-3990748F4E04}"/>
              </a:ext>
            </a:extLst>
          </p:cNvPr>
          <p:cNvGrpSpPr/>
          <p:nvPr/>
        </p:nvGrpSpPr>
        <p:grpSpPr>
          <a:xfrm>
            <a:off x="5210063" y="4411603"/>
            <a:ext cx="2854325" cy="817059"/>
            <a:chOff x="6632192" y="3908085"/>
            <a:chExt cx="2854325" cy="817059"/>
          </a:xfrm>
        </p:grpSpPr>
        <p:sp>
          <p:nvSpPr>
            <p:cNvPr id="6" name="Oval 5"/>
            <p:cNvSpPr/>
            <p:nvPr/>
          </p:nvSpPr>
          <p:spPr>
            <a:xfrm>
              <a:off x="6632192" y="3963354"/>
              <a:ext cx="164592" cy="164592"/>
            </a:xfrm>
            <a:prstGeom prst="ellipse">
              <a:avLst/>
            </a:prstGeom>
            <a:solidFill>
              <a:schemeClr val="bg1"/>
            </a:solidFill>
            <a:ln w="9525">
              <a:solidFill>
                <a:srgbClr val="6894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7" name="Oval 6"/>
            <p:cNvSpPr/>
            <p:nvPr/>
          </p:nvSpPr>
          <p:spPr>
            <a:xfrm>
              <a:off x="6632479" y="4232820"/>
              <a:ext cx="164592" cy="164592"/>
            </a:xfrm>
            <a:prstGeom prst="ellipse">
              <a:avLst/>
            </a:prstGeom>
            <a:solidFill>
              <a:srgbClr val="6894B2"/>
            </a:solidFill>
            <a:ln w="9525">
              <a:solidFill>
                <a:srgbClr val="6894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0" name="TextBox 9"/>
            <p:cNvSpPr txBox="1"/>
            <p:nvPr/>
          </p:nvSpPr>
          <p:spPr>
            <a:xfrm>
              <a:off x="6822692" y="3908085"/>
              <a:ext cx="2663825" cy="276999"/>
            </a:xfrm>
            <a:prstGeom prst="rect">
              <a:avLst/>
            </a:prstGeom>
            <a:noFill/>
          </p:spPr>
          <p:txBody>
            <a:bodyPr wrap="square" rtlCol="0">
              <a:spAutoFit/>
            </a:bodyPr>
            <a:lstStyle/>
            <a:p>
              <a:r>
                <a:rPr lang="en-US" sz="1200" dirty="0">
                  <a:cs typeface="Arial" pitchFamily="34" charset="0"/>
                </a:rPr>
                <a:t>7.8%–9.9% (11 states + D.C.)</a:t>
              </a:r>
              <a:endParaRPr lang="en-US" sz="1100" dirty="0">
                <a:cs typeface="Arial" pitchFamily="34" charset="0"/>
              </a:endParaRPr>
            </a:p>
          </p:txBody>
        </p:sp>
        <p:sp>
          <p:nvSpPr>
            <p:cNvPr id="11" name="TextBox 10"/>
            <p:cNvSpPr txBox="1"/>
            <p:nvPr/>
          </p:nvSpPr>
          <p:spPr>
            <a:xfrm>
              <a:off x="6831570" y="4185084"/>
              <a:ext cx="2311365" cy="276999"/>
            </a:xfrm>
            <a:prstGeom prst="rect">
              <a:avLst/>
            </a:prstGeom>
            <a:noFill/>
          </p:spPr>
          <p:txBody>
            <a:bodyPr wrap="square" rtlCol="0">
              <a:spAutoFit/>
            </a:bodyPr>
            <a:lstStyle/>
            <a:p>
              <a:r>
                <a:rPr lang="en-US" sz="1200" dirty="0">
                  <a:cs typeface="Arial" pitchFamily="34" charset="0"/>
                </a:rPr>
                <a:t>10.0%–11.9% (21 states)</a:t>
              </a:r>
              <a:endParaRPr lang="en-US" sz="1100" dirty="0">
                <a:cs typeface="Arial" pitchFamily="34" charset="0"/>
              </a:endParaRPr>
            </a:p>
          </p:txBody>
        </p:sp>
        <p:sp>
          <p:nvSpPr>
            <p:cNvPr id="13" name="Oval 12"/>
            <p:cNvSpPr/>
            <p:nvPr/>
          </p:nvSpPr>
          <p:spPr>
            <a:xfrm>
              <a:off x="6632192" y="4499520"/>
              <a:ext cx="164592" cy="164592"/>
            </a:xfrm>
            <a:prstGeom prst="ellipse">
              <a:avLst/>
            </a:prstGeom>
            <a:solidFill>
              <a:srgbClr val="044D7F"/>
            </a:solidFill>
            <a:ln w="9525">
              <a:solidFill>
                <a:srgbClr val="044D7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14" name="TextBox 13"/>
            <p:cNvSpPr txBox="1"/>
            <p:nvPr/>
          </p:nvSpPr>
          <p:spPr>
            <a:xfrm>
              <a:off x="6831283" y="4448145"/>
              <a:ext cx="2311365" cy="276999"/>
            </a:xfrm>
            <a:prstGeom prst="rect">
              <a:avLst/>
            </a:prstGeom>
            <a:noFill/>
          </p:spPr>
          <p:txBody>
            <a:bodyPr wrap="square" rtlCol="0">
              <a:spAutoFit/>
            </a:bodyPr>
            <a:lstStyle/>
            <a:p>
              <a:r>
                <a:rPr lang="en-US" sz="1200" dirty="0">
                  <a:cs typeface="Arial" pitchFamily="34" charset="0"/>
                </a:rPr>
                <a:t>12.0%–15.5% (18 states)</a:t>
              </a:r>
              <a:endParaRPr lang="en-US" sz="1100" dirty="0">
                <a:cs typeface="Arial" pitchFamily="34" charset="0"/>
              </a:endParaRPr>
            </a:p>
          </p:txBody>
        </p:sp>
      </p:grpSp>
      <p:graphicFrame>
        <p:nvGraphicFramePr>
          <p:cNvPr id="17" name="Chart Placeholder 19">
            <a:extLst>
              <a:ext uri="{FF2B5EF4-FFF2-40B4-BE49-F238E27FC236}">
                <a16:creationId xmlns:a16="http://schemas.microsoft.com/office/drawing/2014/main" id="{624514C2-11DB-494A-87FE-520F33D7AD17}"/>
              </a:ext>
            </a:extLst>
          </p:cNvPr>
          <p:cNvGraphicFramePr>
            <a:graphicFrameLocks/>
          </p:cNvGraphicFramePr>
          <p:nvPr>
            <p:extLst>
              <p:ext uri="{D42A27DB-BD31-4B8C-83A1-F6EECF244321}">
                <p14:modId xmlns:p14="http://schemas.microsoft.com/office/powerpoint/2010/main" val="2683417586"/>
              </p:ext>
            </p:extLst>
          </p:nvPr>
        </p:nvGraphicFramePr>
        <p:xfrm>
          <a:off x="184581" y="1379938"/>
          <a:ext cx="2227953" cy="3396416"/>
        </p:xfrm>
        <a:graphic>
          <a:graphicData uri="http://schemas.openxmlformats.org/drawingml/2006/chart">
            <c:chart xmlns:c="http://schemas.openxmlformats.org/drawingml/2006/chart" xmlns:r="http://schemas.openxmlformats.org/officeDocument/2006/relationships" r:id="rId3"/>
          </a:graphicData>
        </a:graphic>
      </p:graphicFrame>
      <p:sp>
        <p:nvSpPr>
          <p:cNvPr id="18" name="Rectangle 17">
            <a:extLst>
              <a:ext uri="{FF2B5EF4-FFF2-40B4-BE49-F238E27FC236}">
                <a16:creationId xmlns:a16="http://schemas.microsoft.com/office/drawing/2014/main" id="{9022BE7B-18C7-3247-AAFC-C7A2B7ACB3D4}"/>
              </a:ext>
            </a:extLst>
          </p:cNvPr>
          <p:cNvSpPr/>
          <p:nvPr/>
        </p:nvSpPr>
        <p:spPr>
          <a:xfrm>
            <a:off x="72139" y="766416"/>
            <a:ext cx="2051589" cy="954107"/>
          </a:xfrm>
          <a:prstGeom prst="rect">
            <a:avLst/>
          </a:prstGeom>
        </p:spPr>
        <p:txBody>
          <a:bodyPr wrap="square">
            <a:spAutoFit/>
          </a:bodyPr>
          <a:lstStyle/>
          <a:p>
            <a:r>
              <a:rPr lang="en-US" sz="1400" b="1" dirty="0"/>
              <a:t>Combined employee premium contribution and deductible as share of median income</a:t>
            </a:r>
          </a:p>
        </p:txBody>
      </p:sp>
      <p:sp>
        <p:nvSpPr>
          <p:cNvPr id="20" name="TextBox 19">
            <a:extLst>
              <a:ext uri="{FF2B5EF4-FFF2-40B4-BE49-F238E27FC236}">
                <a16:creationId xmlns:a16="http://schemas.microsoft.com/office/drawing/2014/main" id="{24CA0880-3A24-A349-8FD4-7B3351F581BA}"/>
              </a:ext>
            </a:extLst>
          </p:cNvPr>
          <p:cNvSpPr txBox="1"/>
          <p:nvPr/>
        </p:nvSpPr>
        <p:spPr>
          <a:xfrm>
            <a:off x="3017138" y="766416"/>
            <a:ext cx="4572508" cy="523220"/>
          </a:xfrm>
          <a:prstGeom prst="rect">
            <a:avLst/>
          </a:prstGeom>
          <a:noFill/>
        </p:spPr>
        <p:txBody>
          <a:bodyPr wrap="square" rtlCol="0">
            <a:spAutoFit/>
          </a:bodyPr>
          <a:lstStyle/>
          <a:p>
            <a:r>
              <a:rPr lang="en-US" sz="1400" b="1" dirty="0">
                <a:cs typeface="Calibri" panose="020F0502020204030204" pitchFamily="34" charset="0"/>
              </a:rPr>
              <a:t>Average employee premium contribution plus average deductible as percent of median state income in 2017</a:t>
            </a:r>
            <a:endParaRPr lang="en-US" sz="1400" dirty="0">
              <a:cs typeface="Calibri" panose="020F0502020204030204" pitchFamily="34" charset="0"/>
            </a:endParaRPr>
          </a:p>
        </p:txBody>
      </p:sp>
    </p:spTree>
    <p:extLst>
      <p:ext uri="{BB962C8B-B14F-4D97-AF65-F5344CB8AC3E}">
        <p14:creationId xmlns:p14="http://schemas.microsoft.com/office/powerpoint/2010/main" val="2892861738"/>
      </p:ext>
    </p:extLst>
  </p:cSld>
  <p:clrMapOvr>
    <a:masterClrMapping/>
  </p:clrMapOvr>
</p:sld>
</file>

<file path=ppt/theme/theme1.xml><?xml version="1.0" encoding="utf-8"?>
<a:theme xmlns:a="http://schemas.openxmlformats.org/drawingml/2006/main" name="1_Office Theme">
  <a:themeElements>
    <a:clrScheme name="Custom 2">
      <a:dk1>
        <a:srgbClr val="4C515A"/>
      </a:dk1>
      <a:lt1>
        <a:srgbClr val="FFFFFF"/>
      </a:lt1>
      <a:dk2>
        <a:srgbClr val="044C7F"/>
      </a:dk2>
      <a:lt2>
        <a:srgbClr val="4ABDBC"/>
      </a:lt2>
      <a:accent1>
        <a:srgbClr val="044C7F"/>
      </a:accent1>
      <a:accent2>
        <a:srgbClr val="F47920"/>
      </a:accent2>
      <a:accent3>
        <a:srgbClr val="4ABDBC"/>
      </a:accent3>
      <a:accent4>
        <a:srgbClr val="71B254"/>
      </a:accent4>
      <a:accent5>
        <a:srgbClr val="5F5A9D"/>
      </a:accent5>
      <a:accent6>
        <a:srgbClr val="E6C278"/>
      </a:accent6>
      <a:hlink>
        <a:srgbClr val="49BDBC"/>
      </a:hlink>
      <a:folHlink>
        <a:srgbClr val="4ABDBC"/>
      </a:folHlink>
    </a:clrScheme>
    <a:fontScheme name="CMW (Brand Fonts) V1.0">
      <a:majorFont>
        <a:latin typeface="Berlingske Serif Text"/>
        <a:ea typeface=""/>
        <a:cs typeface=""/>
      </a:majorFont>
      <a:minorFont>
        <a:latin typeface="Inter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160849</TotalTime>
  <Words>647</Words>
  <Application>Microsoft Macintosh PowerPoint</Application>
  <PresentationFormat>On-screen Show (4:3)</PresentationFormat>
  <Paragraphs>51</Paragraphs>
  <Slides>6</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Berlingske Serif Text</vt:lpstr>
      <vt:lpstr>InterFace</vt:lpstr>
      <vt:lpstr>InterFace Bold</vt:lpstr>
      <vt:lpstr>1_Office Theme</vt:lpstr>
      <vt:lpstr>Premiums for employer health plans rose sharply in 2017.</vt:lpstr>
      <vt:lpstr>Employer premiums have risen, so have employee contributions.</vt:lpstr>
      <vt:lpstr>Employee premium contributions vary widely by state.</vt:lpstr>
      <vt:lpstr>Worker payments for employer coverage are growing faster than median income.</vt:lpstr>
      <vt:lpstr>Average deductibles are also outpacing growth in median income.</vt:lpstr>
      <vt:lpstr>Premium and deductible costs amounted to nearly 12 percent of median income in 2017.</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asdf</dc:title>
  <dc:creator>DesignSmash</dc:creator>
  <cp:lastModifiedBy>Paul Frame</cp:lastModifiedBy>
  <cp:revision>2039</cp:revision>
  <cp:lastPrinted>2018-11-30T18:34:41Z</cp:lastPrinted>
  <dcterms:created xsi:type="dcterms:W3CDTF">2014-10-08T23:03:32Z</dcterms:created>
  <dcterms:modified xsi:type="dcterms:W3CDTF">2018-11-30T22:53:20Z</dcterms:modified>
</cp:coreProperties>
</file>