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6"/>
  </p:notesMasterIdLst>
  <p:handoutMasterIdLst>
    <p:handoutMasterId r:id="rId7"/>
  </p:handoutMasterIdLst>
  <p:sldIdLst>
    <p:sldId id="258" r:id="rId2"/>
    <p:sldId id="259" r:id="rId3"/>
    <p:sldId id="260" r:id="rId4"/>
    <p:sldId id="261" r:id="rId5"/>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18" autoAdjust="0"/>
    <p:restoredTop sz="95482" autoAdjust="0"/>
  </p:normalViewPr>
  <p:slideViewPr>
    <p:cSldViewPr snapToObjects="1">
      <p:cViewPr varScale="1">
        <p:scale>
          <a:sx n="149" d="100"/>
          <a:sy n="149" d="100"/>
        </p:scale>
        <p:origin x="1160" y="176"/>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Objects="1">
      <p:cViewPr varScale="1">
        <p:scale>
          <a:sx n="52" d="100"/>
          <a:sy n="52" d="100"/>
        </p:scale>
        <p:origin x="2862"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3299726423086E-2"/>
          <c:y val="3.3271160787255873E-2"/>
          <c:w val="0.88399983335416421"/>
          <c:h val="0.79019134110591593"/>
        </c:manualLayout>
      </c:layout>
      <c:barChart>
        <c:barDir val="col"/>
        <c:grouping val="stacked"/>
        <c:varyColors val="0"/>
        <c:ser>
          <c:idx val="0"/>
          <c:order val="0"/>
          <c:tx>
            <c:strRef>
              <c:f>Sheet1!$B$1</c:f>
              <c:strCache>
                <c:ptCount val="1"/>
                <c:pt idx="0">
                  <c:v>Skilled nursing facilities</c:v>
                </c:pt>
              </c:strCache>
            </c:strRef>
          </c:tx>
          <c:spPr>
            <a:solidFill>
              <a:schemeClr val="accent2"/>
            </a:solidFill>
            <a:ln>
              <a:noFill/>
            </a:ln>
            <a:effectLst/>
          </c:spPr>
          <c:invertIfNegative val="0"/>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Sheet1!$B$2:$B$10</c:f>
              <c:numCache>
                <c:formatCode>General</c:formatCode>
                <c:ptCount val="9"/>
                <c:pt idx="0">
                  <c:v>647.96492984463805</c:v>
                </c:pt>
                <c:pt idx="1">
                  <c:v>714.38550296876997</c:v>
                </c:pt>
                <c:pt idx="2">
                  <c:v>756.17279190327804</c:v>
                </c:pt>
                <c:pt idx="3">
                  <c:v>792.02157483379494</c:v>
                </c:pt>
                <c:pt idx="4">
                  <c:v>861.99286160046904</c:v>
                </c:pt>
                <c:pt idx="5">
                  <c:v>766.10471807989802</c:v>
                </c:pt>
                <c:pt idx="6">
                  <c:v>767.75896445681303</c:v>
                </c:pt>
                <c:pt idx="7">
                  <c:v>766.93351232311704</c:v>
                </c:pt>
                <c:pt idx="8">
                  <c:v>766.48217672781004</c:v>
                </c:pt>
              </c:numCache>
            </c:numRef>
          </c:val>
          <c:extLst>
            <c:ext xmlns:c16="http://schemas.microsoft.com/office/drawing/2014/chart" uri="{C3380CC4-5D6E-409C-BE32-E72D297353CC}">
              <c16:uniqueId val="{00000000-2D31-5145-953D-0F1D8E2EF1E8}"/>
            </c:ext>
          </c:extLst>
        </c:ser>
        <c:ser>
          <c:idx val="1"/>
          <c:order val="1"/>
          <c:tx>
            <c:strRef>
              <c:f>Sheet1!$C$1</c:f>
              <c:strCache>
                <c:ptCount val="1"/>
                <c:pt idx="0">
                  <c:v>Home health</c:v>
                </c:pt>
              </c:strCache>
            </c:strRef>
          </c:tx>
          <c:spPr>
            <a:solidFill>
              <a:schemeClr val="tx2"/>
            </a:solidFill>
            <a:ln>
              <a:noFill/>
            </a:ln>
            <a:effectLst/>
          </c:spPr>
          <c:invertIfNegative val="0"/>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Sheet1!$C$2:$C$10</c:f>
              <c:numCache>
                <c:formatCode>General</c:formatCode>
                <c:ptCount val="9"/>
                <c:pt idx="0">
                  <c:v>434.42923697054198</c:v>
                </c:pt>
                <c:pt idx="1">
                  <c:v>474.00518822132199</c:v>
                </c:pt>
                <c:pt idx="2">
                  <c:v>528.12476514833202</c:v>
                </c:pt>
                <c:pt idx="3">
                  <c:v>542.86555121208403</c:v>
                </c:pt>
                <c:pt idx="4">
                  <c:v>503.31806774466702</c:v>
                </c:pt>
                <c:pt idx="5">
                  <c:v>482.097297898752</c:v>
                </c:pt>
                <c:pt idx="6">
                  <c:v>473.60123792172999</c:v>
                </c:pt>
                <c:pt idx="7">
                  <c:v>462.75526341780699</c:v>
                </c:pt>
                <c:pt idx="8">
                  <c:v>467.98388598233799</c:v>
                </c:pt>
              </c:numCache>
            </c:numRef>
          </c:val>
          <c:extLst>
            <c:ext xmlns:c16="http://schemas.microsoft.com/office/drawing/2014/chart" uri="{C3380CC4-5D6E-409C-BE32-E72D297353CC}">
              <c16:uniqueId val="{00000001-2D31-5145-953D-0F1D8E2EF1E8}"/>
            </c:ext>
          </c:extLst>
        </c:ser>
        <c:ser>
          <c:idx val="2"/>
          <c:order val="2"/>
          <c:tx>
            <c:strRef>
              <c:f>Sheet1!$D$1</c:f>
              <c:strCache>
                <c:ptCount val="1"/>
                <c:pt idx="0">
                  <c:v>Inpatient rehabilitation facilities</c:v>
                </c:pt>
              </c:strCache>
            </c:strRef>
          </c:tx>
          <c:spPr>
            <a:solidFill>
              <a:schemeClr val="bg2"/>
            </a:solidFill>
            <a:ln>
              <a:noFill/>
            </a:ln>
            <a:effectLst/>
          </c:spPr>
          <c:invertIfNegative val="0"/>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Sheet1!$D$2:$D$10</c:f>
              <c:numCache>
                <c:formatCode>General</c:formatCode>
                <c:ptCount val="9"/>
                <c:pt idx="0">
                  <c:v>165.749020041118</c:v>
                </c:pt>
                <c:pt idx="1">
                  <c:v>166.05401348480299</c:v>
                </c:pt>
                <c:pt idx="2">
                  <c:v>170.24683082296201</c:v>
                </c:pt>
                <c:pt idx="3">
                  <c:v>170.072495823347</c:v>
                </c:pt>
                <c:pt idx="4">
                  <c:v>175.811694477462</c:v>
                </c:pt>
                <c:pt idx="5">
                  <c:v>179.17739270493001</c:v>
                </c:pt>
                <c:pt idx="6">
                  <c:v>181.025020303243</c:v>
                </c:pt>
                <c:pt idx="7">
                  <c:v>184.18499038083399</c:v>
                </c:pt>
                <c:pt idx="8">
                  <c:v>189.15485937769799</c:v>
                </c:pt>
              </c:numCache>
            </c:numRef>
          </c:val>
          <c:extLst>
            <c:ext xmlns:c16="http://schemas.microsoft.com/office/drawing/2014/chart" uri="{C3380CC4-5D6E-409C-BE32-E72D297353CC}">
              <c16:uniqueId val="{00000002-2D31-5145-953D-0F1D8E2EF1E8}"/>
            </c:ext>
          </c:extLst>
        </c:ser>
        <c:dLbls>
          <c:dLblPos val="ctr"/>
          <c:showLegendKey val="0"/>
          <c:showVal val="1"/>
          <c:showCatName val="0"/>
          <c:showSerName val="0"/>
          <c:showPercent val="0"/>
          <c:showBubbleSize val="0"/>
        </c:dLbls>
        <c:gapWidth val="70"/>
        <c:overlap val="100"/>
        <c:axId val="872730496"/>
        <c:axId val="810518336"/>
      </c:barChart>
      <c:catAx>
        <c:axId val="872730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810518336"/>
        <c:crosses val="autoZero"/>
        <c:auto val="1"/>
        <c:lblAlgn val="ctr"/>
        <c:lblOffset val="100"/>
        <c:noMultiLvlLbl val="0"/>
      </c:catAx>
      <c:valAx>
        <c:axId val="810518336"/>
        <c:scaling>
          <c:orientation val="minMax"/>
          <c:max val="160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8727304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3727589606854699E-2"/>
          <c:y val="0.11767087607549778"/>
          <c:w val="0.95887269646849704"/>
          <c:h val="0.67437775750844264"/>
        </c:manualLayout>
      </c:layout>
      <c:barChart>
        <c:barDir val="col"/>
        <c:grouping val="clustered"/>
        <c:varyColors val="0"/>
        <c:ser>
          <c:idx val="0"/>
          <c:order val="0"/>
          <c:tx>
            <c:strRef>
              <c:f>Sheet1!$B$1</c:f>
              <c:strCache>
                <c:ptCount val="1"/>
                <c:pt idx="0">
                  <c:v>2008–2011</c:v>
                </c:pt>
              </c:strCache>
            </c:strRef>
          </c:tx>
          <c:spPr>
            <a:solidFill>
              <a:schemeClr val="tx2"/>
            </a:solidFill>
            <a:ln>
              <a:noFill/>
            </a:ln>
            <a:effectLst/>
          </c:spPr>
          <c:invertIfNegative val="0"/>
          <c:cat>
            <c:strRef>
              <c:f>Sheet1!$A$2:$A$5</c:f>
              <c:strCache>
                <c:ptCount val="4"/>
                <c:pt idx="0">
                  <c:v>Inpatient 
27%</c:v>
                </c:pt>
                <c:pt idx="1">
                  <c:v>Skilled nursing facilities
8%</c:v>
                </c:pt>
                <c:pt idx="2">
                  <c:v>Home health
5%</c:v>
                </c:pt>
                <c:pt idx="3">
                  <c:v>Inpatient rehabilitation facilities
2%</c:v>
                </c:pt>
              </c:strCache>
            </c:strRef>
          </c:cat>
          <c:val>
            <c:numRef>
              <c:f>Sheet1!$B$2:$B$5</c:f>
              <c:numCache>
                <c:formatCode>General</c:formatCode>
                <c:ptCount val="4"/>
                <c:pt idx="0">
                  <c:v>1.3237588077856</c:v>
                </c:pt>
                <c:pt idx="1">
                  <c:v>7.4188457973866804</c:v>
                </c:pt>
                <c:pt idx="2">
                  <c:v>4.0083965663839702</c:v>
                </c:pt>
                <c:pt idx="3">
                  <c:v>1.495285004092</c:v>
                </c:pt>
              </c:numCache>
            </c:numRef>
          </c:val>
          <c:extLst>
            <c:ext xmlns:c16="http://schemas.microsoft.com/office/drawing/2014/chart" uri="{C3380CC4-5D6E-409C-BE32-E72D297353CC}">
              <c16:uniqueId val="{00000000-CD38-E141-933A-6283CCC75610}"/>
            </c:ext>
          </c:extLst>
        </c:ser>
        <c:ser>
          <c:idx val="1"/>
          <c:order val="1"/>
          <c:tx>
            <c:strRef>
              <c:f>Sheet1!$C$1</c:f>
              <c:strCache>
                <c:ptCount val="1"/>
                <c:pt idx="0">
                  <c:v>2012–2015</c:v>
                </c:pt>
              </c:strCache>
            </c:strRef>
          </c:tx>
          <c:spPr>
            <a:solidFill>
              <a:schemeClr val="bg2"/>
            </a:solidFill>
            <a:ln>
              <a:noFill/>
            </a:ln>
            <a:effectLst/>
          </c:spPr>
          <c:invertIfNegative val="0"/>
          <c:cat>
            <c:strRef>
              <c:f>Sheet1!$A$2:$A$5</c:f>
              <c:strCache>
                <c:ptCount val="4"/>
                <c:pt idx="0">
                  <c:v>Inpatient 
27%</c:v>
                </c:pt>
                <c:pt idx="1">
                  <c:v>Skilled nursing facilities
8%</c:v>
                </c:pt>
                <c:pt idx="2">
                  <c:v>Home health
5%</c:v>
                </c:pt>
                <c:pt idx="3">
                  <c:v>Inpatient rehabilitation facilities
2%</c:v>
                </c:pt>
              </c:strCache>
            </c:strRef>
          </c:cat>
          <c:val>
            <c:numRef>
              <c:f>Sheet1!$C$2:$C$5</c:f>
              <c:numCache>
                <c:formatCode>General</c:formatCode>
                <c:ptCount val="4"/>
                <c:pt idx="0">
                  <c:v>-1.45486</c:v>
                </c:pt>
                <c:pt idx="1">
                  <c:v>-2.7686102527298901</c:v>
                </c:pt>
                <c:pt idx="2">
                  <c:v>-1.7846761643981</c:v>
                </c:pt>
                <c:pt idx="3">
                  <c:v>1.8473630000000001</c:v>
                </c:pt>
              </c:numCache>
            </c:numRef>
          </c:val>
          <c:extLst>
            <c:ext xmlns:c16="http://schemas.microsoft.com/office/drawing/2014/chart" uri="{C3380CC4-5D6E-409C-BE32-E72D297353CC}">
              <c16:uniqueId val="{00000001-CD38-E141-933A-6283CCC75610}"/>
            </c:ext>
          </c:extLst>
        </c:ser>
        <c:dLbls>
          <c:showLegendKey val="0"/>
          <c:showVal val="0"/>
          <c:showCatName val="0"/>
          <c:showSerName val="0"/>
          <c:showPercent val="0"/>
          <c:showBubbleSize val="0"/>
        </c:dLbls>
        <c:gapWidth val="159"/>
        <c:axId val="944831776"/>
        <c:axId val="944430320"/>
      </c:barChart>
      <c:catAx>
        <c:axId val="94483177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44430320"/>
        <c:crosses val="autoZero"/>
        <c:auto val="1"/>
        <c:lblAlgn val="ctr"/>
        <c:lblOffset val="100"/>
        <c:noMultiLvlLbl val="0"/>
      </c:catAx>
      <c:valAx>
        <c:axId val="944430320"/>
        <c:scaling>
          <c:orientation val="minMax"/>
          <c:max val="8"/>
          <c:min val="-4"/>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44831776"/>
        <c:crosses val="autoZero"/>
        <c:crossBetween val="between"/>
        <c:majorUnit val="2"/>
      </c:valAx>
      <c:spPr>
        <a:noFill/>
        <a:ln>
          <a:noFill/>
        </a:ln>
        <a:effectLst/>
      </c:spPr>
    </c:plotArea>
    <c:legend>
      <c:legendPos val="b"/>
      <c:layout>
        <c:manualLayout>
          <c:xMode val="edge"/>
          <c:yMode val="edge"/>
          <c:x val="0.38561190962240832"/>
          <c:y val="0.89964364595298496"/>
          <c:w val="0.22877618075518338"/>
          <c:h val="6.5084316140220699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42859920287743E-2"/>
          <c:y val="0.14093265781977157"/>
          <c:w val="0.95313685789276337"/>
          <c:h val="0.64878392521086758"/>
        </c:manualLayout>
      </c:layout>
      <c:barChart>
        <c:barDir val="col"/>
        <c:grouping val="clustered"/>
        <c:varyColors val="0"/>
        <c:ser>
          <c:idx val="0"/>
          <c:order val="0"/>
          <c:tx>
            <c:strRef>
              <c:f>Sheet1!$B$1</c:f>
              <c:strCache>
                <c:ptCount val="1"/>
                <c:pt idx="0">
                  <c:v>2008–2011</c:v>
                </c:pt>
              </c:strCache>
            </c:strRef>
          </c:tx>
          <c:spPr>
            <a:solidFill>
              <a:schemeClr val="accent1"/>
            </a:solidFill>
            <a:ln>
              <a:noFill/>
            </a:ln>
            <a:effectLst/>
          </c:spPr>
          <c:invertIfNegative val="0"/>
          <c:cat>
            <c:strRef>
              <c:f>Sheet1!$A$2:$A$5</c:f>
              <c:strCache>
                <c:ptCount val="4"/>
                <c:pt idx="0">
                  <c:v>Inpatient 
44%</c:v>
                </c:pt>
                <c:pt idx="1">
                  <c:v>Skilled nursing facilities 
12%</c:v>
                </c:pt>
                <c:pt idx="2">
                  <c:v>Home health 
5%</c:v>
                </c:pt>
                <c:pt idx="3">
                  <c:v>Inpatient rehabilitation facilities 
3%</c:v>
                </c:pt>
              </c:strCache>
            </c:strRef>
          </c:cat>
          <c:val>
            <c:numRef>
              <c:f>Sheet1!$B$2:$B$5</c:f>
              <c:numCache>
                <c:formatCode>0.00</c:formatCode>
                <c:ptCount val="4"/>
                <c:pt idx="0">
                  <c:v>3.8484945110208701</c:v>
                </c:pt>
                <c:pt idx="1">
                  <c:v>9.8718111629412597</c:v>
                </c:pt>
                <c:pt idx="2">
                  <c:v>5.5943149999999999</c:v>
                </c:pt>
                <c:pt idx="3">
                  <c:v>3.6924147440000001</c:v>
                </c:pt>
              </c:numCache>
            </c:numRef>
          </c:val>
          <c:extLst>
            <c:ext xmlns:c16="http://schemas.microsoft.com/office/drawing/2014/chart" uri="{C3380CC4-5D6E-409C-BE32-E72D297353CC}">
              <c16:uniqueId val="{00000000-43EB-F24B-8A82-CD0EBF9644F8}"/>
            </c:ext>
          </c:extLst>
        </c:ser>
        <c:ser>
          <c:idx val="1"/>
          <c:order val="1"/>
          <c:tx>
            <c:strRef>
              <c:f>Sheet1!$C$1</c:f>
              <c:strCache>
                <c:ptCount val="1"/>
                <c:pt idx="0">
                  <c:v>2012–2015</c:v>
                </c:pt>
              </c:strCache>
            </c:strRef>
          </c:tx>
          <c:spPr>
            <a:solidFill>
              <a:schemeClr val="bg2"/>
            </a:solidFill>
            <a:ln>
              <a:noFill/>
            </a:ln>
            <a:effectLst/>
          </c:spPr>
          <c:invertIfNegative val="0"/>
          <c:cat>
            <c:strRef>
              <c:f>Sheet1!$A$2:$A$5</c:f>
              <c:strCache>
                <c:ptCount val="4"/>
                <c:pt idx="0">
                  <c:v>Inpatient 
44%</c:v>
                </c:pt>
                <c:pt idx="1">
                  <c:v>Skilled nursing facilities 
12%</c:v>
                </c:pt>
                <c:pt idx="2">
                  <c:v>Home health 
5%</c:v>
                </c:pt>
                <c:pt idx="3">
                  <c:v>Inpatient rehabilitation facilities 
3%</c:v>
                </c:pt>
              </c:strCache>
            </c:strRef>
          </c:cat>
          <c:val>
            <c:numRef>
              <c:f>Sheet1!$C$2:$C$5</c:f>
              <c:numCache>
                <c:formatCode>0.00</c:formatCode>
                <c:ptCount val="4"/>
                <c:pt idx="0">
                  <c:v>1.8852302160000001</c:v>
                </c:pt>
                <c:pt idx="1">
                  <c:v>0.42102373633346701</c:v>
                </c:pt>
                <c:pt idx="2">
                  <c:v>1.54960435450557</c:v>
                </c:pt>
                <c:pt idx="3">
                  <c:v>4.7536930655729703</c:v>
                </c:pt>
              </c:numCache>
            </c:numRef>
          </c:val>
          <c:extLst>
            <c:ext xmlns:c16="http://schemas.microsoft.com/office/drawing/2014/chart" uri="{C3380CC4-5D6E-409C-BE32-E72D297353CC}">
              <c16:uniqueId val="{00000001-43EB-F24B-8A82-CD0EBF9644F8}"/>
            </c:ext>
          </c:extLst>
        </c:ser>
        <c:dLbls>
          <c:showLegendKey val="0"/>
          <c:showVal val="0"/>
          <c:showCatName val="0"/>
          <c:showSerName val="0"/>
          <c:showPercent val="0"/>
          <c:showBubbleSize val="0"/>
        </c:dLbls>
        <c:gapWidth val="159"/>
        <c:axId val="944831776"/>
        <c:axId val="944430320"/>
      </c:barChart>
      <c:catAx>
        <c:axId val="944831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44430320"/>
        <c:crosses val="autoZero"/>
        <c:auto val="1"/>
        <c:lblAlgn val="ctr"/>
        <c:lblOffset val="100"/>
        <c:noMultiLvlLbl val="0"/>
      </c:catAx>
      <c:valAx>
        <c:axId val="944430320"/>
        <c:scaling>
          <c:orientation val="minMax"/>
          <c:max val="12"/>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44831776"/>
        <c:crosses val="autoZero"/>
        <c:crossBetween val="between"/>
        <c:majorUnit val="2"/>
      </c:valAx>
      <c:spPr>
        <a:noFill/>
        <a:ln>
          <a:noFill/>
        </a:ln>
        <a:effectLst/>
      </c:spPr>
    </c:plotArea>
    <c:legend>
      <c:legendPos val="b"/>
      <c:layout>
        <c:manualLayout>
          <c:xMode val="edge"/>
          <c:yMode val="edge"/>
          <c:x val="0.38561190962240832"/>
          <c:y val="0.91484774494325727"/>
          <c:w val="0.22877618075518338"/>
          <c:h val="4.6872386155605301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19282311933232E-2"/>
          <c:y val="0.12268507393587"/>
          <c:w val="0.93696043550111796"/>
          <c:h val="0.7213092365403504"/>
        </c:manualLayout>
      </c:layout>
      <c:barChart>
        <c:barDir val="col"/>
        <c:grouping val="stacked"/>
        <c:varyColors val="0"/>
        <c:ser>
          <c:idx val="1"/>
          <c:order val="0"/>
          <c:tx>
            <c:strRef>
              <c:f>Sheet1!$C$1</c:f>
              <c:strCache>
                <c:ptCount val="1"/>
                <c:pt idx="0">
                  <c:v>Spending at 2007 payment rates</c:v>
                </c:pt>
              </c:strCache>
            </c:strRef>
          </c:tx>
          <c:spPr>
            <a:solidFill>
              <a:schemeClr val="accent2"/>
            </a:solidFill>
            <a:ln>
              <a:noFill/>
            </a:ln>
            <a:effectLst/>
          </c:spPr>
          <c:invertIfNegative val="0"/>
          <c:cat>
            <c:numRef>
              <c:f>Sheet1!$A$2:$A$11</c:f>
              <c:numCache>
                <c:formatCode>General</c:formatCode>
                <c:ptCount val="10"/>
                <c:pt idx="1">
                  <c:v>2007</c:v>
                </c:pt>
                <c:pt idx="2">
                  <c:v>2015</c:v>
                </c:pt>
                <c:pt idx="4">
                  <c:v>2007</c:v>
                </c:pt>
                <c:pt idx="5">
                  <c:v>2015</c:v>
                </c:pt>
                <c:pt idx="7">
                  <c:v>2007</c:v>
                </c:pt>
                <c:pt idx="8">
                  <c:v>2015</c:v>
                </c:pt>
              </c:numCache>
            </c:numRef>
          </c:cat>
          <c:val>
            <c:numRef>
              <c:f>Sheet1!$C$2:$C$11</c:f>
              <c:numCache>
                <c:formatCode>#,##0</c:formatCode>
                <c:ptCount val="10"/>
                <c:pt idx="1">
                  <c:v>647.96492984463805</c:v>
                </c:pt>
                <c:pt idx="2">
                  <c:v>648.70750467380003</c:v>
                </c:pt>
                <c:pt idx="4">
                  <c:v>434.42923697054198</c:v>
                </c:pt>
                <c:pt idx="5">
                  <c:v>399.09675476865101</c:v>
                </c:pt>
                <c:pt idx="7">
                  <c:v>165.749020041118</c:v>
                </c:pt>
                <c:pt idx="8">
                  <c:v>167.55622918749799</c:v>
                </c:pt>
              </c:numCache>
            </c:numRef>
          </c:val>
          <c:extLst>
            <c:ext xmlns:c16="http://schemas.microsoft.com/office/drawing/2014/chart" uri="{C3380CC4-5D6E-409C-BE32-E72D297353CC}">
              <c16:uniqueId val="{00000001-3E1F-D040-BD51-E39F32E19C5C}"/>
            </c:ext>
          </c:extLst>
        </c:ser>
        <c:ser>
          <c:idx val="2"/>
          <c:order val="1"/>
          <c:tx>
            <c:strRef>
              <c:f>Sheet1!$D$1</c:f>
              <c:strCache>
                <c:ptCount val="1"/>
                <c:pt idx="0">
                  <c:v>Spending growth because of payment adjustments</c:v>
                </c:pt>
              </c:strCache>
            </c:strRef>
          </c:tx>
          <c:spPr>
            <a:solidFill>
              <a:schemeClr val="tx2"/>
            </a:solidFill>
            <a:ln>
              <a:noFill/>
            </a:ln>
            <a:effectLst/>
          </c:spPr>
          <c:invertIfNegative val="0"/>
          <c:cat>
            <c:numRef>
              <c:f>Sheet1!$A$2:$A$11</c:f>
              <c:numCache>
                <c:formatCode>General</c:formatCode>
                <c:ptCount val="10"/>
                <c:pt idx="1">
                  <c:v>2007</c:v>
                </c:pt>
                <c:pt idx="2">
                  <c:v>2015</c:v>
                </c:pt>
                <c:pt idx="4">
                  <c:v>2007</c:v>
                </c:pt>
                <c:pt idx="5">
                  <c:v>2015</c:v>
                </c:pt>
                <c:pt idx="7">
                  <c:v>2007</c:v>
                </c:pt>
                <c:pt idx="8">
                  <c:v>2015</c:v>
                </c:pt>
              </c:numCache>
            </c:numRef>
          </c:cat>
          <c:val>
            <c:numRef>
              <c:f>Sheet1!$D$2:$D$11</c:f>
              <c:numCache>
                <c:formatCode>General</c:formatCode>
                <c:ptCount val="10"/>
                <c:pt idx="2" formatCode="#,##0">
                  <c:v>104.535743387197</c:v>
                </c:pt>
                <c:pt idx="5" formatCode="#,##0">
                  <c:v>60.742299483714802</c:v>
                </c:pt>
                <c:pt idx="8" formatCode="#,##0">
                  <c:v>18.1791153088231</c:v>
                </c:pt>
              </c:numCache>
            </c:numRef>
          </c:val>
          <c:extLst>
            <c:ext xmlns:c16="http://schemas.microsoft.com/office/drawing/2014/chart" uri="{C3380CC4-5D6E-409C-BE32-E72D297353CC}">
              <c16:uniqueId val="{00000003-3E1F-D040-BD51-E39F32E19C5C}"/>
            </c:ext>
          </c:extLst>
        </c:ser>
        <c:ser>
          <c:idx val="0"/>
          <c:order val="2"/>
          <c:tx>
            <c:strRef>
              <c:f>Sheet1!$B$1</c:f>
              <c:strCache>
                <c:ptCount val="1"/>
                <c:pt idx="0">
                  <c:v>Column1</c:v>
                </c:pt>
              </c:strCache>
            </c:strRef>
          </c:tx>
          <c:spPr>
            <a:solidFill>
              <a:schemeClr val="accent1"/>
            </a:solidFill>
            <a:ln>
              <a:noFill/>
            </a:ln>
            <a:effectLst/>
          </c:spPr>
          <c:invertIfNegative val="0"/>
          <c:cat>
            <c:numRef>
              <c:f>Sheet1!$A$2:$A$11</c:f>
              <c:numCache>
                <c:formatCode>General</c:formatCode>
                <c:ptCount val="10"/>
                <c:pt idx="1">
                  <c:v>2007</c:v>
                </c:pt>
                <c:pt idx="2">
                  <c:v>2015</c:v>
                </c:pt>
                <c:pt idx="4">
                  <c:v>2007</c:v>
                </c:pt>
                <c:pt idx="5">
                  <c:v>2015</c:v>
                </c:pt>
                <c:pt idx="7">
                  <c:v>2007</c:v>
                </c:pt>
                <c:pt idx="8">
                  <c:v>2015</c:v>
                </c:pt>
              </c:numCache>
            </c:numRef>
          </c:cat>
          <c:val>
            <c:numRef>
              <c:f>Sheet1!$B$2:$B$11</c:f>
            </c:numRef>
          </c:val>
          <c:extLst>
            <c:ext xmlns:c16="http://schemas.microsoft.com/office/drawing/2014/chart" uri="{C3380CC4-5D6E-409C-BE32-E72D297353CC}">
              <c16:uniqueId val="{00000000-3E1F-D040-BD51-E39F32E19C5C}"/>
            </c:ext>
          </c:extLst>
        </c:ser>
        <c:dLbls>
          <c:showLegendKey val="0"/>
          <c:showVal val="0"/>
          <c:showCatName val="0"/>
          <c:showSerName val="0"/>
          <c:showPercent val="0"/>
          <c:showBubbleSize val="0"/>
        </c:dLbls>
        <c:gapWidth val="30"/>
        <c:overlap val="100"/>
        <c:axId val="941579888"/>
        <c:axId val="941382144"/>
      </c:barChart>
      <c:catAx>
        <c:axId val="94157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41382144"/>
        <c:crosses val="autoZero"/>
        <c:auto val="1"/>
        <c:lblAlgn val="ctr"/>
        <c:lblOffset val="100"/>
        <c:noMultiLvlLbl val="0"/>
      </c:catAx>
      <c:valAx>
        <c:axId val="941382144"/>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41579888"/>
        <c:crosses val="autoZero"/>
        <c:crossBetween val="between"/>
        <c:majorUnit val="200"/>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InterFace Bold" panose="020B0503030203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InterFace Bold" panose="020B0503030203020204" pitchFamily="34" charset="0"/>
              </a:rPr>
              <a:t>12/7/18</a:t>
            </a:fld>
            <a:endParaRPr lang="en-US" b="1" dirty="0">
              <a:latin typeface="InterFace Bold" panose="020B0503030203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InterFace Bold" panose="020B0503030203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InterFace Bold" panose="020B0503030203020204" pitchFamily="34" charset="0"/>
              </a:rPr>
              <a:t>‹#›</a:t>
            </a:fld>
            <a:endParaRPr lang="en-US" b="1" dirty="0">
              <a:latin typeface="InterFace Bold" panose="020B0503030203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InterFace Bold" panose="020B0503030203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InterFace Bold" panose="020B0503030203020204" pitchFamily="34" charset="0"/>
              </a:defRPr>
            </a:lvl1pPr>
          </a:lstStyle>
          <a:p>
            <a:fld id="{03A1D146-B4E0-1741-B9EE-9789392EFCC4}" type="datetimeFigureOut">
              <a:rPr lang="en-US" smtClean="0"/>
              <a:pPr/>
              <a:t>12/7/18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InterFace Bold" panose="020B0503030203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InterFace Bold" panose="020B0503030203020204"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InterFace Bold" panose="020B0503030203020204" pitchFamily="34" charset="0"/>
        <a:ea typeface="+mn-ea"/>
        <a:cs typeface="+mn-cs"/>
      </a:defRPr>
    </a:lvl1pPr>
    <a:lvl2pPr marL="609585" algn="l" defTabSz="609585" rtl="0" eaLnBrk="1" latinLnBrk="0" hangingPunct="1">
      <a:defRPr sz="1600" b="1" i="0" kern="1200">
        <a:solidFill>
          <a:schemeClr val="tx1"/>
        </a:solidFill>
        <a:latin typeface="InterFace Bold" panose="020B0503030203020204" pitchFamily="34" charset="0"/>
        <a:ea typeface="+mn-ea"/>
        <a:cs typeface="+mn-cs"/>
      </a:defRPr>
    </a:lvl2pPr>
    <a:lvl3pPr marL="1219170" algn="l" defTabSz="609585" rtl="0" eaLnBrk="1" latinLnBrk="0" hangingPunct="1">
      <a:defRPr sz="1600" b="1" i="0" kern="1200">
        <a:solidFill>
          <a:schemeClr val="tx1"/>
        </a:solidFill>
        <a:latin typeface="InterFace Bold" panose="020B0503030203020204" pitchFamily="34" charset="0"/>
        <a:ea typeface="+mn-ea"/>
        <a:cs typeface="+mn-cs"/>
      </a:defRPr>
    </a:lvl3pPr>
    <a:lvl4pPr marL="1828754" algn="l" defTabSz="609585" rtl="0" eaLnBrk="1" latinLnBrk="0" hangingPunct="1">
      <a:defRPr sz="1600" b="1" i="0" kern="1200">
        <a:solidFill>
          <a:schemeClr val="tx1"/>
        </a:solidFill>
        <a:latin typeface="InterFace Bold" panose="020B0503030203020204" pitchFamily="34" charset="0"/>
        <a:ea typeface="+mn-ea"/>
        <a:cs typeface="+mn-cs"/>
      </a:defRPr>
    </a:lvl4pPr>
    <a:lvl5pPr marL="2438339" algn="l" defTabSz="609585" rtl="0" eaLnBrk="1" latinLnBrk="0" hangingPunct="1">
      <a:defRPr sz="1600" b="1" i="0" kern="1200">
        <a:solidFill>
          <a:schemeClr val="tx1"/>
        </a:solidFill>
        <a:latin typeface="InterFace Bold" panose="020B0503030203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2123728" y="6368920"/>
            <a:ext cx="6948770"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Laura M. Keohane et al., </a:t>
            </a:r>
            <a:r>
              <a:rPr lang="en-US" sz="900" i="1" dirty="0"/>
              <a:t>Trends in Postacute Care Spending Growth During the Medicare Spending Slowdown </a:t>
            </a:r>
            <a:r>
              <a:rPr lang="en-US" sz="900" dirty="0"/>
              <a:t>(Commonwealth Fund, </a:t>
            </a:r>
            <a:br>
              <a:rPr lang="en-US" sz="900" dirty="0"/>
            </a:br>
            <a:r>
              <a:rPr lang="en-US" sz="900" dirty="0"/>
              <a:t>Dec. 2018). </a:t>
            </a:r>
          </a:p>
        </p:txBody>
      </p:sp>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pic>
        <p:nvPicPr>
          <p:cNvPr id="9" name="Picture 8">
            <a:extLst>
              <a:ext uri="{FF2B5EF4-FFF2-40B4-BE49-F238E27FC236}">
                <a16:creationId xmlns:a16="http://schemas.microsoft.com/office/drawing/2014/main" id="{8FF54D87-F117-BA45-BBA8-94B4CEDF60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153" y="6373368"/>
            <a:ext cx="1837943" cy="411287"/>
          </a:xfrm>
          <a:prstGeom prst="rect">
            <a:avLst/>
          </a:prstGeom>
        </p:spPr>
      </p:pic>
    </p:spTree>
    <p:extLst>
      <p:ext uri="{BB962C8B-B14F-4D97-AF65-F5344CB8AC3E}">
        <p14:creationId xmlns:p14="http://schemas.microsoft.com/office/powerpoint/2010/main" val="2249687676"/>
      </p:ext>
    </p:extLst>
  </p:cSld>
  <p:clrMapOvr>
    <a:masterClrMapping/>
  </p:clrMapOvr>
  <p:hf sldNum="0" hd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C5E786D-3707-AC4C-B2D8-8F440A2CD708}"/>
              </a:ext>
            </a:extLst>
          </p:cNvPr>
          <p:cNvSpPr>
            <a:spLocks noGrp="1"/>
          </p:cNvSpPr>
          <p:nvPr>
            <p:ph type="ctrTitle"/>
          </p:nvPr>
        </p:nvSpPr>
        <p:spPr/>
        <p:txBody>
          <a:bodyPr/>
          <a:lstStyle/>
          <a:p>
            <a:r>
              <a:rPr lang="en-US" dirty="0"/>
              <a:t>Mean Annual Medicare Per-Beneficiary Spending for Postacute Care Services, 2007–2015 (dollars)</a:t>
            </a:r>
          </a:p>
        </p:txBody>
      </p:sp>
      <p:sp>
        <p:nvSpPr>
          <p:cNvPr id="11" name="Text Placeholder 10">
            <a:extLst>
              <a:ext uri="{FF2B5EF4-FFF2-40B4-BE49-F238E27FC236}">
                <a16:creationId xmlns:a16="http://schemas.microsoft.com/office/drawing/2014/main" id="{C6AF1431-70FD-A140-8BBD-658D0B6C48B2}"/>
              </a:ext>
            </a:extLst>
          </p:cNvPr>
          <p:cNvSpPr>
            <a:spLocks noGrp="1"/>
          </p:cNvSpPr>
          <p:nvPr>
            <p:ph type="body" sz="quarter" idx="21"/>
          </p:nvPr>
        </p:nvSpPr>
        <p:spPr/>
        <p:txBody>
          <a:bodyPr/>
          <a:lstStyle/>
          <a:p>
            <a:r>
              <a:rPr lang="en-US" dirty="0"/>
              <a:t>Exhibit 1</a:t>
            </a:r>
          </a:p>
        </p:txBody>
      </p:sp>
      <p:sp>
        <p:nvSpPr>
          <p:cNvPr id="12" name="Text Placeholder 11">
            <a:extLst>
              <a:ext uri="{FF2B5EF4-FFF2-40B4-BE49-F238E27FC236}">
                <a16:creationId xmlns:a16="http://schemas.microsoft.com/office/drawing/2014/main" id="{DFAB0A41-1763-744F-9E2B-E170574BAC55}"/>
              </a:ext>
            </a:extLst>
          </p:cNvPr>
          <p:cNvSpPr>
            <a:spLocks noGrp="1"/>
          </p:cNvSpPr>
          <p:nvPr>
            <p:ph type="body" sz="quarter" idx="22"/>
          </p:nvPr>
        </p:nvSpPr>
        <p:spPr/>
        <p:txBody>
          <a:bodyPr/>
          <a:lstStyle/>
          <a:p>
            <a:r>
              <a:rPr lang="en-US" dirty="0"/>
              <a:t>Data: Authors’ calculations using data from the Medicare Master Beneficiary Summary File and Medicare claims data for all traditional Medicare beneficiaries age 65 and older.</a:t>
            </a:r>
          </a:p>
        </p:txBody>
      </p:sp>
      <p:graphicFrame>
        <p:nvGraphicFramePr>
          <p:cNvPr id="13" name="Chart Placeholder 2">
            <a:extLst>
              <a:ext uri="{FF2B5EF4-FFF2-40B4-BE49-F238E27FC236}">
                <a16:creationId xmlns:a16="http://schemas.microsoft.com/office/drawing/2014/main" id="{0C6EEB43-704C-9242-A171-8C8AB3D58A9C}"/>
              </a:ext>
            </a:extLst>
          </p:cNvPr>
          <p:cNvGraphicFramePr>
            <a:graphicFrameLocks noGrp="1"/>
          </p:cNvGraphicFramePr>
          <p:nvPr>
            <p:ph type="chart" sz="quarter" idx="19"/>
            <p:extLst>
              <p:ext uri="{D42A27DB-BD31-4B8C-83A1-F6EECF244321}">
                <p14:modId xmlns:p14="http://schemas.microsoft.com/office/powerpoint/2010/main" val="1532357095"/>
              </p:ext>
            </p:extLst>
          </p:nvPr>
        </p:nvGraphicFramePr>
        <p:xfrm>
          <a:off x="71438" y="1052513"/>
          <a:ext cx="9001125" cy="42486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52681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Placeholder 14">
            <a:extLst>
              <a:ext uri="{FF2B5EF4-FFF2-40B4-BE49-F238E27FC236}">
                <a16:creationId xmlns:a16="http://schemas.microsoft.com/office/drawing/2014/main" id="{A3AC93F6-6701-EE4D-A683-4174069E8723}"/>
              </a:ext>
            </a:extLst>
          </p:cNvPr>
          <p:cNvGraphicFramePr>
            <a:graphicFrameLocks noGrp="1"/>
          </p:cNvGraphicFramePr>
          <p:nvPr>
            <p:ph type="chart" sz="quarter" idx="19"/>
            <p:extLst>
              <p:ext uri="{D42A27DB-BD31-4B8C-83A1-F6EECF244321}">
                <p14:modId xmlns:p14="http://schemas.microsoft.com/office/powerpoint/2010/main" val="548762105"/>
              </p:ext>
            </p:extLst>
          </p:nvPr>
        </p:nvGraphicFramePr>
        <p:xfrm>
          <a:off x="73152" y="1052513"/>
          <a:ext cx="9001125" cy="4320703"/>
        </p:xfrm>
        <a:graphic>
          <a:graphicData uri="http://schemas.openxmlformats.org/drawingml/2006/chart">
            <c:chart xmlns:c="http://schemas.openxmlformats.org/drawingml/2006/chart" xmlns:r="http://schemas.openxmlformats.org/officeDocument/2006/relationships" r:id="rId2"/>
          </a:graphicData>
        </a:graphic>
      </p:graphicFrame>
      <p:sp>
        <p:nvSpPr>
          <p:cNvPr id="9" name="Title 8">
            <a:extLst>
              <a:ext uri="{FF2B5EF4-FFF2-40B4-BE49-F238E27FC236}">
                <a16:creationId xmlns:a16="http://schemas.microsoft.com/office/drawing/2014/main" id="{6C5E786D-3707-AC4C-B2D8-8F440A2CD708}"/>
              </a:ext>
            </a:extLst>
          </p:cNvPr>
          <p:cNvSpPr>
            <a:spLocks noGrp="1"/>
          </p:cNvSpPr>
          <p:nvPr>
            <p:ph type="ctrTitle"/>
          </p:nvPr>
        </p:nvSpPr>
        <p:spPr/>
        <p:txBody>
          <a:bodyPr/>
          <a:lstStyle/>
          <a:p>
            <a:r>
              <a:rPr lang="en-US" dirty="0"/>
              <a:t>Average Annual Growth in Medicare Per-Beneficiary Spending for Inpatient and </a:t>
            </a:r>
            <a:r>
              <a:rPr lang="en-US" dirty="0" err="1"/>
              <a:t>Postacute</a:t>
            </a:r>
            <a:r>
              <a:rPr lang="en-US" dirty="0"/>
              <a:t> Care Services, 2008–11 vs. 2012–15 (percent)</a:t>
            </a:r>
          </a:p>
        </p:txBody>
      </p:sp>
      <p:sp>
        <p:nvSpPr>
          <p:cNvPr id="11" name="Text Placeholder 10">
            <a:extLst>
              <a:ext uri="{FF2B5EF4-FFF2-40B4-BE49-F238E27FC236}">
                <a16:creationId xmlns:a16="http://schemas.microsoft.com/office/drawing/2014/main" id="{C6AF1431-70FD-A140-8BBD-658D0B6C48B2}"/>
              </a:ext>
            </a:extLst>
          </p:cNvPr>
          <p:cNvSpPr>
            <a:spLocks noGrp="1"/>
          </p:cNvSpPr>
          <p:nvPr>
            <p:ph type="body" sz="quarter" idx="21"/>
          </p:nvPr>
        </p:nvSpPr>
        <p:spPr/>
        <p:txBody>
          <a:bodyPr/>
          <a:lstStyle/>
          <a:p>
            <a:r>
              <a:rPr lang="en-US" dirty="0"/>
              <a:t>Exhibit 2</a:t>
            </a:r>
          </a:p>
        </p:txBody>
      </p:sp>
      <p:sp>
        <p:nvSpPr>
          <p:cNvPr id="12" name="Text Placeholder 11">
            <a:extLst>
              <a:ext uri="{FF2B5EF4-FFF2-40B4-BE49-F238E27FC236}">
                <a16:creationId xmlns:a16="http://schemas.microsoft.com/office/drawing/2014/main" id="{DFAB0A41-1763-744F-9E2B-E170574BAC55}"/>
              </a:ext>
            </a:extLst>
          </p:cNvPr>
          <p:cNvSpPr>
            <a:spLocks noGrp="1"/>
          </p:cNvSpPr>
          <p:nvPr>
            <p:ph type="body" sz="quarter" idx="22"/>
          </p:nvPr>
        </p:nvSpPr>
        <p:spPr/>
        <p:txBody>
          <a:bodyPr/>
          <a:lstStyle/>
          <a:p>
            <a:r>
              <a:rPr lang="en-US" dirty="0"/>
              <a:t>Data: Authors’ calculations using data from the Medicare Master Beneficiary Summary File and Medicare claims data for all traditional Medicare beneficiaries age 65 and older. </a:t>
            </a:r>
          </a:p>
        </p:txBody>
      </p:sp>
      <p:sp>
        <p:nvSpPr>
          <p:cNvPr id="5" name="TextBox 4">
            <a:extLst>
              <a:ext uri="{FF2B5EF4-FFF2-40B4-BE49-F238E27FC236}">
                <a16:creationId xmlns:a16="http://schemas.microsoft.com/office/drawing/2014/main" id="{C1F20511-0389-4F47-A5C8-7DD64CE6EF00}"/>
              </a:ext>
            </a:extLst>
          </p:cNvPr>
          <p:cNvSpPr txBox="1"/>
          <p:nvPr/>
        </p:nvSpPr>
        <p:spPr>
          <a:xfrm>
            <a:off x="-7759" y="1116422"/>
            <a:ext cx="5004556" cy="276999"/>
          </a:xfrm>
          <a:prstGeom prst="rect">
            <a:avLst/>
          </a:prstGeom>
          <a:noFill/>
        </p:spPr>
        <p:txBody>
          <a:bodyPr wrap="square" rtlCol="0">
            <a:spAutoFit/>
          </a:bodyPr>
          <a:lstStyle/>
          <a:p>
            <a:r>
              <a:rPr lang="en-US" sz="1200" i="1" dirty="0"/>
              <a:t>Sector and share of overall spending in 2015</a:t>
            </a:r>
          </a:p>
        </p:txBody>
      </p:sp>
    </p:spTree>
    <p:extLst>
      <p:ext uri="{BB962C8B-B14F-4D97-AF65-F5344CB8AC3E}">
        <p14:creationId xmlns:p14="http://schemas.microsoft.com/office/powerpoint/2010/main" val="1325505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C5E786D-3707-AC4C-B2D8-8F440A2CD708}"/>
              </a:ext>
            </a:extLst>
          </p:cNvPr>
          <p:cNvSpPr>
            <a:spLocks noGrp="1"/>
          </p:cNvSpPr>
          <p:nvPr>
            <p:ph type="ctrTitle"/>
          </p:nvPr>
        </p:nvSpPr>
        <p:spPr/>
        <p:txBody>
          <a:bodyPr>
            <a:noAutofit/>
          </a:bodyPr>
          <a:lstStyle/>
          <a:p>
            <a:r>
              <a:rPr lang="en-US" spc="-10" dirty="0"/>
              <a:t>Average Annual Growth in Medicare Per-Beneficiary Spending Among Inpatient Users for Inpatient and </a:t>
            </a:r>
            <a:r>
              <a:rPr lang="en-US" spc="-10" dirty="0" err="1"/>
              <a:t>Postacute</a:t>
            </a:r>
            <a:r>
              <a:rPr lang="en-US" spc="-10" dirty="0"/>
              <a:t> Care Services, 2008–11 vs. 2012–15 (percent)</a:t>
            </a:r>
          </a:p>
        </p:txBody>
      </p:sp>
      <p:sp>
        <p:nvSpPr>
          <p:cNvPr id="11" name="Text Placeholder 10">
            <a:extLst>
              <a:ext uri="{FF2B5EF4-FFF2-40B4-BE49-F238E27FC236}">
                <a16:creationId xmlns:a16="http://schemas.microsoft.com/office/drawing/2014/main" id="{C6AF1431-70FD-A140-8BBD-658D0B6C48B2}"/>
              </a:ext>
            </a:extLst>
          </p:cNvPr>
          <p:cNvSpPr>
            <a:spLocks noGrp="1"/>
          </p:cNvSpPr>
          <p:nvPr>
            <p:ph type="body" sz="quarter" idx="21"/>
          </p:nvPr>
        </p:nvSpPr>
        <p:spPr/>
        <p:txBody>
          <a:bodyPr/>
          <a:lstStyle/>
          <a:p>
            <a:r>
              <a:rPr lang="en-US" dirty="0"/>
              <a:t>Exhibit 3</a:t>
            </a:r>
          </a:p>
        </p:txBody>
      </p:sp>
      <p:sp>
        <p:nvSpPr>
          <p:cNvPr id="12" name="Text Placeholder 11">
            <a:extLst>
              <a:ext uri="{FF2B5EF4-FFF2-40B4-BE49-F238E27FC236}">
                <a16:creationId xmlns:a16="http://schemas.microsoft.com/office/drawing/2014/main" id="{DFAB0A41-1763-744F-9E2B-E170574BAC55}"/>
              </a:ext>
            </a:extLst>
          </p:cNvPr>
          <p:cNvSpPr>
            <a:spLocks noGrp="1"/>
          </p:cNvSpPr>
          <p:nvPr>
            <p:ph type="body" sz="quarter" idx="22"/>
          </p:nvPr>
        </p:nvSpPr>
        <p:spPr/>
        <p:txBody>
          <a:bodyPr/>
          <a:lstStyle/>
          <a:p>
            <a:r>
              <a:rPr lang="en-US" dirty="0"/>
              <a:t>Data: Authors’ calculations using 100 percent Medicare Master Beneficiary Summary File and Medicare claims data for all traditional Medicare beneficiaries age 65 and older with inpatient use.</a:t>
            </a:r>
          </a:p>
        </p:txBody>
      </p:sp>
      <p:graphicFrame>
        <p:nvGraphicFramePr>
          <p:cNvPr id="10" name="Chart Placeholder 9">
            <a:extLst>
              <a:ext uri="{FF2B5EF4-FFF2-40B4-BE49-F238E27FC236}">
                <a16:creationId xmlns:a16="http://schemas.microsoft.com/office/drawing/2014/main" id="{3AA27BCE-C50D-AD42-B1EB-2836177DF699}"/>
              </a:ext>
            </a:extLst>
          </p:cNvPr>
          <p:cNvGraphicFramePr>
            <a:graphicFrameLocks noGrp="1"/>
          </p:cNvGraphicFramePr>
          <p:nvPr>
            <p:ph type="chart" sz="quarter" idx="19"/>
            <p:extLst>
              <p:ext uri="{D42A27DB-BD31-4B8C-83A1-F6EECF244321}">
                <p14:modId xmlns:p14="http://schemas.microsoft.com/office/powerpoint/2010/main" val="2878751464"/>
              </p:ext>
            </p:extLst>
          </p:nvPr>
        </p:nvGraphicFramePr>
        <p:xfrm>
          <a:off x="71438" y="1052512"/>
          <a:ext cx="9001125" cy="4300725"/>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9DAD0437-955F-6F49-9C5C-E0EE66B3DBF7}"/>
              </a:ext>
            </a:extLst>
          </p:cNvPr>
          <p:cNvSpPr txBox="1"/>
          <p:nvPr/>
        </p:nvSpPr>
        <p:spPr>
          <a:xfrm>
            <a:off x="4637" y="1119752"/>
            <a:ext cx="5004556" cy="276999"/>
          </a:xfrm>
          <a:prstGeom prst="rect">
            <a:avLst/>
          </a:prstGeom>
          <a:noFill/>
        </p:spPr>
        <p:txBody>
          <a:bodyPr wrap="square" rtlCol="0">
            <a:spAutoFit/>
          </a:bodyPr>
          <a:lstStyle/>
          <a:p>
            <a:r>
              <a:rPr lang="en-US" sz="1200" i="1" dirty="0"/>
              <a:t>Sector and share of overall spending in 2015</a:t>
            </a:r>
          </a:p>
        </p:txBody>
      </p:sp>
    </p:spTree>
    <p:extLst>
      <p:ext uri="{BB962C8B-B14F-4D97-AF65-F5344CB8AC3E}">
        <p14:creationId xmlns:p14="http://schemas.microsoft.com/office/powerpoint/2010/main" val="667306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hart Placeholder 16">
            <a:extLst>
              <a:ext uri="{FF2B5EF4-FFF2-40B4-BE49-F238E27FC236}">
                <a16:creationId xmlns:a16="http://schemas.microsoft.com/office/drawing/2014/main" id="{A1F729E2-EAE4-CF4E-BE88-ACF496A71C07}"/>
              </a:ext>
            </a:extLst>
          </p:cNvPr>
          <p:cNvGraphicFramePr>
            <a:graphicFrameLocks noGrp="1"/>
          </p:cNvGraphicFramePr>
          <p:nvPr>
            <p:ph type="chart" sz="quarter" idx="19"/>
            <p:extLst>
              <p:ext uri="{D42A27DB-BD31-4B8C-83A1-F6EECF244321}">
                <p14:modId xmlns:p14="http://schemas.microsoft.com/office/powerpoint/2010/main" val="2121145451"/>
              </p:ext>
            </p:extLst>
          </p:nvPr>
        </p:nvGraphicFramePr>
        <p:xfrm>
          <a:off x="71438" y="1052513"/>
          <a:ext cx="9001125" cy="4248695"/>
        </p:xfrm>
        <a:graphic>
          <a:graphicData uri="http://schemas.openxmlformats.org/drawingml/2006/chart">
            <c:chart xmlns:c="http://schemas.openxmlformats.org/drawingml/2006/chart" xmlns:r="http://schemas.openxmlformats.org/officeDocument/2006/relationships" r:id="rId2"/>
          </a:graphicData>
        </a:graphic>
      </p:graphicFrame>
      <p:sp>
        <p:nvSpPr>
          <p:cNvPr id="9" name="Title 8">
            <a:extLst>
              <a:ext uri="{FF2B5EF4-FFF2-40B4-BE49-F238E27FC236}">
                <a16:creationId xmlns:a16="http://schemas.microsoft.com/office/drawing/2014/main" id="{6C5E786D-3707-AC4C-B2D8-8F440A2CD708}"/>
              </a:ext>
            </a:extLst>
          </p:cNvPr>
          <p:cNvSpPr>
            <a:spLocks noGrp="1"/>
          </p:cNvSpPr>
          <p:nvPr>
            <p:ph type="ctrTitle"/>
          </p:nvPr>
        </p:nvSpPr>
        <p:spPr/>
        <p:txBody>
          <a:bodyPr/>
          <a:lstStyle/>
          <a:p>
            <a:r>
              <a:rPr lang="en-US" dirty="0"/>
              <a:t>Change in Per-Beneficiary Postacute Care Spending Levels by Sector and Source of Increase, 2007–2015 (dollars)</a:t>
            </a:r>
          </a:p>
        </p:txBody>
      </p:sp>
      <p:sp>
        <p:nvSpPr>
          <p:cNvPr id="11" name="Text Placeholder 10">
            <a:extLst>
              <a:ext uri="{FF2B5EF4-FFF2-40B4-BE49-F238E27FC236}">
                <a16:creationId xmlns:a16="http://schemas.microsoft.com/office/drawing/2014/main" id="{C6AF1431-70FD-A140-8BBD-658D0B6C48B2}"/>
              </a:ext>
            </a:extLst>
          </p:cNvPr>
          <p:cNvSpPr>
            <a:spLocks noGrp="1"/>
          </p:cNvSpPr>
          <p:nvPr>
            <p:ph type="body" sz="quarter" idx="21"/>
          </p:nvPr>
        </p:nvSpPr>
        <p:spPr/>
        <p:txBody>
          <a:bodyPr/>
          <a:lstStyle/>
          <a:p>
            <a:r>
              <a:rPr lang="en-US" dirty="0"/>
              <a:t>Exhibit 5</a:t>
            </a:r>
          </a:p>
        </p:txBody>
      </p:sp>
      <p:sp>
        <p:nvSpPr>
          <p:cNvPr id="12" name="Text Placeholder 11">
            <a:extLst>
              <a:ext uri="{FF2B5EF4-FFF2-40B4-BE49-F238E27FC236}">
                <a16:creationId xmlns:a16="http://schemas.microsoft.com/office/drawing/2014/main" id="{DFAB0A41-1763-744F-9E2B-E170574BAC55}"/>
              </a:ext>
            </a:extLst>
          </p:cNvPr>
          <p:cNvSpPr>
            <a:spLocks noGrp="1"/>
          </p:cNvSpPr>
          <p:nvPr>
            <p:ph type="body" sz="quarter" idx="22"/>
          </p:nvPr>
        </p:nvSpPr>
        <p:spPr/>
        <p:txBody>
          <a:bodyPr/>
          <a:lstStyle/>
          <a:p>
            <a:r>
              <a:rPr lang="en-US" dirty="0"/>
              <a:t>Data: Authors’ calculations using data from payment rate updates published in the Federal Register, the Medicare Master Beneficiary Summary File, and Medicare claims data for all traditional Medicare beneficiaries age 65 and older.</a:t>
            </a:r>
          </a:p>
          <a:p>
            <a:r>
              <a:rPr lang="en-US" dirty="0"/>
              <a:t>Note: SNF = skilled nursing facilities, HH = home health, IRF = inpatient rehabilitation facilities.</a:t>
            </a:r>
          </a:p>
        </p:txBody>
      </p:sp>
      <p:sp>
        <p:nvSpPr>
          <p:cNvPr id="8" name="TextBox 7">
            <a:extLst>
              <a:ext uri="{FF2B5EF4-FFF2-40B4-BE49-F238E27FC236}">
                <a16:creationId xmlns:a16="http://schemas.microsoft.com/office/drawing/2014/main" id="{78D87ACC-DDDF-2843-939C-72EBBCE81473}"/>
              </a:ext>
            </a:extLst>
          </p:cNvPr>
          <p:cNvSpPr txBox="1"/>
          <p:nvPr/>
        </p:nvSpPr>
        <p:spPr>
          <a:xfrm>
            <a:off x="1799692" y="1160748"/>
            <a:ext cx="828092" cy="307777"/>
          </a:xfrm>
          <a:prstGeom prst="rect">
            <a:avLst/>
          </a:prstGeom>
          <a:noFill/>
        </p:spPr>
        <p:txBody>
          <a:bodyPr wrap="square" rtlCol="0">
            <a:spAutoFit/>
          </a:bodyPr>
          <a:lstStyle/>
          <a:p>
            <a:pPr algn="ctr"/>
            <a:r>
              <a:rPr lang="en-US" sz="1400" b="1" dirty="0"/>
              <a:t>SNF</a:t>
            </a:r>
          </a:p>
        </p:txBody>
      </p:sp>
      <p:sp>
        <p:nvSpPr>
          <p:cNvPr id="15" name="TextBox 14">
            <a:extLst>
              <a:ext uri="{FF2B5EF4-FFF2-40B4-BE49-F238E27FC236}">
                <a16:creationId xmlns:a16="http://schemas.microsoft.com/office/drawing/2014/main" id="{9067BD28-6933-B647-A5C6-93925689B773}"/>
              </a:ext>
            </a:extLst>
          </p:cNvPr>
          <p:cNvSpPr txBox="1"/>
          <p:nvPr/>
        </p:nvSpPr>
        <p:spPr>
          <a:xfrm>
            <a:off x="4248252" y="1160748"/>
            <a:ext cx="828092" cy="307777"/>
          </a:xfrm>
          <a:prstGeom prst="rect">
            <a:avLst/>
          </a:prstGeom>
          <a:noFill/>
        </p:spPr>
        <p:txBody>
          <a:bodyPr wrap="square" rtlCol="0">
            <a:spAutoFit/>
          </a:bodyPr>
          <a:lstStyle/>
          <a:p>
            <a:pPr algn="ctr"/>
            <a:r>
              <a:rPr lang="en-US" sz="1400" b="1" dirty="0"/>
              <a:t>HH</a:t>
            </a:r>
          </a:p>
        </p:txBody>
      </p:sp>
      <p:sp>
        <p:nvSpPr>
          <p:cNvPr id="16" name="TextBox 15">
            <a:extLst>
              <a:ext uri="{FF2B5EF4-FFF2-40B4-BE49-F238E27FC236}">
                <a16:creationId xmlns:a16="http://schemas.microsoft.com/office/drawing/2014/main" id="{B1DF7E91-2C04-D444-B96F-235CE2F816E0}"/>
              </a:ext>
            </a:extLst>
          </p:cNvPr>
          <p:cNvSpPr txBox="1"/>
          <p:nvPr/>
        </p:nvSpPr>
        <p:spPr>
          <a:xfrm>
            <a:off x="6849212" y="1160748"/>
            <a:ext cx="828092" cy="307777"/>
          </a:xfrm>
          <a:prstGeom prst="rect">
            <a:avLst/>
          </a:prstGeom>
          <a:noFill/>
        </p:spPr>
        <p:txBody>
          <a:bodyPr wrap="square" rtlCol="0">
            <a:spAutoFit/>
          </a:bodyPr>
          <a:lstStyle/>
          <a:p>
            <a:pPr algn="ctr"/>
            <a:r>
              <a:rPr lang="en-US" sz="1400" b="1" dirty="0"/>
              <a:t>IRF</a:t>
            </a:r>
          </a:p>
        </p:txBody>
      </p:sp>
    </p:spTree>
    <p:extLst>
      <p:ext uri="{BB962C8B-B14F-4D97-AF65-F5344CB8AC3E}">
        <p14:creationId xmlns:p14="http://schemas.microsoft.com/office/powerpoint/2010/main" val="4215156777"/>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160006</TotalTime>
  <Words>247</Words>
  <Application>Microsoft Macintosh PowerPoint</Application>
  <PresentationFormat>On-screen Show (4:3)</PresentationFormat>
  <Paragraphs>18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Berlingske Serif Text</vt:lpstr>
      <vt:lpstr>InterFace</vt:lpstr>
      <vt:lpstr>InterFace Bold</vt:lpstr>
      <vt:lpstr>1_Office Theme</vt:lpstr>
      <vt:lpstr>Mean Annual Medicare Per-Beneficiary Spending for Postacute Care Services, 2007–2015 (dollars)</vt:lpstr>
      <vt:lpstr>Average Annual Growth in Medicare Per-Beneficiary Spending for Inpatient and Postacute Care Services, 2008–11 vs. 2012–15 (percent)</vt:lpstr>
      <vt:lpstr>Average Annual Growth in Medicare Per-Beneficiary Spending Among Inpatient Users for Inpatient and Postacute Care Services, 2008–11 vs. 2012–15 (percent)</vt:lpstr>
      <vt:lpstr>Change in Per-Beneficiary Postacute Care Spending Levels by Sector and Source of Increase, 2007–2015 (dollars)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Paul Frame</cp:lastModifiedBy>
  <cp:revision>2030</cp:revision>
  <cp:lastPrinted>2018-12-04T20:15:58Z</cp:lastPrinted>
  <dcterms:created xsi:type="dcterms:W3CDTF">2014-10-08T23:03:32Z</dcterms:created>
  <dcterms:modified xsi:type="dcterms:W3CDTF">2018-12-07T22:37:25Z</dcterms:modified>
</cp:coreProperties>
</file>