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30"/>
  </p:notesMasterIdLst>
  <p:handoutMasterIdLst>
    <p:handoutMasterId r:id="rId31"/>
  </p:handoutMasterIdLst>
  <p:sldIdLst>
    <p:sldId id="263" r:id="rId10"/>
    <p:sldId id="265" r:id="rId11"/>
    <p:sldId id="266" r:id="rId12"/>
    <p:sldId id="274" r:id="rId13"/>
    <p:sldId id="292" r:id="rId14"/>
    <p:sldId id="288" r:id="rId15"/>
    <p:sldId id="290" r:id="rId16"/>
    <p:sldId id="278" r:id="rId17"/>
    <p:sldId id="279" r:id="rId18"/>
    <p:sldId id="294" r:id="rId19"/>
    <p:sldId id="281" r:id="rId20"/>
    <p:sldId id="282" r:id="rId21"/>
    <p:sldId id="283" r:id="rId22"/>
    <p:sldId id="267" r:id="rId23"/>
    <p:sldId id="296" r:id="rId24"/>
    <p:sldId id="295" r:id="rId25"/>
    <p:sldId id="297" r:id="rId26"/>
    <p:sldId id="298" r:id="rId27"/>
    <p:sldId id="27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258"/>
    <a:srgbClr val="828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92"/>
  </p:normalViewPr>
  <p:slideViewPr>
    <p:cSldViewPr snapToGrid="0">
      <p:cViewPr varScale="1">
        <p:scale>
          <a:sx n="112" d="100"/>
          <a:sy n="112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808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7CC14-1109-C34C-B804-5921EBA5F81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AAEC-78A8-E448-BC93-71EA575DD82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Flogo_2014_4-color_PMS_K_outlines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58200"/>
            <a:ext cx="1981200" cy="5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4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DAC5-BD30-E947-8A70-6FB356C659B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0C73-7EFA-C94E-8484-9643E1AD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4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25BA-53D9-417B-AFE5-CA3B3BE53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7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0" tIns="45475" rIns="90950" bIns="45475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Joan Y. Reede, Program Plan (Draft) February 14, 2011</a:t>
            </a: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0" tIns="45475" rIns="90950" bIns="45475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02195E3-9674-49C4-9E71-C53953BC9E5C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4" name="Header Placeholder 1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038" indent="-223838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7713" indent="-223838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4913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113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9313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6513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1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CB9E75-C02C-40ED-B40C-5C3F3D9A714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18099C-4DCF-468B-BA5E-C3426B4C0FEC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946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Joan Y. Reede, Program Plan (Draft) February 14, 2011</a:t>
            </a:r>
          </a:p>
        </p:txBody>
      </p:sp>
      <p:sp>
        <p:nvSpPr>
          <p:cNvPr id="194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0ADC68-8196-4F76-9405-234EE7221AC6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0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AECB33-8CCB-4858-B865-56204CD0779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7E0600-86A2-42CA-800E-956225D30B85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150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Joan Y. Reede, Program Plan (Draft) February 14, 2011</a:t>
            </a:r>
          </a:p>
        </p:txBody>
      </p:sp>
      <p:sp>
        <p:nvSpPr>
          <p:cNvPr id="215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76610A-E985-446A-B212-A1FA87F82E93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5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A482E1-FFC5-4341-96CC-D6E1BDB8BCC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21F326-553A-47B5-8B0C-9DC019506A86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355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Joan Y. Reede, Program Plan (Draft) February 14, 2011</a:t>
            </a:r>
          </a:p>
        </p:txBody>
      </p:sp>
      <p:sp>
        <p:nvSpPr>
          <p:cNvPr id="235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358F12-8D21-4DC8-8543-9095DA294ECD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6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25BA-53D9-417B-AFE5-CA3B3BE532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3CEB3-F2B5-4A25-8728-FD75A1782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8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34DA11-B391-4CE4-9364-B7EED08F5C0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4CF008-2BE5-4BCA-80B2-77107AF3889E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Joan Y. Reede, Program Plan (Draft) February 14, 2011</a:t>
            </a:r>
          </a:p>
        </p:txBody>
      </p:sp>
      <p:sp>
        <p:nvSpPr>
          <p:cNvPr id="51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246B4F-1D9C-4B29-83F5-7427CDB04200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5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7DBC2D-54C2-452B-B1AA-D8C2E80B562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6B47E80-7C7C-42B9-8240-846351EB1501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Joan Y. Reede, Program Plan (Draft) February 14, 2011</a:t>
            </a:r>
          </a:p>
        </p:txBody>
      </p:sp>
      <p:sp>
        <p:nvSpPr>
          <p:cNvPr id="71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AFA075-D70F-4DC1-AFF2-16315B8FBC7F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28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14E878-3E23-41E5-8610-E39274EED32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4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54A5B6-6BAC-4D8A-A8B5-812354D18B3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0CBF5FC-2B4D-4BF0-BEBA-94398C056376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Joan Y. Reede, Program Plan (Draft) February 14, 2011</a:t>
            </a:r>
          </a:p>
        </p:txBody>
      </p:sp>
      <p:sp>
        <p:nvSpPr>
          <p:cNvPr id="112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4445AD8-132B-40BD-B451-7FE86394FB6B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1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8667FF-B07B-4DF8-B23B-E6AE5F1A074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77AA79-A590-41F8-A20A-43F581D6492F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331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Joan Y. Reede, Program Plan (Draft) February 14, 2011</a:t>
            </a:r>
          </a:p>
        </p:txBody>
      </p:sp>
      <p:sp>
        <p:nvSpPr>
          <p:cNvPr id="133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F63528-A0EF-46DA-B37B-2BB3274221F2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7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0D389B-8859-43A7-B12A-FB06751012E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BA72F3-58B8-40B9-95DD-9C64473106A9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Joan Y. Reede, Program Plan (Draft) February 14, 2011</a:t>
            </a:r>
          </a:p>
        </p:txBody>
      </p:sp>
      <p:sp>
        <p:nvSpPr>
          <p:cNvPr id="153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E198F6-CA70-4B62-A912-1B8761C1BACE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8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829" y="1096282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29" y="285205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89700"/>
            <a:ext cx="3898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8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E8E3-4028-47BF-8AC9-1863CA5140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D105-152D-48F1-ABDF-66F3CADD89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6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A768-E643-42BA-9E58-1F31171ACB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3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E1536-EB4E-45C3-922F-EA9C5AF376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7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C41F-D61D-456F-A91D-D7873B8B3D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E453-BAC9-42FC-BAF4-4D88131237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1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6473-D89E-4829-8A6D-3A4A2D41D6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13EA-0C78-4DA8-B7D5-4A33B9B88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71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9009-011A-41C4-8FA1-E70413BE2D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7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EEE7-4721-4B8D-B35C-A9473ED20F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6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2" y="28897"/>
            <a:ext cx="8948057" cy="11576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338943"/>
            <a:ext cx="8948057" cy="41148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 i="0">
                <a:solidFill>
                  <a:schemeClr val="accent5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solidFill>
                  <a:schemeClr val="accent5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solidFill>
                  <a:schemeClr val="accent5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solidFill>
                  <a:schemeClr val="accent5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3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73B0-6DE6-45BC-9036-F818E65CD7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30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E8E3-4028-47BF-8AC9-1863CA5140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7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D105-152D-48F1-ABDF-66F3CADD89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5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A768-E643-42BA-9E58-1F31171ACB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94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E1536-EB4E-45C3-922F-EA9C5AF376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78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C41F-D61D-456F-A91D-D7873B8B3D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97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E453-BAC9-42FC-BAF4-4D88131237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11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6473-D89E-4829-8A6D-3A4A2D41D6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4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13EA-0C78-4DA8-B7D5-4A33B9B88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9009-011A-41C4-8FA1-E70413BE2D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3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251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EEE7-4721-4B8D-B35C-A9473ED20F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55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73B0-6DE6-45BC-9036-F818E65CD7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1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E8E3-4028-47BF-8AC9-1863CA5140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50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D105-152D-48F1-ABDF-66F3CADD89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73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A768-E643-42BA-9E58-1F31171ACB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11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E1536-EB4E-45C3-922F-EA9C5AF376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2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C41F-D61D-456F-A91D-D7873B8B3D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87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E453-BAC9-42FC-BAF4-4D88131237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5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6473-D89E-4829-8A6D-3A4A2D41D6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79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13EA-0C78-4DA8-B7D5-4A33B9B88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8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E453-BAC9-42FC-BAF4-4D88131237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85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9009-011A-41C4-8FA1-E70413BE2D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83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EEE7-4721-4B8D-B35C-A9473ED20F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59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73B0-6DE6-45BC-9036-F818E65CD7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39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E8E3-4028-47BF-8AC9-1863CA5140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35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D105-152D-48F1-ABDF-66F3CADD89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70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A768-E643-42BA-9E58-1F31171ACB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33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E1536-EB4E-45C3-922F-EA9C5AF376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98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C41F-D61D-456F-A91D-D7873B8B3D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20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5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6473-D89E-4829-8A6D-3A4A2D41D6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97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00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5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32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29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11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22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84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76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41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4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13EA-0C78-4DA8-B7D5-4A33B9B88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84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45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40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65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12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9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4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7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40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87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9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9009-011A-41C4-8FA1-E70413BE2D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288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56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07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93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0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767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356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66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79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218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EEE7-4721-4B8D-B35C-A9473ED20F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000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6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94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433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919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3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822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23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342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687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8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73B0-6DE6-45BC-9036-F818E65CD7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54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273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9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9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Georgia"/>
          <a:ea typeface="ＭＳ Ｐゴシック" charset="-128"/>
          <a:cs typeface="Georgi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1">
              <a:lumMod val="20000"/>
              <a:lumOff val="80000"/>
            </a:schemeClr>
          </a:solidFill>
          <a:latin typeface="Corbel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Corbel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Corbel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Corbel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Corbel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8E71B-32AC-4389-82B2-9752BF8627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3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8E71B-32AC-4389-82B2-9752BF8627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4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8E71B-32AC-4389-82B2-9752BF8627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8E71B-32AC-4389-82B2-9752BF8627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5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0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6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9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BAEB-B52F-43AB-AB37-AA852FD008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15FA-68A8-4AA2-94BE-2BF03F708B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dp.med.harvard.edu/cfm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fdp.med.harvard.edu/cfmf/how-apply/request-applic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289"/>
            <a:ext cx="8915400" cy="3046988"/>
          </a:xfrm>
        </p:spPr>
        <p:txBody>
          <a:bodyPr/>
          <a:lstStyle/>
          <a:p>
            <a:pPr algn="ctr"/>
            <a:r>
              <a:rPr lang="en-US" sz="4000" dirty="0" smtClean="0"/>
              <a:t>Commonwealth Fund </a:t>
            </a:r>
            <a:r>
              <a:rPr lang="en-US" sz="4000" dirty="0" err="1"/>
              <a:t>Mongan</a:t>
            </a:r>
            <a:r>
              <a:rPr lang="en-US" sz="4000" dirty="0"/>
              <a:t> Fellowship i</a:t>
            </a:r>
            <a:r>
              <a:rPr lang="en-US" sz="4000" dirty="0" smtClean="0"/>
              <a:t>n Minority </a:t>
            </a:r>
            <a:r>
              <a:rPr lang="en-US" sz="4000" dirty="0"/>
              <a:t>Health Policy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Informational </a:t>
            </a:r>
            <a:r>
              <a:rPr lang="en-US" sz="4000" dirty="0"/>
              <a:t>Webinar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276600"/>
            <a:ext cx="4610100" cy="1752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576258"/>
                </a:solidFill>
              </a:rPr>
              <a:t>Thursday November 10</a:t>
            </a:r>
            <a:r>
              <a:rPr lang="en-US" sz="2800" baseline="30000" dirty="0" smtClean="0">
                <a:solidFill>
                  <a:srgbClr val="576258"/>
                </a:solidFill>
              </a:rPr>
              <a:t>th</a:t>
            </a:r>
            <a:r>
              <a:rPr lang="en-US" sz="2800" dirty="0" smtClean="0">
                <a:solidFill>
                  <a:srgbClr val="576258"/>
                </a:solidFill>
              </a:rPr>
              <a:t>, 2016</a:t>
            </a:r>
          </a:p>
          <a:p>
            <a:pPr algn="ctr"/>
            <a:r>
              <a:rPr lang="en-US" sz="2800" dirty="0" smtClean="0">
                <a:solidFill>
                  <a:srgbClr val="576258"/>
                </a:solidFill>
              </a:rPr>
              <a:t>2:00 p.m. EST</a:t>
            </a:r>
            <a:endParaRPr lang="en-US" sz="2800" dirty="0">
              <a:solidFill>
                <a:srgbClr val="576258"/>
              </a:solidFill>
            </a:endParaRPr>
          </a:p>
        </p:txBody>
      </p:sp>
      <p:pic>
        <p:nvPicPr>
          <p:cNvPr id="4" name="Picture 5" descr="CFlogo_2014_4-color_PMS_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14950"/>
            <a:ext cx="381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800000"/>
                </a:solidFill>
              </a:rPr>
              <a:t>2016-2017 Fellows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2088" y="1371600"/>
            <a:ext cx="4238625" cy="46863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dirty="0" smtClean="0">
                <a:solidFill>
                  <a:srgbClr val="78001B"/>
                </a:solidFill>
              </a:rPr>
              <a:t>	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dirty="0" smtClean="0">
                <a:solidFill>
                  <a:srgbClr val="78001B"/>
                </a:solidFill>
              </a:rPr>
              <a:t>                          </a:t>
            </a:r>
            <a:r>
              <a:rPr lang="en-US" altLang="en-US" sz="1600" dirty="0" smtClean="0">
                <a:solidFill>
                  <a:srgbClr val="78001B"/>
                </a:solidFill>
              </a:rPr>
              <a:t>Rhea Boyd, </a:t>
            </a:r>
            <a:r>
              <a:rPr lang="en-US" altLang="en-US" sz="1600" dirty="0" smtClean="0"/>
              <a:t>MD,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 smtClean="0"/>
              <a:t>                             Provider, Department of                 	             Pediatric Care,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 smtClean="0"/>
              <a:t>                             Palo Alto Medical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 smtClean="0"/>
              <a:t>                             Foundation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 smtClean="0"/>
              <a:t>                             Palo Alto, CA </a:t>
            </a:r>
            <a:r>
              <a:rPr lang="en-US" altLang="en-US" sz="1600" dirty="0" smtClean="0">
                <a:solidFill>
                  <a:srgbClr val="33CCCC"/>
                </a:solidFill>
              </a:rPr>
              <a:t>(Pediatrics)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>
              <a:solidFill>
                <a:srgbClr val="78001B"/>
              </a:solidFill>
            </a:endParaRP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 smtClean="0">
                <a:solidFill>
                  <a:srgbClr val="78001B"/>
                </a:solidFill>
              </a:rPr>
              <a:t>Phillip </a:t>
            </a:r>
            <a:r>
              <a:rPr lang="en-US" altLang="en-US" sz="1600" dirty="0">
                <a:solidFill>
                  <a:srgbClr val="78001B"/>
                </a:solidFill>
              </a:rPr>
              <a:t>Murray, </a:t>
            </a:r>
            <a:r>
              <a:rPr lang="en-US" altLang="en-US" sz="1600" dirty="0"/>
              <a:t>MD, </a:t>
            </a: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/>
              <a:t>Child &amp; Adolescent </a:t>
            </a: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/>
              <a:t>Psychiatry Resident, </a:t>
            </a: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/>
              <a:t>NY-Presbyterian Hospital, </a:t>
            </a: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/>
              <a:t>Child &amp; Adolescent </a:t>
            </a: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/>
              <a:t>Residency Training </a:t>
            </a: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/>
              <a:t>Program, Columbia and </a:t>
            </a: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/>
              <a:t>Cornell Universities</a:t>
            </a:r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/>
              <a:t>New York, </a:t>
            </a:r>
            <a:r>
              <a:rPr lang="en-US" altLang="en-US" sz="1600" dirty="0" smtClean="0"/>
              <a:t>NY </a:t>
            </a:r>
            <a:r>
              <a:rPr lang="en-US" altLang="en-US" sz="1600" dirty="0" smtClean="0">
                <a:solidFill>
                  <a:srgbClr val="33CCCC"/>
                </a:solidFill>
              </a:rPr>
              <a:t>(Psychiatry)</a:t>
            </a:r>
            <a:endParaRPr lang="en-US" altLang="en-US" sz="1600" dirty="0">
              <a:solidFill>
                <a:srgbClr val="33CCCC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dirty="0" smtClean="0"/>
              <a:t>			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440238" y="1219200"/>
            <a:ext cx="4238625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28575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1600" dirty="0" smtClean="0">
              <a:solidFill>
                <a:srgbClr val="78001B"/>
              </a:solidFill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800" dirty="0" smtClean="0">
              <a:solidFill>
                <a:srgbClr val="800000"/>
              </a:solidFill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800000"/>
                </a:solidFill>
              </a:rPr>
              <a:t>Tamiko Morgan, </a:t>
            </a:r>
            <a:r>
              <a:rPr lang="en-US" altLang="en-US" sz="1600" dirty="0" smtClean="0">
                <a:solidFill>
                  <a:srgbClr val="000000"/>
                </a:solidFill>
              </a:rPr>
              <a:t>MD,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Chief Medical Officer,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Director of </a:t>
            </a:r>
            <a:r>
              <a:rPr lang="en-US" sz="1600" dirty="0" smtClean="0">
                <a:solidFill>
                  <a:srgbClr val="000000"/>
                </a:solidFill>
              </a:rPr>
              <a:t>Quality,</a:t>
            </a:r>
            <a:endParaRPr lang="en-US" sz="1600" dirty="0">
              <a:solidFill>
                <a:srgbClr val="000000"/>
              </a:solidFill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Metropolitan Health Plan/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Hennepin Health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Minneapolis, MN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sz="1600" dirty="0">
                <a:solidFill>
                  <a:srgbClr val="33CCCC"/>
                </a:solidFill>
              </a:rPr>
              <a:t>(Pediatrics)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1800" dirty="0">
              <a:solidFill>
                <a:srgbClr val="800000"/>
              </a:solidFill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78001B"/>
                </a:solidFill>
              </a:rPr>
              <a:t>Chloe Slocum,</a:t>
            </a:r>
            <a:r>
              <a:rPr lang="en-US" altLang="en-US" sz="1600" dirty="0" smtClean="0">
                <a:solidFill>
                  <a:srgbClr val="000000"/>
                </a:solidFill>
              </a:rPr>
              <a:t> MD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Spinal Cord Injury Medicine 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Fellow,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Harvard Medical School 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Department of Physical 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Medicine and Rehabilitation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Spaulding Rehabilitation 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Hospital/ VA Boston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Boston, MA </a:t>
            </a:r>
            <a:r>
              <a:rPr lang="en-US" altLang="en-US" sz="1600" dirty="0" smtClean="0">
                <a:solidFill>
                  <a:srgbClr val="33CCCC"/>
                </a:solidFill>
              </a:rPr>
              <a:t>(Physical Medicine and Rehabilitation)</a:t>
            </a:r>
          </a:p>
          <a:p>
            <a:pPr marL="0" lvl="1" indent="0" algn="r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800" dirty="0" smtClean="0">
              <a:solidFill>
                <a:srgbClr val="000000"/>
              </a:solidFill>
            </a:endParaRPr>
          </a:p>
          <a:p>
            <a:pPr marL="0" lvl="1" indent="0" algn="r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800" dirty="0" smtClean="0">
                <a:solidFill>
                  <a:srgbClr val="000000"/>
                </a:solidFill>
              </a:rPr>
              <a:t>Photos by Donnelly Marks</a:t>
            </a:r>
          </a:p>
          <a:p>
            <a:pPr marL="45720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1800" dirty="0">
              <a:solidFill>
                <a:srgbClr val="009999"/>
              </a:solidFill>
            </a:endParaRPr>
          </a:p>
          <a:p>
            <a:pPr marL="45720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1800" dirty="0" smtClean="0">
              <a:solidFill>
                <a:srgbClr val="009999"/>
              </a:solidFill>
            </a:endParaRPr>
          </a:p>
          <a:p>
            <a:pPr marL="45720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1800" dirty="0">
              <a:solidFill>
                <a:srgbClr val="009999"/>
              </a:solidFill>
            </a:endParaRPr>
          </a:p>
          <a:p>
            <a:pPr marL="45720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9999"/>
                </a:solidFill>
              </a:rPr>
              <a:t>		</a:t>
            </a:r>
            <a:r>
              <a:rPr lang="en-US" altLang="en-US" sz="1800" dirty="0" smtClean="0">
                <a:solidFill>
                  <a:srgbClr val="800000"/>
                </a:solidFill>
              </a:rPr>
              <a:t>		</a:t>
            </a:r>
            <a:endParaRPr lang="en-US" altLang="en-US" sz="1800" dirty="0" smtClean="0">
              <a:solidFill>
                <a:srgbClr val="0099CC"/>
              </a:solidFill>
            </a:endParaRPr>
          </a:p>
          <a:p>
            <a:pPr lvl="1" eaLnBrk="1" fontAlgn="base" hangingPunct="1">
              <a:lnSpc>
                <a:spcPct val="80000"/>
              </a:lnSpc>
              <a:spcAft>
                <a:spcPct val="0"/>
              </a:spcAft>
              <a:buFontTx/>
              <a:buChar char="•"/>
              <a:defRPr/>
            </a:pPr>
            <a:endParaRPr lang="en-US" altLang="en-US" sz="1800" dirty="0" smtClean="0">
              <a:solidFill>
                <a:srgbClr val="0099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400" dirty="0" smtClean="0">
              <a:solidFill>
                <a:srgbClr val="009999"/>
              </a:solidFill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8701088" y="6392863"/>
            <a:ext cx="4429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17</a:t>
            </a:r>
          </a:p>
        </p:txBody>
      </p:sp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7962" r="12843" b="8438"/>
          <a:stretch>
            <a:fillRect/>
          </a:stretch>
        </p:blipFill>
        <p:spPr bwMode="auto">
          <a:xfrm>
            <a:off x="457200" y="1743075"/>
            <a:ext cx="129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6378"/>
          <a:stretch>
            <a:fillRect/>
          </a:stretch>
        </p:blipFill>
        <p:spPr bwMode="auto">
          <a:xfrm>
            <a:off x="2819400" y="3657600"/>
            <a:ext cx="14001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10211" b="5688"/>
          <a:stretch>
            <a:fillRect/>
          </a:stretch>
        </p:blipFill>
        <p:spPr bwMode="auto">
          <a:xfrm>
            <a:off x="7210425" y="3581400"/>
            <a:ext cx="1400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3909" r="11009" b="8498"/>
          <a:stretch>
            <a:fillRect/>
          </a:stretch>
        </p:blipFill>
        <p:spPr bwMode="auto">
          <a:xfrm>
            <a:off x="7015163" y="1600200"/>
            <a:ext cx="14049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78001B"/>
                </a:solidFill>
              </a:rPr>
              <a:t>Fellowship Overview:</a:t>
            </a:r>
            <a:br>
              <a:rPr lang="en-US" altLang="en-US" sz="3600" smtClean="0">
                <a:solidFill>
                  <a:srgbClr val="78001B"/>
                </a:solidFill>
              </a:rPr>
            </a:br>
            <a:r>
              <a:rPr lang="en-US" altLang="en-US" sz="3600" smtClean="0">
                <a:solidFill>
                  <a:srgbClr val="78001B"/>
                </a:solidFill>
              </a:rPr>
              <a:t>Examples of Alumni Career Paths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6513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b="1" dirty="0" smtClean="0">
                <a:solidFill>
                  <a:srgbClr val="78001B"/>
                </a:solidFill>
              </a:rPr>
              <a:t>Joseph Betancourt,</a:t>
            </a:r>
            <a:r>
              <a:rPr lang="en-US" altLang="en-US" sz="1800" b="1" dirty="0" smtClean="0"/>
              <a:t> MD, MPH (Fellow 98) </a:t>
            </a:r>
            <a:r>
              <a:rPr lang="en-US" altLang="en-US" sz="1800" dirty="0" smtClean="0"/>
              <a:t>Director, The Health Disparity Solution Center, Partners/ Massachusetts General Hospital, Associate Professor, Harvard Medical School </a:t>
            </a:r>
            <a:endParaRPr lang="en-US" altLang="en-US" sz="1800" b="1" dirty="0" smtClean="0"/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Resident, Internal Medicine Internship and Residency, New York Hospital-Cornell Medical Center (1994-97)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9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rgbClr val="78001B"/>
                </a:solidFill>
              </a:rPr>
              <a:t>Monica Bharel, </a:t>
            </a:r>
            <a:r>
              <a:rPr lang="en-US" altLang="en-US" sz="1800" b="1" dirty="0"/>
              <a:t>MD, MPH,</a:t>
            </a:r>
            <a:r>
              <a:rPr lang="en-US" altLang="en-US" sz="1800" dirty="0"/>
              <a:t> </a:t>
            </a:r>
            <a:r>
              <a:rPr lang="en-US" altLang="en-US" sz="1800" b="1" dirty="0"/>
              <a:t>(</a:t>
            </a:r>
            <a:r>
              <a:rPr lang="en-US" altLang="en-US" sz="1800" b="1" dirty="0" smtClean="0"/>
              <a:t>Fellow 12</a:t>
            </a:r>
            <a:r>
              <a:rPr lang="en-US" altLang="en-US" sz="1800" b="1" dirty="0"/>
              <a:t>)</a:t>
            </a:r>
            <a:r>
              <a:rPr lang="en-US" altLang="en-US" sz="1800" dirty="0"/>
              <a:t> Commissioner, Massachusetts Department of Public Health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altLang="en-US" sz="1800" dirty="0"/>
              <a:t>Medical Director, Boston Health Care </a:t>
            </a:r>
            <a:r>
              <a:rPr lang="en-US" altLang="en-US" sz="1800" dirty="0" smtClean="0"/>
              <a:t>for </a:t>
            </a:r>
            <a:r>
              <a:rPr lang="en-US" altLang="en-US" sz="1800" dirty="0"/>
              <a:t>the Homeless (08-11)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b="1" dirty="0" err="1" smtClean="0">
                <a:solidFill>
                  <a:srgbClr val="78001B"/>
                </a:solidFill>
              </a:rPr>
              <a:t>Durado</a:t>
            </a:r>
            <a:r>
              <a:rPr lang="en-US" altLang="en-US" sz="1800" b="1" dirty="0" smtClean="0">
                <a:solidFill>
                  <a:srgbClr val="78001B"/>
                </a:solidFill>
              </a:rPr>
              <a:t> Brooks, </a:t>
            </a:r>
            <a:r>
              <a:rPr lang="en-US" altLang="en-US" sz="1800" b="1" dirty="0" smtClean="0"/>
              <a:t>MD, MPH</a:t>
            </a:r>
            <a:r>
              <a:rPr lang="en-US" altLang="en-US" sz="1800" dirty="0" smtClean="0"/>
              <a:t>, </a:t>
            </a:r>
            <a:r>
              <a:rPr lang="en-US" altLang="en-US" sz="1800" b="1" dirty="0" smtClean="0"/>
              <a:t>(Fellow 99) </a:t>
            </a:r>
            <a:r>
              <a:rPr lang="en-US" sz="1800" dirty="0"/>
              <a:t>Director, Prostate and Colorectal Cancers, American Cancer </a:t>
            </a:r>
            <a:r>
              <a:rPr lang="en-US" sz="1800" dirty="0" smtClean="0"/>
              <a:t>Society</a:t>
            </a:r>
          </a:p>
          <a:p>
            <a:pPr marL="685800" lvl="1">
              <a:buFontTx/>
              <a:buChar char="-"/>
              <a:defRPr/>
            </a:pPr>
            <a:r>
              <a:rPr lang="en-US" sz="1800" dirty="0" smtClean="0"/>
              <a:t>Assistant Medical </a:t>
            </a:r>
            <a:r>
              <a:rPr lang="en-US" sz="1800" dirty="0"/>
              <a:t>Director, Parkland Memorial Hospital, division of </a:t>
            </a:r>
            <a:r>
              <a:rPr lang="en-US" sz="1800" dirty="0" smtClean="0"/>
              <a:t> 	Community Oriented </a:t>
            </a:r>
            <a:r>
              <a:rPr lang="en-US" sz="1800" dirty="0"/>
              <a:t>Primary Care </a:t>
            </a:r>
            <a:r>
              <a:rPr lang="en-US" sz="1800" dirty="0" smtClean="0"/>
              <a:t>(</a:t>
            </a:r>
            <a:r>
              <a:rPr lang="en-US" sz="1800" dirty="0"/>
              <a:t>COPC), Dallas, </a:t>
            </a:r>
            <a:r>
              <a:rPr lang="en-US" sz="1800" dirty="0" smtClean="0"/>
              <a:t>Texas (1991-98)</a:t>
            </a:r>
          </a:p>
          <a:p>
            <a:pPr marL="400050" lvl="1" indent="0">
              <a:buFontTx/>
              <a:buNone/>
              <a:defRPr/>
            </a:pPr>
            <a:endParaRPr lang="en-US" sz="10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rgbClr val="78001B"/>
                </a:solidFill>
              </a:rPr>
              <a:t>Alice Chen, </a:t>
            </a:r>
            <a:r>
              <a:rPr lang="en-US" altLang="en-US" sz="1800" b="1" dirty="0"/>
              <a:t>MD, MPH (Fellow 01) </a:t>
            </a:r>
            <a:r>
              <a:rPr lang="en-US" altLang="en-US" sz="1800" dirty="0"/>
              <a:t>Chief Medical Officer, San Francisco Health Network, Professor of Medicine; Director, </a:t>
            </a:r>
            <a:r>
              <a:rPr lang="en-US" altLang="en-US" sz="1800" dirty="0" err="1"/>
              <a:t>eReferral</a:t>
            </a:r>
            <a:r>
              <a:rPr lang="en-US" altLang="en-US" sz="1800" dirty="0"/>
              <a:t> Medical Services, University of California San Francisco, San Francisco, CA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altLang="en-US" sz="1800" dirty="0"/>
              <a:t>Chief Resident, Internal Medicine, Brigham and Women’s Hospital, Boston (1996-2000)</a:t>
            </a:r>
          </a:p>
          <a:p>
            <a:pPr marL="1009650" lvl="1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dirty="0" smtClean="0"/>
              <a:t>	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3813"/>
            <a:ext cx="82438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78001B"/>
                </a:solidFill>
              </a:rPr>
              <a:t>Fellowship Overview:</a:t>
            </a:r>
            <a:br>
              <a:rPr lang="en-US" altLang="en-US" sz="3600" smtClean="0">
                <a:solidFill>
                  <a:srgbClr val="78001B"/>
                </a:solidFill>
              </a:rPr>
            </a:br>
            <a:r>
              <a:rPr lang="en-US" altLang="en-US" sz="3600" smtClean="0">
                <a:solidFill>
                  <a:srgbClr val="78001B"/>
                </a:solidFill>
              </a:rPr>
              <a:t>Examples of Alumni Career Paths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1009650" lvl="1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200" dirty="0" smtClean="0">
                <a:solidFill>
                  <a:srgbClr val="78001B"/>
                </a:solidFill>
              </a:rPr>
              <a:t>	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b="1" dirty="0">
              <a:solidFill>
                <a:srgbClr val="78001B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b="1" dirty="0" smtClean="0">
                <a:solidFill>
                  <a:srgbClr val="78001B"/>
                </a:solidFill>
              </a:rPr>
              <a:t>Octavio Martinez, </a:t>
            </a:r>
            <a:r>
              <a:rPr lang="en-US" altLang="en-US" sz="1800" b="1" dirty="0" smtClean="0"/>
              <a:t>MD, MBA, MPH (Fellow 02) </a:t>
            </a:r>
            <a:r>
              <a:rPr lang="en-US" altLang="en-US" sz="1800" dirty="0" smtClean="0"/>
              <a:t>Executive Director, Hogg Foundation For Mental Health; Associate Vice President, Division of Diversity and Community Engagement; Clinical Professor of Social Work, The University of Texas at Austin, Austin, TX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Chief Resident of Psychiatry (00-01); Business and Economic Research Analyst, CIS, Inc./ Houston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b="1" dirty="0" smtClean="0">
                <a:solidFill>
                  <a:srgbClr val="78001B"/>
                </a:solidFill>
              </a:rPr>
              <a:t>LaQuandra Nesbitt, </a:t>
            </a:r>
            <a:r>
              <a:rPr lang="en-US" altLang="en-US" sz="1800" b="1" dirty="0" smtClean="0"/>
              <a:t>MD, MPH, MPA (Fellow 07)</a:t>
            </a:r>
            <a:r>
              <a:rPr lang="en-US" altLang="en-US" sz="1800" dirty="0" smtClean="0"/>
              <a:t> Director, DC Department of Health, Washington DC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Chief Resident, Family Medicine, University of Maryland Medical System (04-06)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indent="-28575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rgbClr val="78001B"/>
                </a:solidFill>
              </a:rPr>
              <a:t>Andrew Sanderson II, </a:t>
            </a:r>
            <a:r>
              <a:rPr lang="en-US" altLang="en-US" sz="1800" b="1" dirty="0" smtClean="0"/>
              <a:t>MD, MPH (Fellow 16), </a:t>
            </a:r>
            <a:r>
              <a:rPr lang="en-US" altLang="en-US" sz="1800" dirty="0" smtClean="0"/>
              <a:t>Medical Officer, Office of Minority </a:t>
            </a:r>
            <a:r>
              <a:rPr lang="en-US" altLang="en-US" sz="1800" dirty="0" err="1" smtClean="0"/>
              <a:t>Health,DHHS</a:t>
            </a:r>
            <a:r>
              <a:rPr lang="en-US" altLang="en-US" sz="1800" dirty="0"/>
              <a:t> </a:t>
            </a: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Associate/Assistant </a:t>
            </a:r>
            <a:r>
              <a:rPr lang="en-US" altLang="en-US" sz="1800" dirty="0"/>
              <a:t>Professor </a:t>
            </a:r>
            <a:r>
              <a:rPr lang="en-US" altLang="en-US" sz="1800" dirty="0" smtClean="0"/>
              <a:t>of </a:t>
            </a:r>
            <a:r>
              <a:rPr lang="en-US" altLang="en-US" sz="1800" dirty="0"/>
              <a:t>Medicine, </a:t>
            </a:r>
            <a:r>
              <a:rPr lang="en-US" altLang="en-US" sz="1800" dirty="0" smtClean="0"/>
              <a:t>Howard </a:t>
            </a:r>
            <a:r>
              <a:rPr lang="en-US" altLang="en-US" sz="1800" dirty="0"/>
              <a:t>University </a:t>
            </a:r>
            <a:r>
              <a:rPr lang="en-US" altLang="en-US" sz="1800" dirty="0" smtClean="0"/>
              <a:t>College </a:t>
            </a:r>
            <a:r>
              <a:rPr lang="en-US" altLang="en-US" sz="1800" dirty="0"/>
              <a:t>of </a:t>
            </a:r>
            <a:r>
              <a:rPr lang="en-US" altLang="en-US" sz="1800" dirty="0" smtClean="0"/>
              <a:t>Medicine</a:t>
            </a:r>
            <a:r>
              <a:rPr lang="en-US" altLang="en-US" sz="1400" dirty="0"/>
              <a:t> </a:t>
            </a:r>
            <a:r>
              <a:rPr lang="en-US" altLang="en-US" sz="1800" dirty="0" smtClean="0"/>
              <a:t>(09-15)</a:t>
            </a:r>
            <a:endParaRPr lang="en-US" altLang="en-US" sz="1800" dirty="0"/>
          </a:p>
          <a:p>
            <a:pPr marL="5715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78001B"/>
                </a:solidFill>
              </a:rPr>
              <a:t>Fellowship Overview:</a:t>
            </a:r>
            <a:br>
              <a:rPr lang="en-US" altLang="en-US" sz="3600" smtClean="0">
                <a:solidFill>
                  <a:srgbClr val="78001B"/>
                </a:solidFill>
              </a:rPr>
            </a:br>
            <a:r>
              <a:rPr lang="en-US" altLang="en-US" sz="2400" b="1" smtClean="0">
                <a:solidFill>
                  <a:srgbClr val="78001B"/>
                </a:solidFill>
              </a:rPr>
              <a:t>Video Clips: Alumni Experiences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mtClean="0"/>
              <a:t>Please visit our website: </a:t>
            </a:r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endParaRPr lang="en-US" altLang="en-US" smtClean="0"/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b="1" u="sng" smtClean="0">
                <a:hlinkClick r:id="rId3"/>
              </a:rPr>
              <a:t>www.mfdp.med.harvard.edu/cfmf</a:t>
            </a:r>
            <a:r>
              <a:rPr lang="en-US" altLang="en-US" b="1" u="sng" smtClean="0"/>
              <a:t> </a:t>
            </a:r>
          </a:p>
          <a:p>
            <a:pPr marL="1009650" lvl="1" indent="-609600" eaLnBrk="1" hangingPunct="1"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 marL="1009650" lvl="1" indent="-609600" eaLnBrk="1" hangingPunct="1">
              <a:lnSpc>
                <a:spcPct val="80000"/>
              </a:lnSpc>
              <a:buFontTx/>
              <a:buNone/>
            </a:pPr>
            <a:endParaRPr lang="en-US" altLang="en-US" sz="1800" smtClean="0"/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Commonwealth Fund Mongan Fellowship: The Fellow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724400"/>
            <a:ext cx="64008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Andrew K. Sanderson, II, M.D., M.P.H., F.A.S.G.E.</a:t>
            </a:r>
          </a:p>
          <a:p>
            <a:r>
              <a:rPr lang="en-US" dirty="0" smtClean="0"/>
              <a:t>Medical Officer- Office of Minority Health</a:t>
            </a:r>
          </a:p>
          <a:p>
            <a:r>
              <a:rPr lang="en-US" dirty="0" smtClean="0"/>
              <a:t>U.S. Department of Health and Human Services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3315163" cy="981212"/>
          </a:xfrm>
          <a:prstGeom prst="rect">
            <a:avLst/>
          </a:prstGeom>
        </p:spPr>
      </p:pic>
      <p:pic>
        <p:nvPicPr>
          <p:cNvPr id="4" name="Picture 3" descr="IMG_5471.jpg"/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 Fellowship?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Exposure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Effectiveness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3315163" cy="981212"/>
          </a:xfrm>
          <a:prstGeom prst="rect">
            <a:avLst/>
          </a:prstGeom>
        </p:spPr>
      </p:pic>
      <p:pic>
        <p:nvPicPr>
          <p:cNvPr id="7" name="Picture 6" descr="IMG_5467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37593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14" y="0"/>
            <a:ext cx="8229600" cy="1143000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3315163" cy="9812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8351" y="1109598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Harvard T.H. Chan School of Public Health</a:t>
            </a:r>
          </a:p>
          <a:p>
            <a:pPr lvl="1"/>
            <a:r>
              <a:rPr lang="en-US" dirty="0" smtClean="0"/>
              <a:t>Expert, dedicated faculty</a:t>
            </a:r>
          </a:p>
          <a:p>
            <a:pPr lvl="2"/>
            <a:r>
              <a:rPr lang="en-US" dirty="0" smtClean="0"/>
              <a:t>Robert Blendon</a:t>
            </a:r>
          </a:p>
          <a:p>
            <a:pPr lvl="2"/>
            <a:r>
              <a:rPr lang="en-US" dirty="0" smtClean="0"/>
              <a:t>Ichiro Kawachi</a:t>
            </a:r>
          </a:p>
          <a:p>
            <a:pPr lvl="2"/>
            <a:r>
              <a:rPr lang="en-US" dirty="0" smtClean="0"/>
              <a:t>David Hemenway</a:t>
            </a:r>
          </a:p>
          <a:p>
            <a:pPr lvl="2"/>
            <a:r>
              <a:rPr lang="en-US" dirty="0" smtClean="0"/>
              <a:t>David Williams</a:t>
            </a:r>
          </a:p>
          <a:p>
            <a:r>
              <a:rPr lang="en-US" dirty="0" smtClean="0"/>
              <a:t>Seminars</a:t>
            </a:r>
          </a:p>
          <a:p>
            <a:pPr lvl="1"/>
            <a:r>
              <a:rPr lang="en-US" dirty="0" smtClean="0"/>
              <a:t>Voices in Leadership</a:t>
            </a:r>
          </a:p>
          <a:p>
            <a:pPr lvl="1"/>
            <a:r>
              <a:rPr lang="en-US" dirty="0" smtClean="0"/>
              <a:t>Leadership in Minority Health Policy (Dr. Reede)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Classmates</a:t>
            </a:r>
            <a:endParaRPr lang="en-US" dirty="0"/>
          </a:p>
        </p:txBody>
      </p:sp>
      <p:pic>
        <p:nvPicPr>
          <p:cNvPr id="7" name="Picture 6" descr="IMG_679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/>
          <a:stretch/>
        </p:blipFill>
        <p:spPr>
          <a:xfrm>
            <a:off x="5867400" y="1093940"/>
            <a:ext cx="2800350" cy="3483876"/>
          </a:xfrm>
          <a:prstGeom prst="rect">
            <a:avLst/>
          </a:prstGeom>
        </p:spPr>
      </p:pic>
      <p:pic>
        <p:nvPicPr>
          <p:cNvPr id="8" name="Picture 7" descr="IMG_547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93940"/>
            <a:ext cx="1828800" cy="2057400"/>
          </a:xfrm>
          <a:prstGeom prst="rect">
            <a:avLst/>
          </a:prstGeom>
        </p:spPr>
      </p:pic>
      <p:pic>
        <p:nvPicPr>
          <p:cNvPr id="9" name="Picture 8" descr="IMG_547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51340"/>
            <a:ext cx="1828800" cy="143691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78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28150" r="6478" b="7334"/>
          <a:stretch/>
        </p:blipFill>
        <p:spPr bwMode="auto">
          <a:xfrm>
            <a:off x="6019800" y="4588254"/>
            <a:ext cx="2647950" cy="174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5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3315163" cy="9812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Site Visits</a:t>
            </a:r>
          </a:p>
          <a:p>
            <a:pPr lvl="1"/>
            <a:r>
              <a:rPr lang="en-US" dirty="0" smtClean="0"/>
              <a:t>Aetna</a:t>
            </a:r>
          </a:p>
          <a:p>
            <a:pPr lvl="1"/>
            <a:r>
              <a:rPr lang="en-US" dirty="0" smtClean="0"/>
              <a:t>Department of Defense</a:t>
            </a:r>
          </a:p>
          <a:p>
            <a:pPr lvl="1"/>
            <a:r>
              <a:rPr lang="en-US" dirty="0" smtClean="0"/>
              <a:t>UCSF Center for Excellence in Primary Care</a:t>
            </a:r>
          </a:p>
          <a:p>
            <a:pPr lvl="1"/>
            <a:r>
              <a:rPr lang="en-US" dirty="0" smtClean="0"/>
              <a:t>FDA</a:t>
            </a:r>
          </a:p>
          <a:p>
            <a:r>
              <a:rPr lang="en-US" dirty="0" smtClean="0"/>
              <a:t>Leadership Forums</a:t>
            </a:r>
          </a:p>
          <a:p>
            <a:r>
              <a:rPr lang="en-US" dirty="0" smtClean="0"/>
              <a:t>Shadowing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 descr="IMG_599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3000"/>
            <a:ext cx="1657350" cy="2209800"/>
          </a:xfrm>
          <a:prstGeom prst="rect">
            <a:avLst/>
          </a:prstGeom>
        </p:spPr>
      </p:pic>
      <p:pic>
        <p:nvPicPr>
          <p:cNvPr id="7" name="Picture 6" descr="IMG_805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9"/>
          <a:stretch/>
        </p:blipFill>
        <p:spPr>
          <a:xfrm>
            <a:off x="5715000" y="2800350"/>
            <a:ext cx="2457450" cy="1426935"/>
          </a:xfrm>
          <a:prstGeom prst="rect">
            <a:avLst/>
          </a:prstGeom>
        </p:spPr>
      </p:pic>
      <p:pic>
        <p:nvPicPr>
          <p:cNvPr id="8" name="Picture 7" descr="IMG_648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43000"/>
            <a:ext cx="2209800" cy="1657350"/>
          </a:xfrm>
          <a:prstGeom prst="rect">
            <a:avLst/>
          </a:prstGeom>
        </p:spPr>
      </p:pic>
      <p:pic>
        <p:nvPicPr>
          <p:cNvPr id="12" name="Picture 11" descr="IMG_656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1771650" cy="2362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237723"/>
            <a:ext cx="255120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“Pick up the phone” Advocacy</a:t>
            </a:r>
          </a:p>
          <a:p>
            <a:pPr lvl="1"/>
            <a:r>
              <a:rPr lang="en-US" dirty="0" smtClean="0"/>
              <a:t>Dr. Joan Y. Reede, MD, MS, MPH, MBA</a:t>
            </a:r>
            <a:endParaRPr lang="en-US" dirty="0"/>
          </a:p>
          <a:p>
            <a:pPr lvl="1"/>
            <a:r>
              <a:rPr lang="en-US" dirty="0" smtClean="0"/>
              <a:t>Commonwealth Fund</a:t>
            </a:r>
          </a:p>
          <a:p>
            <a:pPr lvl="1"/>
            <a:r>
              <a:rPr lang="en-US" dirty="0" smtClean="0"/>
              <a:t>Harvard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5715000"/>
            <a:ext cx="33162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2" b="8024"/>
          <a:stretch/>
        </p:blipFill>
        <p:spPr bwMode="auto">
          <a:xfrm>
            <a:off x="4359166" y="1600200"/>
            <a:ext cx="45243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(Reede Scholars)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62600"/>
            <a:ext cx="3316511" cy="9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2954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Roderick K. King, M.D., M.P.H</a:t>
            </a:r>
            <a:r>
              <a:rPr lang="en-US" dirty="0" smtClean="0"/>
              <a:t>.-Director of the M.D./M.P.H. Program and Assistant Dean for Public Health Education at the University of Miami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Dora Hughes, </a:t>
            </a:r>
            <a:r>
              <a:rPr lang="en-US" u="sng" dirty="0"/>
              <a:t>M.D., M.P.H. </a:t>
            </a:r>
            <a:r>
              <a:rPr lang="en-US" dirty="0" smtClean="0"/>
              <a:t>- Senior </a:t>
            </a:r>
            <a:r>
              <a:rPr lang="en-US" dirty="0"/>
              <a:t>medicine and health policy advisor in </a:t>
            </a:r>
            <a:r>
              <a:rPr lang="en-US" dirty="0" smtClean="0"/>
              <a:t>Sidley Austin’s </a:t>
            </a:r>
            <a:r>
              <a:rPr lang="en-US" dirty="0"/>
              <a:t>Government Strategies practice team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Octavio Martinez, M.D., M.P.H</a:t>
            </a:r>
            <a:r>
              <a:rPr lang="en-US" dirty="0" smtClean="0"/>
              <a:t>.-Executive Director, Hogg Foundation for Mental Health, and Associate Vice-President, Division of Diversity and Community Engagement, The University of Texas at Austin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Muntu Davis, M.D., M.P.H</a:t>
            </a:r>
            <a:r>
              <a:rPr lang="en-US" dirty="0" smtClean="0"/>
              <a:t>.- Director, Alameda County Public Health Department (Oakland, 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Monica Bharel, M.D., M.P.H</a:t>
            </a:r>
            <a:r>
              <a:rPr lang="en-US" dirty="0" smtClean="0"/>
              <a:t>.- Commissioner, Massachusetts Department of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Alice Huan-mei Chen, </a:t>
            </a:r>
            <a:r>
              <a:rPr lang="en-US" u="sng" dirty="0" smtClean="0"/>
              <a:t>M.D., M.P.H.- </a:t>
            </a:r>
            <a:r>
              <a:rPr lang="en-US" dirty="0"/>
              <a:t>Chief Medical </a:t>
            </a:r>
            <a:r>
              <a:rPr lang="en-US" dirty="0" smtClean="0"/>
              <a:t>Officer, </a:t>
            </a:r>
            <a:r>
              <a:rPr lang="en-US" dirty="0"/>
              <a:t>San Francisco Health </a:t>
            </a:r>
            <a:r>
              <a:rPr lang="en-US" dirty="0" smtClean="0"/>
              <a:t>Network. </a:t>
            </a:r>
            <a:r>
              <a:rPr lang="en-US" dirty="0"/>
              <a:t>Professor of </a:t>
            </a:r>
            <a:r>
              <a:rPr lang="en-US" dirty="0" smtClean="0"/>
              <a:t>Medicine, </a:t>
            </a:r>
            <a:r>
              <a:rPr lang="en-US" dirty="0"/>
              <a:t>University of California San Francisco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so on, and so on…………………………..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3708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576258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576258"/>
                </a:solidFill>
              </a:rPr>
              <a:t>Pamela Riley, M.D., M.P.H, Assistant Vice President, Delivery System Reform, The Commonwealth </a:t>
            </a:r>
            <a:r>
              <a:rPr lang="en-US" sz="2200" dirty="0" smtClean="0"/>
              <a:t>Fund</a:t>
            </a:r>
          </a:p>
          <a:p>
            <a:pPr marL="0" indent="0">
              <a:buNone/>
            </a:pPr>
            <a:r>
              <a:rPr lang="en-US" sz="2800" b="1" dirty="0" smtClean="0"/>
              <a:t>Overview of the Commonwealth Fund </a:t>
            </a:r>
            <a:r>
              <a:rPr lang="en-US" sz="2800" b="1" dirty="0" err="1" smtClean="0"/>
              <a:t>Mongan</a:t>
            </a:r>
            <a:r>
              <a:rPr lang="en-US" sz="2800" b="1" dirty="0" smtClean="0"/>
              <a:t> Fellowship Program &amp; Online Application Process</a:t>
            </a:r>
          </a:p>
          <a:p>
            <a:pPr marL="0" indent="0">
              <a:buNone/>
            </a:pPr>
            <a:r>
              <a:rPr lang="en-US" sz="2200" dirty="0" smtClean="0"/>
              <a:t>Joan Reede, M.D., M.P.H., M.S., M.B.A., Dean for Diversity and Community Partnership, Harvard Medical School</a:t>
            </a:r>
          </a:p>
          <a:p>
            <a:pPr marL="0" indent="0">
              <a:buNone/>
            </a:pPr>
            <a:r>
              <a:rPr lang="en-US" sz="2800" b="1" dirty="0"/>
              <a:t>Perspectives on the </a:t>
            </a:r>
            <a:r>
              <a:rPr lang="en-US" sz="2800" b="1" dirty="0" smtClean="0"/>
              <a:t>Fellowship </a:t>
            </a:r>
            <a:r>
              <a:rPr lang="en-US" sz="2800" b="1" dirty="0"/>
              <a:t>and the </a:t>
            </a:r>
            <a:r>
              <a:rPr lang="en-US" sz="2800" b="1" dirty="0" err="1"/>
              <a:t>Reede</a:t>
            </a:r>
            <a:r>
              <a:rPr lang="en-US" sz="2800" b="1" dirty="0"/>
              <a:t> S</a:t>
            </a:r>
            <a:r>
              <a:rPr lang="en-US" sz="2800" b="1" dirty="0" smtClean="0"/>
              <a:t>cholars</a:t>
            </a:r>
            <a:endParaRPr lang="en-US" sz="28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Andrew K. Sanderson II, M.D., Medical Officer at The Office of Minority Health, Office of the Director at the United States Department of Health and Human Services (HHS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800" b="1" dirty="0" smtClean="0"/>
              <a:t>Questions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28" y="6123337"/>
            <a:ext cx="2283642" cy="6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Reede Scholars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5715000"/>
            <a:ext cx="3316511" cy="9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5943600"/>
            <a:ext cx="300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Photograph by </a:t>
            </a:r>
            <a:r>
              <a:rPr lang="en-US" b="1" dirty="0"/>
              <a:t>Jeff Thiebauth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1260"/>
            <a:ext cx="7162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143"/>
            <a:ext cx="9144000" cy="769441"/>
          </a:xfrm>
        </p:spPr>
        <p:txBody>
          <a:bodyPr/>
          <a:lstStyle/>
          <a:p>
            <a:r>
              <a:rPr lang="en-US" dirty="0" smtClean="0"/>
              <a:t>Today’s Speakers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9385" r="20681" b="32509"/>
          <a:stretch/>
        </p:blipFill>
        <p:spPr>
          <a:xfrm>
            <a:off x="228600" y="1072219"/>
            <a:ext cx="1219200" cy="1594781"/>
          </a:xfr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2"/>
          <a:stretch/>
        </p:blipFill>
        <p:spPr bwMode="auto">
          <a:xfrm>
            <a:off x="219698" y="2868829"/>
            <a:ext cx="1240450" cy="1705647"/>
          </a:xfrm>
          <a:prstGeom prst="rect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57253" y="791023"/>
            <a:ext cx="7477752" cy="153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576258"/>
                </a:solidFill>
                <a:latin typeface="+mj-lt"/>
                <a:cs typeface="Arial" pitchFamily="34" charset="0"/>
              </a:rPr>
              <a:t>Pamela Riley</a:t>
            </a:r>
            <a:r>
              <a:rPr lang="en-US" sz="2200" dirty="0" smtClean="0">
                <a:solidFill>
                  <a:srgbClr val="828A83"/>
                </a:solidFill>
                <a:latin typeface="+mj-lt"/>
                <a:cs typeface="Arial" pitchFamily="34" charset="0"/>
              </a:rPr>
              <a:t>, M.D., M.P.H., Assistant Vice President, Health Care Delivery System Reform, The Commonwealth Fund</a:t>
            </a:r>
            <a:endParaRPr lang="en-US" sz="2200" dirty="0">
              <a:solidFill>
                <a:srgbClr val="828A83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92112" y="2581275"/>
            <a:ext cx="7407033" cy="192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orbel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576258"/>
                </a:solidFill>
                <a:latin typeface="+mj-lt"/>
                <a:cs typeface="Arial" pitchFamily="34" charset="0"/>
              </a:rPr>
              <a:t>Joan </a:t>
            </a:r>
            <a:r>
              <a:rPr lang="en-US" sz="2800" b="1" dirty="0" err="1" smtClean="0">
                <a:solidFill>
                  <a:srgbClr val="576258"/>
                </a:solidFill>
                <a:latin typeface="+mj-lt"/>
                <a:cs typeface="Arial" pitchFamily="34" charset="0"/>
              </a:rPr>
              <a:t>Reede</a:t>
            </a:r>
            <a:r>
              <a:rPr lang="en-US" sz="2200" dirty="0" smtClean="0">
                <a:solidFill>
                  <a:srgbClr val="828A83"/>
                </a:solidFill>
                <a:latin typeface="+mj-lt"/>
                <a:cs typeface="Arial" pitchFamily="34" charset="0"/>
              </a:rPr>
              <a:t>, M.D., M.P.H., M.S., M.B.A., Dean for Diversity and Community Partnership, Harvard Medical School</a:t>
            </a:r>
            <a:endParaRPr lang="en-US" sz="2200" dirty="0">
              <a:solidFill>
                <a:srgbClr val="828A8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6059" y="4813705"/>
            <a:ext cx="7380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576258"/>
                </a:solidFill>
                <a:latin typeface="+mj-lt"/>
                <a:ea typeface="Calibri" panose="020F0502020204030204" pitchFamily="34" charset="0"/>
              </a:rPr>
              <a:t>Andrew </a:t>
            </a:r>
            <a:r>
              <a:rPr lang="en-US" sz="2800" b="1" dirty="0">
                <a:solidFill>
                  <a:srgbClr val="576258"/>
                </a:solidFill>
                <a:latin typeface="+mj-lt"/>
                <a:ea typeface="Calibri" panose="020F0502020204030204" pitchFamily="34" charset="0"/>
              </a:rPr>
              <a:t>K. Sanderson II</a:t>
            </a:r>
            <a:r>
              <a:rPr lang="en-US" sz="2200" dirty="0">
                <a:solidFill>
                  <a:srgbClr val="828A83"/>
                </a:solidFill>
                <a:latin typeface="+mj-lt"/>
                <a:ea typeface="Calibri" panose="020F0502020204030204" pitchFamily="34" charset="0"/>
              </a:rPr>
              <a:t>, M.D., Medical Officer at The Office of Minority Health, Office of the Director at the United States Department of Health and Human Services (HHS</a:t>
            </a:r>
            <a:r>
              <a:rPr lang="en-US" sz="2200" dirty="0" smtClean="0">
                <a:solidFill>
                  <a:srgbClr val="828A83"/>
                </a:solidFill>
                <a:latin typeface="+mj-lt"/>
                <a:ea typeface="Calibri" panose="020F0502020204030204" pitchFamily="34" charset="0"/>
              </a:rPr>
              <a:t>)</a:t>
            </a:r>
            <a:endParaRPr lang="en-US" sz="2200" dirty="0">
              <a:solidFill>
                <a:srgbClr val="828A83"/>
              </a:solidFill>
              <a:latin typeface="+mj-lt"/>
            </a:endParaRPr>
          </a:p>
        </p:txBody>
      </p:sp>
      <p:pic>
        <p:nvPicPr>
          <p:cNvPr id="1026" name="Picture 2" descr="Sanders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 t="4573" r="11090" b="6956"/>
          <a:stretch/>
        </p:blipFill>
        <p:spPr bwMode="auto">
          <a:xfrm>
            <a:off x="193343" y="4831307"/>
            <a:ext cx="1285047" cy="156551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28" y="6123337"/>
            <a:ext cx="2283642" cy="6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78001B"/>
                </a:solidFill>
              </a:rPr>
              <a:t>Fellowship Overview</a:t>
            </a:r>
            <a:br>
              <a:rPr lang="en-US" altLang="en-US" sz="3600" smtClean="0">
                <a:solidFill>
                  <a:srgbClr val="78001B"/>
                </a:solidFill>
              </a:rPr>
            </a:br>
            <a:r>
              <a:rPr lang="en-US" altLang="en-US" sz="2400" smtClean="0">
                <a:solidFill>
                  <a:srgbClr val="78001B"/>
                </a:solidFill>
              </a:rPr>
              <a:t>The First 20 Years (1996-2015)</a:t>
            </a:r>
          </a:p>
        </p:txBody>
      </p:sp>
      <p:pic>
        <p:nvPicPr>
          <p:cNvPr id="40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14475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9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78001B"/>
                </a:solidFill>
              </a:rPr>
              <a:t>Fellowship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538" y="1600200"/>
            <a:ext cx="8686800" cy="4697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Eligibility: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Physicians who have completed residency.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 Additional experience beyond residency preferred.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Board certified or board eligible.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U.S. citizenship or U.S. permanent residency.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Evidence of leadership experience and potential.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Commitment to vulnerable populations.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Benefits: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$60,000 stipend, full tuition, health insurance, books, travel and related program expenses, including financial assistance for practicum project.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Network of fellows.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78001B"/>
                </a:solidFill>
              </a:rPr>
              <a:t>Fellowship Overview</a:t>
            </a:r>
          </a:p>
        </p:txBody>
      </p:sp>
      <p:sp>
        <p:nvSpPr>
          <p:cNvPr id="8195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Degree Offerings</a:t>
            </a:r>
          </a:p>
          <a:p>
            <a:pPr lvl="1" eaLnBrk="1" hangingPunct="1"/>
            <a:r>
              <a:rPr lang="en-US" altLang="en-US" smtClean="0"/>
              <a:t>MPH (HCSPH)</a:t>
            </a:r>
          </a:p>
          <a:p>
            <a:pPr lvl="1" eaLnBrk="1" hangingPunct="1"/>
            <a:r>
              <a:rPr lang="en-US" altLang="en-US" smtClean="0"/>
              <a:t>MPA (HKSG)</a:t>
            </a:r>
          </a:p>
          <a:p>
            <a:pPr eaLnBrk="1" hangingPunct="1"/>
            <a:r>
              <a:rPr lang="en-US" altLang="en-US" smtClean="0"/>
              <a:t>Fields of Study</a:t>
            </a:r>
          </a:p>
          <a:p>
            <a:pPr lvl="1" eaLnBrk="1" hangingPunct="1"/>
            <a:r>
              <a:rPr lang="en-US" altLang="en-US" smtClean="0"/>
              <a:t>Healthcare management (HC) </a:t>
            </a:r>
          </a:p>
          <a:p>
            <a:pPr lvl="1" eaLnBrk="1" hangingPunct="1"/>
            <a:r>
              <a:rPr lang="en-US" altLang="en-US" smtClean="0"/>
              <a:t>Health policy (HP)</a:t>
            </a:r>
          </a:p>
          <a:p>
            <a:pPr eaLnBrk="1" hangingPunct="1"/>
            <a:r>
              <a:rPr lang="en-US" altLang="en-US" smtClean="0"/>
              <a:t>Class cross registration</a:t>
            </a:r>
          </a:p>
        </p:txBody>
      </p:sp>
      <p:sp>
        <p:nvSpPr>
          <p:cNvPr id="8196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44958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Key course requirements (45 credits)</a:t>
            </a:r>
          </a:p>
          <a:p>
            <a:pPr lvl="1" eaLnBrk="1" hangingPunct="1"/>
            <a:r>
              <a:rPr lang="en-US" altLang="en-US" sz="1600" smtClean="0"/>
              <a:t>Biostatistics</a:t>
            </a:r>
          </a:p>
          <a:p>
            <a:pPr lvl="1" eaLnBrk="1" hangingPunct="1"/>
            <a:r>
              <a:rPr lang="en-US" altLang="en-US" sz="1600" smtClean="0"/>
              <a:t>Epidemiology</a:t>
            </a:r>
          </a:p>
          <a:p>
            <a:pPr lvl="1" eaLnBrk="1" hangingPunct="1"/>
            <a:r>
              <a:rPr lang="en-US" altLang="en-US" sz="1600" smtClean="0"/>
              <a:t>Environmental Health</a:t>
            </a:r>
          </a:p>
          <a:p>
            <a:pPr lvl="1" eaLnBrk="1" hangingPunct="1"/>
            <a:r>
              <a:rPr lang="en-US" altLang="en-US" sz="1600" smtClean="0"/>
              <a:t>Ethics</a:t>
            </a:r>
          </a:p>
          <a:p>
            <a:pPr lvl="1" eaLnBrk="1" hangingPunct="1"/>
            <a:r>
              <a:rPr lang="en-US" altLang="en-US" sz="1600" smtClean="0"/>
              <a:t>Leadership</a:t>
            </a:r>
          </a:p>
          <a:p>
            <a:pPr lvl="1" eaLnBrk="1" hangingPunct="1"/>
            <a:r>
              <a:rPr lang="en-US" altLang="en-US" sz="1600" smtClean="0"/>
              <a:t>Health Policy and Politics</a:t>
            </a:r>
          </a:p>
          <a:p>
            <a:pPr lvl="1" eaLnBrk="1" hangingPunct="1"/>
            <a:r>
              <a:rPr lang="en-US" altLang="en-US" sz="1600" smtClean="0"/>
              <a:t>Healthcare Delivery System &amp; High Performance Health System</a:t>
            </a:r>
          </a:p>
          <a:p>
            <a:pPr lvl="1" eaLnBrk="1" hangingPunct="1"/>
            <a:r>
              <a:rPr lang="en-US" altLang="en-US" sz="1600" smtClean="0"/>
              <a:t>Economics</a:t>
            </a:r>
          </a:p>
          <a:p>
            <a:pPr lvl="1" eaLnBrk="1" hangingPunct="1"/>
            <a:r>
              <a:rPr lang="en-US" altLang="en-US" sz="1600" smtClean="0"/>
              <a:t>Finance</a:t>
            </a:r>
          </a:p>
          <a:p>
            <a:pPr lvl="1" eaLnBrk="1" hangingPunct="1"/>
            <a:r>
              <a:rPr lang="en-US" altLang="en-US" sz="1600" smtClean="0"/>
              <a:t>Seminars – Minority Health Policy</a:t>
            </a:r>
          </a:p>
          <a:p>
            <a:pPr lvl="1" eaLnBrk="1" hangingPunct="1"/>
            <a:r>
              <a:rPr lang="en-US" altLang="en-US" sz="1600" smtClean="0"/>
              <a:t>Data Analysis for Professionals</a:t>
            </a:r>
          </a:p>
          <a:p>
            <a:pPr lvl="1" eaLnBrk="1" hangingPunct="1"/>
            <a:r>
              <a:rPr lang="en-US" altLang="en-US" sz="1600" smtClean="0"/>
              <a:t>The Health Care Safety Net and Vulnerable Populations</a:t>
            </a: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1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78001B"/>
                </a:solidFill>
              </a:rPr>
              <a:t>Fellowship Overview:</a:t>
            </a:r>
            <a:br>
              <a:rPr lang="en-US" altLang="en-US" sz="3200" smtClean="0">
                <a:solidFill>
                  <a:srgbClr val="78001B"/>
                </a:solidFill>
              </a:rPr>
            </a:br>
            <a:r>
              <a:rPr lang="en-US" altLang="en-US" sz="3200" smtClean="0">
                <a:solidFill>
                  <a:srgbClr val="78001B"/>
                </a:solidFill>
              </a:rPr>
              <a:t>Fellowship Activities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Leadership Forums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Leadership Skills Development Series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Seminar Series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Journal Club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Practicum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Individual Practicum Project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Mentoring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Group/Individual Meetings with Program Director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876800" y="1646238"/>
            <a:ext cx="4038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National Conferences</a:t>
            </a:r>
          </a:p>
          <a:p>
            <a:pPr lvl="1"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APHA,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AcademyHealth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457200" lvl="1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6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Minority Health Policy Annual Meeting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endParaRPr lang="en-US" altLang="en-US" sz="6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Career Development Series</a:t>
            </a:r>
          </a:p>
          <a:p>
            <a:pPr marL="0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6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Shadowing</a:t>
            </a:r>
          </a:p>
          <a:p>
            <a:pPr marL="0" indent="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6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Site Visits</a:t>
            </a:r>
          </a:p>
          <a:p>
            <a:pPr lvl="1"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CDC, Morehouse School of Medicine, ACS</a:t>
            </a:r>
          </a:p>
          <a:p>
            <a:pPr lvl="1"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000" dirty="0" err="1" smtClean="0">
                <a:solidFill>
                  <a:srgbClr val="000000"/>
                </a:solidFill>
              </a:rPr>
              <a:t>Centura</a:t>
            </a:r>
            <a:r>
              <a:rPr lang="en-US" altLang="en-US" sz="2000" dirty="0" smtClean="0">
                <a:solidFill>
                  <a:srgbClr val="000000"/>
                </a:solidFill>
              </a:rPr>
              <a:t> in Denver, CO</a:t>
            </a:r>
          </a:p>
          <a:p>
            <a:pPr lvl="1"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Washington, DC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4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78001B"/>
                </a:solidFill>
              </a:rPr>
              <a:t>Fellowship Overview:</a:t>
            </a:r>
            <a:br>
              <a:rPr lang="en-US" altLang="en-US" sz="3200" smtClean="0">
                <a:solidFill>
                  <a:srgbClr val="78001B"/>
                </a:solidFill>
              </a:rPr>
            </a:br>
            <a:r>
              <a:rPr lang="en-US" altLang="en-US" sz="3200" smtClean="0">
                <a:solidFill>
                  <a:srgbClr val="78001B"/>
                </a:solidFill>
              </a:rPr>
              <a:t>Fellowship Activities</a:t>
            </a:r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0663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5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8E0CB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78001B"/>
                </a:solidFill>
              </a:rPr>
              <a:t>Fellowship Overview:</a:t>
            </a:r>
            <a:br>
              <a:rPr lang="en-US" altLang="en-US" sz="3600" smtClean="0">
                <a:solidFill>
                  <a:srgbClr val="78001B"/>
                </a:solidFill>
              </a:rPr>
            </a:br>
            <a:r>
              <a:rPr lang="en-US" altLang="en-US" sz="3600" smtClean="0">
                <a:solidFill>
                  <a:srgbClr val="78001B"/>
                </a:solidFill>
              </a:rPr>
              <a:t>How to Apply</a:t>
            </a: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471488" y="15240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Application Deadline: December 1, 2016</a:t>
            </a:r>
          </a:p>
          <a:p>
            <a:pPr lvl="1" eaLnBrk="1" hangingPunct="1"/>
            <a:r>
              <a:rPr lang="en-US" altLang="en-US" sz="1400" smtClean="0">
                <a:solidFill>
                  <a:srgbClr val="0000FF"/>
                </a:solidFill>
              </a:rPr>
              <a:t>Apply online: </a:t>
            </a:r>
            <a:r>
              <a:rPr lang="en-US" altLang="en-US" sz="1400" smtClean="0">
                <a:solidFill>
                  <a:srgbClr val="0000FF"/>
                </a:solidFill>
                <a:hlinkClick r:id="rId3"/>
              </a:rPr>
              <a:t>https://mfdp.med.harvard.edu/cfmf/how-apply/request-applications</a:t>
            </a:r>
            <a:r>
              <a:rPr lang="en-US" altLang="en-US" sz="1400" smtClean="0">
                <a:solidFill>
                  <a:srgbClr val="0000FF"/>
                </a:solidFill>
              </a:rPr>
              <a:t> </a:t>
            </a:r>
            <a:r>
              <a:rPr lang="en-US" altLang="en-US" smtClean="0"/>
              <a:t>Applications required for both: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8839200" y="63928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2057400" y="2806700"/>
            <a:ext cx="5181600" cy="850900"/>
          </a:xfrm>
          <a:prstGeom prst="rect">
            <a:avLst/>
          </a:prstGeom>
          <a:solidFill>
            <a:srgbClr val="E8E0C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8001B"/>
                </a:solidFill>
              </a:rPr>
              <a:t>Commonwealth Fund Mongan Fellowship in Minority Health Policy 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3662363" y="3733800"/>
            <a:ext cx="12350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And either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4621213" y="4267200"/>
            <a:ext cx="4370387" cy="1065213"/>
          </a:xfrm>
          <a:prstGeom prst="rect">
            <a:avLst/>
          </a:prstGeom>
          <a:solidFill>
            <a:srgbClr val="E8E0C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78001B"/>
                </a:solidFill>
              </a:rPr>
              <a:t>HKSG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78001B"/>
                </a:solidFill>
              </a:rPr>
              <a:t>Master of Public Administration</a:t>
            </a:r>
            <a:r>
              <a:rPr lang="en-US" altLang="en-US" sz="2400">
                <a:solidFill>
                  <a:srgbClr val="78001B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8001B"/>
                </a:solidFill>
              </a:rPr>
              <a:t>(prior MPH)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228600" y="4267200"/>
            <a:ext cx="3657600" cy="830263"/>
          </a:xfrm>
          <a:prstGeom prst="rect">
            <a:avLst/>
          </a:prstGeom>
          <a:solidFill>
            <a:srgbClr val="E8E0C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8001B"/>
                </a:solidFill>
              </a:rPr>
              <a:t>HCSPH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8001B"/>
                </a:solidFill>
              </a:rPr>
              <a:t>Master of Public Health</a:t>
            </a:r>
          </a:p>
        </p:txBody>
      </p:sp>
      <p:sp>
        <p:nvSpPr>
          <p:cNvPr id="14345" name="Content Placeholder 1"/>
          <p:cNvSpPr txBox="1">
            <a:spLocks/>
          </p:cNvSpPr>
          <p:nvPr/>
        </p:nvSpPr>
        <p:spPr bwMode="auto">
          <a:xfrm>
            <a:off x="623888" y="52578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Inquiries?  </a:t>
            </a:r>
            <a:r>
              <a:rPr lang="en-US" altLang="en-US" sz="2400"/>
              <a:t>Call: 617-432-2922 – Christine Colacino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                        Email:  mfdp_cfmf@hms.harvard.edu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143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991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2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WF_template_5-2014_blue_bg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AA3607"/>
      </a:accent1>
      <a:accent2>
        <a:srgbClr val="FF7300"/>
      </a:accent2>
      <a:accent3>
        <a:srgbClr val="7AC9EF"/>
      </a:accent3>
      <a:accent4>
        <a:srgbClr val="E6F5FC"/>
      </a:accent4>
      <a:accent5>
        <a:srgbClr val="576258"/>
      </a:accent5>
      <a:accent6>
        <a:srgbClr val="33383B"/>
      </a:accent6>
      <a:hlink>
        <a:srgbClr val="576258"/>
      </a:hlink>
      <a:folHlink>
        <a:srgbClr val="5762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accent1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MWF_template_4-2016_white_bg" id="{05DB7478-8CC7-B346-82C6-F43C10AF8D82}" vid="{76011D98-758C-9F4D-8868-87AF649A0B3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CMWF_template_4-2016_white_bg</Template>
  <TotalTime>36</TotalTime>
  <Words>1082</Words>
  <Application>Microsoft Office PowerPoint</Application>
  <PresentationFormat>On-screen Show (4:3)</PresentationFormat>
  <Paragraphs>252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Corbel</vt:lpstr>
      <vt:lpstr>Georgia</vt:lpstr>
      <vt:lpstr>Trebuchet MS</vt:lpstr>
      <vt:lpstr>CMWF_template_5-2014_blue_bg</vt:lpstr>
      <vt:lpstr>Default Design</vt:lpstr>
      <vt:lpstr>1_Default Design</vt:lpstr>
      <vt:lpstr>2_Default Design</vt:lpstr>
      <vt:lpstr>3_Default Design</vt:lpstr>
      <vt:lpstr>Office Theme</vt:lpstr>
      <vt:lpstr>1_Office Theme</vt:lpstr>
      <vt:lpstr>2_Office Theme</vt:lpstr>
      <vt:lpstr>3_Office Theme</vt:lpstr>
      <vt:lpstr>Commonwealth Fund Mongan Fellowship in Minority Health Policy   Informational Webinar </vt:lpstr>
      <vt:lpstr>Agenda</vt:lpstr>
      <vt:lpstr>Today’s Speakers</vt:lpstr>
      <vt:lpstr>Fellowship Overview The First 20 Years (1996-2015)</vt:lpstr>
      <vt:lpstr>Fellowship Overview</vt:lpstr>
      <vt:lpstr>Fellowship Overview</vt:lpstr>
      <vt:lpstr>Fellowship Overview: Fellowship Activities</vt:lpstr>
      <vt:lpstr>Fellowship Overview: Fellowship Activities</vt:lpstr>
      <vt:lpstr>Fellowship Overview: How to Apply</vt:lpstr>
      <vt:lpstr>2016-2017 Fellows</vt:lpstr>
      <vt:lpstr>Fellowship Overview: Examples of Alumni Career Paths</vt:lpstr>
      <vt:lpstr>Fellowship Overview: Examples of Alumni Career Paths</vt:lpstr>
      <vt:lpstr>Fellowship Overview: Video Clips: Alumni Experiences</vt:lpstr>
      <vt:lpstr>Commonwealth Fund Mongan Fellowship: The Fellow Perspective</vt:lpstr>
      <vt:lpstr>Why do a Fellowship?</vt:lpstr>
      <vt:lpstr>Education</vt:lpstr>
      <vt:lpstr>Exposure</vt:lpstr>
      <vt:lpstr>Efficiency</vt:lpstr>
      <vt:lpstr>Effectiveness (Reede Scholars)</vt:lpstr>
      <vt:lpstr>Reede Scholars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Churchouse</dc:creator>
  <cp:lastModifiedBy>Christine F. Haran</cp:lastModifiedBy>
  <cp:revision>13</cp:revision>
  <dcterms:created xsi:type="dcterms:W3CDTF">2016-11-02T19:09:14Z</dcterms:created>
  <dcterms:modified xsi:type="dcterms:W3CDTF">2016-11-11T20:16:33Z</dcterms:modified>
</cp:coreProperties>
</file>