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0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58" r:id="rId7"/>
    <p:sldId id="264" r:id="rId8"/>
    <p:sldId id="259" r:id="rId9"/>
    <p:sldId id="262" r:id="rId10"/>
    <p:sldId id="263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>
    <p:extLst/>
  </p:cmAuthor>
  <p:cmAuthor id="2" name="Don Moulds" initials="DM" lastIdx="4" clrIdx="1"/>
  <p:cmAuthor id="3" name="Shanoor Seervai" initials="SS" lastIdx="2" clrIdx="2"/>
  <p:cmAuthor id="4" name="Jen Wilson" initials="JW" lastIdx="1" clrIdx="3">
    <p:extLst/>
  </p:cmAuthor>
  <p:cmAuthor id="5" name="Jen Wilson" initials="JW [2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149"/>
    <a:srgbClr val="C9DEE3"/>
    <a:srgbClr val="5F5A9D"/>
    <a:srgbClr val="E0E0E0"/>
    <a:srgbClr val="4ABDBC"/>
    <a:srgbClr val="8ADAD2"/>
    <a:srgbClr val="9FE1DB"/>
    <a:srgbClr val="B6E8E3"/>
    <a:srgbClr val="CDEFEC"/>
    <a:srgbClr val="DFF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3" autoAdjust="0"/>
    <p:restoredTop sz="95673" autoAdjust="0"/>
  </p:normalViewPr>
  <p:slideViewPr>
    <p:cSldViewPr snapToGrid="0" snapToObjects="1">
      <p:cViewPr varScale="1">
        <p:scale>
          <a:sx n="96" d="100"/>
          <a:sy n="96" d="100"/>
        </p:scale>
        <p:origin x="78" y="4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-165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3816" y="22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33" y="5521853"/>
            <a:ext cx="3148076" cy="96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6" y="5818894"/>
            <a:ext cx="2665558" cy="602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874F8-CB91-314C-8CDA-9FDCCE44AAEE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0D1C0F-BDB6-DF41-9C4F-6B29613C1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6" y="5818894"/>
            <a:ext cx="2665558" cy="602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61E009-1F74-DF41-B94D-B0613B15BFD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A42BAD-84D4-D34F-8DAF-74462CF7CBD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0"/>
            <a:ext cx="9144001" cy="1356262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" y="6159013"/>
            <a:ext cx="1920240" cy="429995"/>
          </a:xfrm>
          <a:prstGeom prst="rect">
            <a:avLst/>
          </a:prstGeom>
        </p:spPr>
      </p:pic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F12D821-3740-5F42-A695-5737A1EA57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188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" y="6159013"/>
            <a:ext cx="1920240" cy="429995"/>
          </a:xfrm>
          <a:prstGeom prst="rect">
            <a:avLst/>
          </a:prstGeom>
        </p:spPr>
      </p:pic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7CDA024-1BCD-1249-AF35-1ED8A3703B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EA73BAE-6791-A449-890C-E0DCE2EC8D7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" y="6159013"/>
            <a:ext cx="1920240" cy="429995"/>
          </a:xfrm>
          <a:prstGeom prst="rect">
            <a:avLst/>
          </a:prstGeom>
        </p:spPr>
      </p:pic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8B131DE5-CEB2-9843-BEA6-3FA7C4EFD0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6774"/>
            <a:ext cx="1921542" cy="4344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2282F-3013-9B45-AE8D-78869F3B93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50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128E848-2C8D-1C4B-BC7C-D01514AD2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ED891DC-4BDA-574F-8D0F-3856C0367A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7828546D-4B6C-A543-96D4-05747FB8DD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1" y="5999997"/>
            <a:ext cx="5567641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1" y="5999998"/>
            <a:ext cx="5567641" cy="77737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913321" y="5999997"/>
            <a:ext cx="5567641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17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1" y="5999997"/>
            <a:ext cx="5564854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6774"/>
            <a:ext cx="1921542" cy="4344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53DE6-C42C-2741-8210-545029352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1" y="5999997"/>
            <a:ext cx="5564854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7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913321" y="5999997"/>
            <a:ext cx="5567641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87093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2243C6F-909E-4F4E-BE06-20F78304CF7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78D18D6-5355-B847-867A-88851FBFB4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B607CD4-0A0B-4844-A461-7C421EC293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6195" y="5999997"/>
            <a:ext cx="5564767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6195" y="5999997"/>
            <a:ext cx="5570857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916195" y="5999997"/>
            <a:ext cx="556588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37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71863"/>
            <a:ext cx="1920240" cy="429995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92451-5459-9D43-8A99-516D9A08E3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71863"/>
            <a:ext cx="1920240" cy="429995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D26ECB-F423-1045-92B3-BDC98461062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6774"/>
            <a:ext cx="1921542" cy="43447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96A0C-B90A-3C45-82CE-612C65AD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Meeting Name | Meeting Date</a:t>
            </a:r>
          </a:p>
        </p:txBody>
      </p:sp>
    </p:spTree>
    <p:extLst/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71863"/>
            <a:ext cx="1920240" cy="429995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5419DB-9474-2846-8B3E-DA30852DC0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71863"/>
            <a:ext cx="1920240" cy="429995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A9B494-9F9D-2F40-9D90-755C68BE6CB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71863"/>
            <a:ext cx="1920240" cy="429995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67F2C01-7E98-AC47-B47D-D0991DB0C91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6774"/>
            <a:ext cx="1921542" cy="4344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2DAF0-0013-6F44-BDC5-714FFED3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6774"/>
            <a:ext cx="1921542" cy="4344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7A2EC-438B-1044-A3AF-99AFAEEE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6" y="5818894"/>
            <a:ext cx="2665558" cy="602703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A03275-5D2F-F946-BFA4-D6D1D463EAC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B72AB5F-9111-7A4D-8C29-A328BB78CC8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6" y="5818894"/>
            <a:ext cx="2665558" cy="602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B3BA39-CAEA-E44B-9F64-BBF355856EDC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87B07FF-40DE-744D-8C1D-8DBC2A74BC9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6" y="5818894"/>
            <a:ext cx="2665558" cy="602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7E2D29-8510-8D43-9502-458D3D71BEB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4EDE8F-4CE8-3B46-9C2F-C9D4265E891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| Meeting Date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EC1AD93-FDB0-DE4D-96C9-AB89B36F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60382" y="620429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chemeClr val="tx1"/>
                </a:solidFill>
              </a:rPr>
              <a:t>Meeting Name | Meeting Date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09" r:id="rId2"/>
    <p:sldLayoutId id="2147483738" r:id="rId3"/>
    <p:sldLayoutId id="2147483736" r:id="rId4"/>
    <p:sldLayoutId id="2147483737" r:id="rId5"/>
    <p:sldLayoutId id="2147483739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12" r:id="rId17"/>
    <p:sldLayoutId id="2147483781" r:id="rId18"/>
    <p:sldLayoutId id="2147483782" r:id="rId19"/>
    <p:sldLayoutId id="2147483808" r:id="rId20"/>
    <p:sldLayoutId id="2147483796" r:id="rId21"/>
    <p:sldLayoutId id="2147483797" r:id="rId22"/>
    <p:sldLayoutId id="2147483722" r:id="rId23"/>
    <p:sldLayoutId id="2147483763" r:id="rId24"/>
    <p:sldLayoutId id="2147483791" r:id="rId25"/>
    <p:sldLayoutId id="2147483807" r:id="rId26"/>
    <p:sldLayoutId id="2147483798" r:id="rId27"/>
    <p:sldLayoutId id="2147483799" r:id="rId28"/>
    <p:sldLayoutId id="2147483786" r:id="rId29"/>
    <p:sldLayoutId id="2147483787" r:id="rId30"/>
    <p:sldLayoutId id="2147483733" r:id="rId31"/>
    <p:sldLayoutId id="2147483800" r:id="rId32"/>
    <p:sldLayoutId id="2147483801" r:id="rId33"/>
    <p:sldLayoutId id="2147483802" r:id="rId34"/>
    <p:sldLayoutId id="2147483764" r:id="rId35"/>
    <p:sldLayoutId id="2147483762" r:id="rId36"/>
    <p:sldLayoutId id="2147483790" r:id="rId37"/>
    <p:sldLayoutId id="2147483792" r:id="rId38"/>
    <p:sldLayoutId id="2147483793" r:id="rId39"/>
    <p:sldLayoutId id="2147483794" r:id="rId40"/>
    <p:sldLayoutId id="2147483795" r:id="rId41"/>
    <p:sldLayoutId id="2147483767" r:id="rId42"/>
    <p:sldLayoutId id="2147483803" r:id="rId43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B73BCE-F5EF-C04D-89BC-92480C45B7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Tuesday, September 25, 2018</a:t>
            </a:r>
          </a:p>
          <a:p>
            <a:r>
              <a:rPr lang="en-US" dirty="0"/>
              <a:t>2:00 p.m.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D92FBE2-FC52-4D49-8122-0879BABFC4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Getting to Lower Prescription Drug Prices in the United States: How Do Other Countries Do It?</a:t>
            </a: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CAE2F27F-4C93-2242-91A3-16023CA6C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Educational Teleconference</a:t>
            </a:r>
          </a:p>
        </p:txBody>
      </p:sp>
    </p:spTree>
    <p:extLst>
      <p:ext uri="{BB962C8B-B14F-4D97-AF65-F5344CB8AC3E}">
        <p14:creationId xmlns:p14="http://schemas.microsoft.com/office/powerpoint/2010/main" val="160034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37DEC21-AEB2-4E14-816A-19C5591C8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381534"/>
            <a:ext cx="7772399" cy="972185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20F7C-6556-4EFE-B5D0-D99F875718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7435" y="3270684"/>
            <a:ext cx="3944565" cy="1310198"/>
          </a:xfrm>
        </p:spPr>
        <p:txBody>
          <a:bodyPr>
            <a:normAutofit/>
          </a:bodyPr>
          <a:lstStyle/>
          <a:p>
            <a:r>
              <a:rPr lang="en-US" sz="1800" dirty="0"/>
              <a:t>Vice President and Director, International Health Policy and Practice Innovations, the Commonwealth Fund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5258C6-A077-46F2-BE9C-4973F62335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/>
              <a:t>Robin Osborn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2A3B3-BBF7-4B6C-85CB-82169340AC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Educational Teleconference| September 25, 2018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C87F2CE-DFFD-4915-B068-5223EBA0C3A5}"/>
              </a:ext>
            </a:extLst>
          </p:cNvPr>
          <p:cNvSpPr txBox="1">
            <a:spLocks/>
          </p:cNvSpPr>
          <p:nvPr/>
        </p:nvSpPr>
        <p:spPr>
          <a:xfrm>
            <a:off x="4876799" y="3260400"/>
            <a:ext cx="3669683" cy="13204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 spc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Vice President, Controlling Health Care Costs and Advancing Medicare, the Commonwealth Fund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243338B3-CEA0-4509-8989-75B13D072840}"/>
              </a:ext>
            </a:extLst>
          </p:cNvPr>
          <p:cNvSpPr txBox="1">
            <a:spLocks/>
          </p:cNvSpPr>
          <p:nvPr/>
        </p:nvSpPr>
        <p:spPr>
          <a:xfrm>
            <a:off x="4876799" y="1948693"/>
            <a:ext cx="3792166" cy="1311708"/>
          </a:xfrm>
          <a:prstGeom prst="rect">
            <a:avLst/>
          </a:prstGeom>
          <a:effectLst/>
        </p:spPr>
        <p:txBody>
          <a:bodyPr vert="horz" lIns="0" tIns="0" rIns="0" bIns="0" rtlCol="0" anchor="b">
            <a:normAutofit/>
          </a:bodyPr>
          <a:lstStyle>
            <a:lvl1pPr algn="l" defTabSz="91437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900" b="1" kern="800" spc="0" baseline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Shawn Bishop</a:t>
            </a:r>
          </a:p>
        </p:txBody>
      </p:sp>
    </p:spTree>
    <p:extLst>
      <p:ext uri="{BB962C8B-B14F-4D97-AF65-F5344CB8AC3E}">
        <p14:creationId xmlns:p14="http://schemas.microsoft.com/office/powerpoint/2010/main" val="400187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DEE97-454C-4425-BF4F-6C8A62DFEA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Professor, Health Services and Policy, The University of British Columbia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28DA3A-330E-497A-A023-1E84D4310C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/>
              <a:t>Steve Morgan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3C57E-DDBD-410A-9F04-8C21CF18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Educational Teleconference| September 25, 2018</a:t>
            </a:r>
          </a:p>
        </p:txBody>
      </p:sp>
    </p:spTree>
    <p:extLst>
      <p:ext uri="{BB962C8B-B14F-4D97-AF65-F5344CB8AC3E}">
        <p14:creationId xmlns:p14="http://schemas.microsoft.com/office/powerpoint/2010/main" val="29022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Placeholder 5">
            <a:extLst>
              <a:ext uri="{FF2B5EF4-FFF2-40B4-BE49-F238E27FC236}">
                <a16:creationId xmlns:a16="http://schemas.microsoft.com/office/drawing/2014/main" id="{DD328A41-463F-4B18-B997-98FFF566A639}"/>
              </a:ext>
            </a:extLst>
          </p:cNvPr>
          <p:cNvGraphicFramePr>
            <a:graphicFrameLocks noGrp="1"/>
          </p:cNvGraphicFramePr>
          <p:nvPr>
            <p:ph type="tbl" sz="quarter" idx="22"/>
            <p:extLst>
              <p:ext uri="{D42A27DB-BD31-4B8C-83A1-F6EECF244321}">
                <p14:modId xmlns:p14="http://schemas.microsoft.com/office/powerpoint/2010/main" val="4225661672"/>
              </p:ext>
            </p:extLst>
          </p:nvPr>
        </p:nvGraphicFramePr>
        <p:xfrm>
          <a:off x="627063" y="1700213"/>
          <a:ext cx="8091488" cy="3975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076">
                  <a:extLst>
                    <a:ext uri="{9D8B030D-6E8A-4147-A177-3AD203B41FA5}">
                      <a16:colId xmlns:a16="http://schemas.microsoft.com/office/drawing/2014/main" val="3206601108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025675595"/>
                    </a:ext>
                  </a:extLst>
                </a:gridCol>
                <a:gridCol w="662627">
                  <a:extLst>
                    <a:ext uri="{9D8B030D-6E8A-4147-A177-3AD203B41FA5}">
                      <a16:colId xmlns:a16="http://schemas.microsoft.com/office/drawing/2014/main" val="715329582"/>
                    </a:ext>
                  </a:extLst>
                </a:gridCol>
                <a:gridCol w="2022872">
                  <a:extLst>
                    <a:ext uri="{9D8B030D-6E8A-4147-A177-3AD203B41FA5}">
                      <a16:colId xmlns:a16="http://schemas.microsoft.com/office/drawing/2014/main" val="2569133629"/>
                    </a:ext>
                  </a:extLst>
                </a:gridCol>
              </a:tblGrid>
              <a:tr h="952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Under</a:t>
                      </a:r>
                      <a:r>
                        <a:rPr lang="en-US" sz="1600" b="0" i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the m</a:t>
                      </a: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ost favorable assumptions for USA</a:t>
                      </a:r>
                      <a:b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(assume 50% brand rebates in USA only)</a:t>
                      </a:r>
                      <a:endParaRPr lang="en-CA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$-billions</a:t>
                      </a:r>
                      <a:endParaRPr lang="en-CA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Same idea, if the USA had</a:t>
                      </a:r>
                      <a:r>
                        <a:rPr lang="en-CA" sz="1600" b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CA" sz="1600" b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Canada’s use and cost levels</a:t>
                      </a:r>
                      <a:endParaRPr lang="en-CA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7928587"/>
                  </a:ext>
                </a:extLst>
              </a:tr>
              <a:tr h="4766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  <a:latin typeface="+mn-lt"/>
                        </a:rPr>
                        <a:t>Spending at US Rx use and cost levels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$44.9</a:t>
                      </a:r>
                      <a:endParaRPr lang="en-C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effectLst/>
                          <a:latin typeface="+mn-lt"/>
                        </a:rPr>
                        <a:t>$39.9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198022"/>
                  </a:ext>
                </a:extLst>
              </a:tr>
              <a:tr h="4766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  <a:latin typeface="+mn-lt"/>
                        </a:rPr>
                        <a:t>Cost at comparators’ use and cost levels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$23.0</a:t>
                      </a:r>
                      <a:endParaRPr lang="en-C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effectLst/>
                          <a:latin typeface="+mn-lt"/>
                        </a:rPr>
                        <a:t>$23.</a:t>
                      </a:r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986971"/>
                  </a:ext>
                </a:extLst>
              </a:tr>
              <a:tr h="4766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  <a:latin typeface="+mn-lt"/>
                        </a:rPr>
                        <a:t>Total difference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$21.9</a:t>
                      </a:r>
                      <a:endParaRPr lang="en-C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effectLst/>
                          <a:latin typeface="+mn-lt"/>
                        </a:rPr>
                        <a:t>$17.0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4050059"/>
                  </a:ext>
                </a:extLst>
              </a:tr>
              <a:tr h="639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  <a:latin typeface="+mn-lt"/>
                        </a:rPr>
                        <a:t>Difference because of more (or less) medicine use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-$4.2</a:t>
                      </a:r>
                      <a:endParaRPr lang="en-C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effectLst/>
                          <a:latin typeface="+mn-lt"/>
                        </a:rPr>
                        <a:t>$0.6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81584322"/>
                  </a:ext>
                </a:extLst>
              </a:tr>
              <a:tr h="4766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  <a:latin typeface="+mn-lt"/>
                        </a:rPr>
                        <a:t>Difference because of prescribing patterns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$6.7</a:t>
                      </a:r>
                      <a:endParaRPr lang="en-C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effectLst/>
                          <a:latin typeface="+mn-lt"/>
                        </a:rPr>
                        <a:t>$4.4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6128316"/>
                  </a:ext>
                </a:extLst>
              </a:tr>
              <a:tr h="4766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  <a:latin typeface="+mn-lt"/>
                        </a:rPr>
                        <a:t>Difference</a:t>
                      </a:r>
                      <a:r>
                        <a:rPr lang="en-US" sz="1600" b="0" u="none" strike="noStrike" baseline="0" dirty="0">
                          <a:effectLst/>
                          <a:latin typeface="+mn-lt"/>
                        </a:rPr>
                        <a:t> because of prices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$20.1</a:t>
                      </a:r>
                      <a:endParaRPr lang="en-C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u="none" strike="noStrike" dirty="0">
                          <a:effectLst/>
                          <a:latin typeface="+mn-lt"/>
                        </a:rPr>
                        <a:t>$12.0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1698471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4913F-FC6E-4397-851C-40F8F57C033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Comparators: Australia, Canada, France, Germany, the Netherlands, New Zealand, Norway, Sweden, Switzerland, and the United Kingdom</a:t>
            </a:r>
          </a:p>
          <a:p>
            <a:r>
              <a:rPr lang="en-US" dirty="0"/>
              <a:t>Drug classes: hypertension, pain, cholesterol, non-insulin diabetes, gastrointestinal preparations, and antidepressants</a:t>
            </a:r>
          </a:p>
          <a:p>
            <a:r>
              <a:rPr lang="en-US" dirty="0"/>
              <a:t>Source: Morgan et al, Health Policy, 2018 Sep, 122(9):1012-1017. </a:t>
            </a:r>
            <a:r>
              <a:rPr lang="en-US" dirty="0" err="1"/>
              <a:t>doi</a:t>
            </a:r>
            <a:r>
              <a:rPr lang="en-US" dirty="0"/>
              <a:t>: 10.1016/j.healthpol.2018.07.005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71BADC1-6EF1-439B-9D0E-4910172704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 MORGAN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0D68252-D5EC-4704-8533-DF4BDC8B90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Expenditure on primary care prescription drugs in the United States versus ten comparable high-income countries, 2015</a:t>
            </a:r>
            <a:br>
              <a:rPr lang="en-CA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49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1B390-65C6-4DCA-B48F-105ED90C3C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/>
              <a:t>Ruth </a:t>
            </a:r>
            <a:r>
              <a:rPr lang="en-US" dirty="0" err="1"/>
              <a:t>Lopert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33473-3CB0-4E7A-B425-E272835E16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Adjunct Professor, George Washington School of Public Health, former Chief Medical Officer, Australia’s Therapeutic Goods Administration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771CE-F7C7-484E-86B6-61B6248C6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Educational Teleconference| September 25, 2018</a:t>
            </a:r>
          </a:p>
        </p:txBody>
      </p:sp>
    </p:spTree>
    <p:extLst>
      <p:ext uri="{BB962C8B-B14F-4D97-AF65-F5344CB8AC3E}">
        <p14:creationId xmlns:p14="http://schemas.microsoft.com/office/powerpoint/2010/main" val="196044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2FAF6D4-FA2E-462F-BDB0-D2D098B252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RUTH LOPERT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C12F99-5FBF-431E-9830-1E4DCEAAAF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Australian Pharmaceutical Benefits Scheme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A1D64-D351-42A6-8678-7A3812AB42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spcBef>
                <a:spcPts val="1200"/>
              </a:spcBef>
            </a:pPr>
            <a:r>
              <a:rPr lang="en-US" dirty="0"/>
              <a:t>National program providing comprehensive pharmaceutical coverage in the community, established nearly 70 years ago</a:t>
            </a:r>
          </a:p>
          <a:p>
            <a:pPr marL="285750" indent="-285750">
              <a:spcBef>
                <a:spcPts val="1200"/>
              </a:spcBef>
            </a:pPr>
            <a:r>
              <a:rPr lang="en-US" dirty="0"/>
              <a:t>Comparative cost effectiveness a mandatory criterion for formulary inclusion since early 90s</a:t>
            </a:r>
          </a:p>
          <a:p>
            <a:pPr marL="285750" indent="-285750">
              <a:spcBef>
                <a:spcPts val="1200"/>
              </a:spcBef>
            </a:pPr>
            <a:r>
              <a:rPr lang="en-US" dirty="0"/>
              <a:t>A drug cannot be listed at a higher price than existing alternatives unless for some patients at least it provides an increment in clinical benefit</a:t>
            </a:r>
          </a:p>
          <a:p>
            <a:pPr marL="285750" indent="-285750">
              <a:spcBef>
                <a:spcPts val="1200"/>
              </a:spcBef>
            </a:pPr>
            <a:r>
              <a:rPr lang="en-US" dirty="0"/>
              <a:t>Concept of ‘purchasing outcomes’ rather than drugs – focus is on value for money rather than price</a:t>
            </a:r>
          </a:p>
        </p:txBody>
      </p:sp>
    </p:spTree>
    <p:extLst>
      <p:ext uri="{BB962C8B-B14F-4D97-AF65-F5344CB8AC3E}">
        <p14:creationId xmlns:p14="http://schemas.microsoft.com/office/powerpoint/2010/main" val="2551854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2FAF6D4-FA2E-462F-BDB0-D2D098B252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RUTH LOPERT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C12F99-5FBF-431E-9830-1E4DCEAAAF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Australian Pharmaceutical Benefits Scheme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A1D64-D351-42A6-8678-7A3812AB42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620078"/>
            <a:ext cx="7919046" cy="4235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/>
              <a:t>Two levels of patient co-payments</a:t>
            </a:r>
          </a:p>
          <a:p>
            <a:pPr marL="285750" indent="-285750"/>
            <a:r>
              <a:rPr lang="en-US" dirty="0"/>
              <a:t>For general beneficiaries, </a:t>
            </a:r>
            <a:r>
              <a:rPr lang="en-US" i="1" dirty="0"/>
              <a:t>up to </a:t>
            </a:r>
            <a:r>
              <a:rPr lang="en-US" dirty="0"/>
              <a:t>AUD 39.50 (USD 28.80) per item</a:t>
            </a:r>
          </a:p>
          <a:p>
            <a:pPr marL="285750" indent="-285750"/>
            <a:r>
              <a:rPr lang="en-US" dirty="0"/>
              <a:t>For concessional beneficiaries, AUD 6.40 (USD 4.70) per item</a:t>
            </a:r>
          </a:p>
          <a:p>
            <a:pPr marL="0" indent="0">
              <a:buNone/>
            </a:pPr>
            <a:endParaRPr lang="en-US" sz="100" dirty="0"/>
          </a:p>
          <a:p>
            <a:pPr marL="0" indent="0">
              <a:buNone/>
            </a:pPr>
            <a:r>
              <a:rPr lang="en-US" sz="2400" dirty="0"/>
              <a:t>Co-payment amounts are adjusted on 1 January each year in line with the Consumer Price Index (CPI).</a:t>
            </a:r>
          </a:p>
          <a:p>
            <a:endParaRPr lang="en-US" sz="100" dirty="0"/>
          </a:p>
          <a:p>
            <a:pPr marL="0" indent="0">
              <a:buNone/>
            </a:pPr>
            <a:r>
              <a:rPr lang="en-US" sz="2400" dirty="0"/>
              <a:t>Safety Nets (calendar year) – apply to individuals, couples and families</a:t>
            </a:r>
          </a:p>
          <a:p>
            <a:pPr marL="285750" indent="-285750"/>
            <a:r>
              <a:rPr lang="en-US" dirty="0"/>
              <a:t>For general beneficiaries, AUD 1,521.80 (USD1108), thereafter co-payments at the concessional rate</a:t>
            </a:r>
          </a:p>
          <a:p>
            <a:pPr marL="285750" indent="-285750"/>
            <a:r>
              <a:rPr lang="en-US" dirty="0"/>
              <a:t>For concessional beneficiaries, AUD 384.00 (USD 280), thereafter items dispensed without co-payment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1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F4E938-EC48-4B85-9092-5F45A00423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Leonard D. Schaeffer Endowed Chair in Health Economics, University of California Berkeley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CF2E7D-6FE9-4907-9A87-8CC0B2860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/>
              <a:t>James Robinson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54D3D-3548-480B-85C2-EA61F594E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Educational Teleconference| September 25, 2018</a:t>
            </a:r>
          </a:p>
        </p:txBody>
      </p:sp>
    </p:spTree>
    <p:extLst>
      <p:ext uri="{BB962C8B-B14F-4D97-AF65-F5344CB8AC3E}">
        <p14:creationId xmlns:p14="http://schemas.microsoft.com/office/powerpoint/2010/main" val="575792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73574F-F0A8-4AB0-B863-41A1C82028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4800" dirty="0"/>
              <a:t>Question and Answer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F7FFB-5BB5-41B7-84EE-C65C2986307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Educational Teleconference| September 25, 2018</a:t>
            </a:r>
          </a:p>
        </p:txBody>
      </p:sp>
    </p:spTree>
    <p:extLst>
      <p:ext uri="{BB962C8B-B14F-4D97-AF65-F5344CB8AC3E}">
        <p14:creationId xmlns:p14="http://schemas.microsoft.com/office/powerpoint/2010/main" val="24527775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86F167E7CC7A4FA5999C49E55F608F" ma:contentTypeVersion="4" ma:contentTypeDescription="Create a new document." ma:contentTypeScope="" ma:versionID="92378df403c1efaa159937b2186731f3">
  <xsd:schema xmlns:xsd="http://www.w3.org/2001/XMLSchema" xmlns:xs="http://www.w3.org/2001/XMLSchema" xmlns:p="http://schemas.microsoft.com/office/2006/metadata/properties" xmlns:ns2="29bc6a8d-14dd-4a95-baab-e16a8c685bba" xmlns:ns3="c95c36f9-7b23-4b6e-8eba-a6af4d3881a3" targetNamespace="http://schemas.microsoft.com/office/2006/metadata/properties" ma:root="true" ma:fieldsID="9b93086966055356ea900ae7848c0a04" ns2:_="" ns3:_="">
    <xsd:import namespace="29bc6a8d-14dd-4a95-baab-e16a8c685bba"/>
    <xsd:import namespace="c95c36f9-7b23-4b6e-8eba-a6af4d3881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c6a8d-14dd-4a95-baab-e16a8c685b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c36f9-7b23-4b6e-8eba-a6af4d3881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2B60CF-40F9-4360-8516-8A258CFA1767}">
  <ds:schemaRefs>
    <ds:schemaRef ds:uri="http://schemas.microsoft.com/office/2006/documentManagement/types"/>
    <ds:schemaRef ds:uri="http://schemas.microsoft.com/office/infopath/2007/PartnerControls"/>
    <ds:schemaRef ds:uri="c95c36f9-7b23-4b6e-8eba-a6af4d3881a3"/>
    <ds:schemaRef ds:uri="29bc6a8d-14dd-4a95-baab-e16a8c685bba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21D00D-CB94-461A-80B4-04119CDDF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bc6a8d-14dd-4a95-baab-e16a8c685bba"/>
    <ds:schemaRef ds:uri="c95c36f9-7b23-4b6e-8eba-a6af4d388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CMWF_Template_Centennial_Jan2018</Template>
  <TotalTime>72</TotalTime>
  <Words>500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Georgia</vt:lpstr>
      <vt:lpstr>Open Sans Light</vt:lpstr>
      <vt:lpstr>System Font Regular</vt:lpstr>
      <vt:lpstr>Trebuchet MS</vt:lpstr>
      <vt:lpstr>1_Office Theme</vt:lpstr>
      <vt:lpstr>Getting to Lower Prescription Drug Prices in the United States: How Do Other Countries Do It?</vt:lpstr>
      <vt:lpstr>Robin Osborn</vt:lpstr>
      <vt:lpstr>Steve Morgan</vt:lpstr>
      <vt:lpstr>Expenditure on primary care prescription drugs in the United States versus ten comparable high-income countries, 2015 </vt:lpstr>
      <vt:lpstr>Ruth Lopert</vt:lpstr>
      <vt:lpstr>Australian Pharmaceutical Benefits Scheme</vt:lpstr>
      <vt:lpstr>Australian Pharmaceutical Benefits Scheme</vt:lpstr>
      <vt:lpstr>James Robinson</vt:lpstr>
      <vt:lpstr>Question and Answer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Wilson</dc:creator>
  <cp:lastModifiedBy>Samantha Chase</cp:lastModifiedBy>
  <cp:revision>9</cp:revision>
  <dcterms:created xsi:type="dcterms:W3CDTF">2018-01-16T15:08:05Z</dcterms:created>
  <dcterms:modified xsi:type="dcterms:W3CDTF">2018-09-25T17:37:13Z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0x010100EA86F167E7CC7A4FA5999C49E55F608F</vt:lpwstr>
  </property>
</Properties>
</file>