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05" autoAdjust="0"/>
    <p:restoredTop sz="86407" autoAdjust="0"/>
  </p:normalViewPr>
  <p:slideViewPr>
    <p:cSldViewPr snapToObjects="1">
      <p:cViewPr varScale="1">
        <p:scale>
          <a:sx n="149" d="100"/>
          <a:sy n="149" d="100"/>
        </p:scale>
        <p:origin x="2200" y="176"/>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739501312336E-2"/>
          <c:y val="0.11562500000000001"/>
          <c:w val="0.92192716535433095"/>
          <c:h val="0.55643996062992096"/>
        </c:manualLayout>
      </c:layout>
      <c:barChart>
        <c:barDir val="col"/>
        <c:grouping val="clustered"/>
        <c:varyColors val="0"/>
        <c:ser>
          <c:idx val="0"/>
          <c:order val="0"/>
          <c:tx>
            <c:strRef>
              <c:f>Sheet1!$A$2</c:f>
              <c:strCache>
                <c:ptCount val="1"/>
                <c:pt idx="0">
                  <c:v>Total 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Sheet1!$B$2:$G$2</c:f>
              <c:numCache>
                <c:formatCode>0.0</c:formatCode>
                <c:ptCount val="6"/>
                <c:pt idx="0">
                  <c:v>0.3</c:v>
                </c:pt>
                <c:pt idx="1">
                  <c:v>0.4</c:v>
                </c:pt>
                <c:pt idx="2">
                  <c:v>1.7</c:v>
                </c:pt>
                <c:pt idx="3">
                  <c:v>2.4</c:v>
                </c:pt>
                <c:pt idx="4">
                  <c:v>0.3</c:v>
                </c:pt>
                <c:pt idx="5">
                  <c:v>2</c:v>
                </c:pt>
              </c:numCache>
            </c:numRef>
          </c:val>
          <c:extLst>
            <c:ext xmlns:c16="http://schemas.microsoft.com/office/drawing/2014/chart" uri="{C3380CC4-5D6E-409C-BE32-E72D297353CC}">
              <c16:uniqueId val="{00000000-014B-EC4F-BD7B-BB5066F750FD}"/>
            </c:ext>
          </c:extLst>
        </c:ser>
        <c:ser>
          <c:idx val="1"/>
          <c:order val="1"/>
          <c:tx>
            <c:strRef>
              <c:f>Sheet1!$A$3</c:f>
              <c:strCache>
                <c:ptCount val="1"/>
                <c:pt idx="0">
                  <c:v>Individual market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Sheet1!$B$3:$G$3</c:f>
              <c:numCache>
                <c:formatCode>0.0</c:formatCode>
                <c:ptCount val="6"/>
                <c:pt idx="0">
                  <c:v>0.4</c:v>
                </c:pt>
                <c:pt idx="1">
                  <c:v>0.6</c:v>
                </c:pt>
                <c:pt idx="2">
                  <c:v>2</c:v>
                </c:pt>
                <c:pt idx="3">
                  <c:v>3</c:v>
                </c:pt>
                <c:pt idx="4">
                  <c:v>0.6</c:v>
                </c:pt>
                <c:pt idx="5">
                  <c:v>3.2</c:v>
                </c:pt>
              </c:numCache>
            </c:numRef>
          </c:val>
          <c:extLst>
            <c:ext xmlns:c16="http://schemas.microsoft.com/office/drawing/2014/chart" uri="{C3380CC4-5D6E-409C-BE32-E72D297353CC}">
              <c16:uniqueId val="{00000001-014B-EC4F-BD7B-BB5066F750FD}"/>
            </c:ext>
          </c:extLst>
        </c:ser>
        <c:ser>
          <c:idx val="2"/>
          <c:order val="2"/>
          <c:tx>
            <c:strRef>
              <c:f>Sheet1!$A$4</c:f>
              <c:strCache>
                <c:ptCount val="1"/>
                <c:pt idx="0">
                  <c:v>Employer coverage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Sheet1!$B$4:$G$4</c:f>
              <c:numCache>
                <c:formatCode>0.0</c:formatCode>
                <c:ptCount val="6"/>
                <c:pt idx="0">
                  <c:v>-0.1</c:v>
                </c:pt>
                <c:pt idx="1">
                  <c:v>-0.2</c:v>
                </c:pt>
                <c:pt idx="2">
                  <c:v>-0.3</c:v>
                </c:pt>
                <c:pt idx="3">
                  <c:v>-0.6</c:v>
                </c:pt>
                <c:pt idx="4">
                  <c:v>-0.3</c:v>
                </c:pt>
                <c:pt idx="5">
                  <c:v>-1.4</c:v>
                </c:pt>
              </c:numCache>
            </c:numRef>
          </c:val>
          <c:extLst>
            <c:ext xmlns:c16="http://schemas.microsoft.com/office/drawing/2014/chart" uri="{C3380CC4-5D6E-409C-BE32-E72D297353CC}">
              <c16:uniqueId val="{00000002-014B-EC4F-BD7B-BB5066F750FD}"/>
            </c:ext>
          </c:extLst>
        </c:ser>
        <c:dLbls>
          <c:showLegendKey val="0"/>
          <c:showVal val="0"/>
          <c:showCatName val="0"/>
          <c:showSerName val="0"/>
          <c:showPercent val="0"/>
          <c:showBubbleSize val="0"/>
        </c:dLbls>
        <c:gapWidth val="150"/>
        <c:overlap val="-20"/>
        <c:axId val="-429288176"/>
        <c:axId val="-429023920"/>
      </c:barChart>
      <c:catAx>
        <c:axId val="-42928817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29023920"/>
        <c:crosses val="autoZero"/>
        <c:auto val="1"/>
        <c:lblAlgn val="ctr"/>
        <c:lblOffset val="300"/>
        <c:noMultiLvlLbl val="0"/>
      </c:catAx>
      <c:valAx>
        <c:axId val="-4290239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29288176"/>
        <c:crosses val="autoZero"/>
        <c:crossBetween val="between"/>
      </c:valAx>
      <c:spPr>
        <a:noFill/>
        <a:ln>
          <a:noFill/>
        </a:ln>
        <a:effectLst/>
      </c:spPr>
    </c:plotArea>
    <c:legend>
      <c:legendPos val="b"/>
      <c:layout>
        <c:manualLayout>
          <c:xMode val="edge"/>
          <c:yMode val="edge"/>
          <c:x val="6.3256725721784798E-2"/>
          <c:y val="1.8996062992133699E-4"/>
          <c:w val="0.921403051181102"/>
          <c:h val="6.5435039370078593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739501312336E-2"/>
          <c:y val="0.11562500000000001"/>
          <c:w val="0.92192716535433095"/>
          <c:h val="0.54081496062992096"/>
        </c:manualLayout>
      </c:layout>
      <c:barChart>
        <c:barDir val="col"/>
        <c:grouping val="clustered"/>
        <c:varyColors val="0"/>
        <c:ser>
          <c:idx val="0"/>
          <c:order val="0"/>
          <c:tx>
            <c:strRef>
              <c:f>Sheet1!$A$2</c:f>
              <c:strCache>
                <c:ptCount val="1"/>
                <c:pt idx="0">
                  <c:v>Change in bronze premium, 40-year-old nonsmoker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Sheet1!$B$2:$G$2</c:f>
              <c:numCache>
                <c:formatCode>0.0</c:formatCode>
                <c:ptCount val="6"/>
                <c:pt idx="0">
                  <c:v>-0.6</c:v>
                </c:pt>
                <c:pt idx="1">
                  <c:v>0</c:v>
                </c:pt>
                <c:pt idx="2">
                  <c:v>-4</c:v>
                </c:pt>
                <c:pt idx="3">
                  <c:v>-4.5999999999999996</c:v>
                </c:pt>
                <c:pt idx="4">
                  <c:v>-3.6</c:v>
                </c:pt>
                <c:pt idx="5">
                  <c:v>-17.399999999999999</c:v>
                </c:pt>
              </c:numCache>
            </c:numRef>
          </c:val>
          <c:extLst>
            <c:ext xmlns:c16="http://schemas.microsoft.com/office/drawing/2014/chart" uri="{C3380CC4-5D6E-409C-BE32-E72D297353CC}">
              <c16:uniqueId val="{00000000-4F08-B349-B79D-F25DE45A10DA}"/>
            </c:ext>
          </c:extLst>
        </c:ser>
        <c:ser>
          <c:idx val="1"/>
          <c:order val="1"/>
          <c:tx>
            <c:strRef>
              <c:f>Sheet1!$A$3</c:f>
              <c:strCache>
                <c:ptCount val="1"/>
                <c:pt idx="0">
                  <c:v>Change in silver premium, 40-year-old nonsmoker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Sheet1!$B$3:$G$3</c:f>
              <c:numCache>
                <c:formatCode>0.0</c:formatCode>
                <c:ptCount val="6"/>
                <c:pt idx="0">
                  <c:v>-1.1000000000000001</c:v>
                </c:pt>
                <c:pt idx="1">
                  <c:v>0.1</c:v>
                </c:pt>
                <c:pt idx="2">
                  <c:v>-2.7</c:v>
                </c:pt>
                <c:pt idx="3">
                  <c:v>-3.1</c:v>
                </c:pt>
                <c:pt idx="4">
                  <c:v>-2.4</c:v>
                </c:pt>
                <c:pt idx="5">
                  <c:v>-10.7</c:v>
                </c:pt>
              </c:numCache>
            </c:numRef>
          </c:val>
          <c:extLst>
            <c:ext xmlns:c16="http://schemas.microsoft.com/office/drawing/2014/chart" uri="{C3380CC4-5D6E-409C-BE32-E72D297353CC}">
              <c16:uniqueId val="{00000001-4F08-B349-B79D-F25DE45A10DA}"/>
            </c:ext>
          </c:extLst>
        </c:ser>
        <c:dLbls>
          <c:showLegendKey val="0"/>
          <c:showVal val="0"/>
          <c:showCatName val="0"/>
          <c:showSerName val="0"/>
          <c:showPercent val="0"/>
          <c:showBubbleSize val="0"/>
        </c:dLbls>
        <c:gapWidth val="150"/>
        <c:overlap val="-20"/>
        <c:axId val="-430751376"/>
        <c:axId val="-430709536"/>
      </c:barChart>
      <c:catAx>
        <c:axId val="-43075137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30709536"/>
        <c:crosses val="autoZero"/>
        <c:auto val="1"/>
        <c:lblAlgn val="ctr"/>
        <c:lblOffset val="500"/>
        <c:noMultiLvlLbl val="0"/>
      </c:catAx>
      <c:valAx>
        <c:axId val="-430709536"/>
        <c:scaling>
          <c:orientation val="minMax"/>
          <c:max val="5"/>
          <c:min val="-2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30751376"/>
        <c:crosses val="autoZero"/>
        <c:crossBetween val="between"/>
        <c:majorUnit val="5"/>
      </c:valAx>
      <c:spPr>
        <a:noFill/>
        <a:ln>
          <a:noFill/>
        </a:ln>
        <a:effectLst/>
      </c:spPr>
    </c:plotArea>
    <c:legend>
      <c:legendPos val="t"/>
      <c:layout>
        <c:manualLayout>
          <c:xMode val="edge"/>
          <c:yMode val="edge"/>
          <c:x val="0.18760741460069824"/>
          <c:y val="1.8749999999999999E-2"/>
          <c:w val="0.81239258539930181"/>
          <c:h val="9.6203248031496061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739501312336E-2"/>
          <c:y val="0.11562500000000001"/>
          <c:w val="0.92192716535433095"/>
          <c:h val="0.58456496062992103"/>
        </c:manualLayout>
      </c:layout>
      <c:barChart>
        <c:barDir val="col"/>
        <c:grouping val="clustered"/>
        <c:varyColors val="0"/>
        <c:ser>
          <c:idx val="0"/>
          <c:order val="0"/>
          <c:tx>
            <c:strRef>
              <c:f>Sheet1!$A$2</c:f>
              <c:strCache>
                <c:ptCount val="1"/>
                <c:pt idx="0">
                  <c:v>Additional cost to taxpayers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Sheet1!$B$2:$G$2</c:f>
              <c:numCache>
                <c:formatCode>0.0</c:formatCode>
                <c:ptCount val="6"/>
                <c:pt idx="0">
                  <c:v>1.1000000000000001</c:v>
                </c:pt>
                <c:pt idx="1">
                  <c:v>6.4</c:v>
                </c:pt>
                <c:pt idx="2">
                  <c:v>9.9</c:v>
                </c:pt>
                <c:pt idx="3">
                  <c:v>18.8</c:v>
                </c:pt>
                <c:pt idx="4">
                  <c:v>3.6</c:v>
                </c:pt>
                <c:pt idx="5">
                  <c:v>22.8</c:v>
                </c:pt>
              </c:numCache>
            </c:numRef>
          </c:val>
          <c:extLst>
            <c:ext xmlns:c16="http://schemas.microsoft.com/office/drawing/2014/chart" uri="{C3380CC4-5D6E-409C-BE32-E72D297353CC}">
              <c16:uniqueId val="{00000000-92E1-BB47-8AD3-CEE380FA4E8E}"/>
            </c:ext>
          </c:extLst>
        </c:ser>
        <c:dLbls>
          <c:showLegendKey val="0"/>
          <c:showVal val="0"/>
          <c:showCatName val="0"/>
          <c:showSerName val="0"/>
          <c:showPercent val="0"/>
          <c:showBubbleSize val="0"/>
        </c:dLbls>
        <c:gapWidth val="150"/>
        <c:overlap val="-20"/>
        <c:axId val="-430277088"/>
        <c:axId val="-430262400"/>
      </c:barChart>
      <c:catAx>
        <c:axId val="-43027708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430262400"/>
        <c:crosses val="autoZero"/>
        <c:auto val="1"/>
        <c:lblAlgn val="ctr"/>
        <c:lblOffset val="100"/>
        <c:noMultiLvlLbl val="0"/>
      </c:catAx>
      <c:valAx>
        <c:axId val="-430262400"/>
        <c:scaling>
          <c:orientation val="minMax"/>
          <c:max val="25"/>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30277088"/>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739501312336E-2"/>
          <c:y val="0.11562500000000001"/>
          <c:w val="0.92192716535433095"/>
          <c:h val="0.58456496062992103"/>
        </c:manualLayout>
      </c:layout>
      <c:barChart>
        <c:barDir val="col"/>
        <c:grouping val="clustered"/>
        <c:varyColors val="0"/>
        <c:ser>
          <c:idx val="0"/>
          <c:order val="0"/>
          <c:tx>
            <c:strRef>
              <c:f>Sheet1!$A$2</c:f>
              <c:strCache>
                <c:ptCount val="1"/>
                <c:pt idx="0">
                  <c:v> Additional taxpayer cost per new enrollee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Enhance APTCs
for young adults</c:v>
                </c:pt>
                <c:pt idx="1">
                  <c:v>Increase APTCs</c:v>
                </c:pt>
                <c:pt idx="2">
                  <c:v>Extend 
APTCs</c:v>
                </c:pt>
                <c:pt idx="3">
                  <c:v>Increase 
and 
extend 
APTCs</c:v>
                </c:pt>
                <c:pt idx="4">
                  <c:v>Standard 
reinsur-
ance</c:v>
                </c:pt>
                <c:pt idx="5">
                  <c:v>Generous 
reinsur-
ance</c:v>
                </c:pt>
              </c:strCache>
            </c:strRef>
          </c:cat>
          <c:val>
            <c:numRef>
              <c:f>Sheet1!$B$2:$G$2</c:f>
              <c:numCache>
                <c:formatCode>_(* #,##0_);_(* \(#,##0\);_(* "-"??_);_(@_)</c:formatCode>
                <c:ptCount val="6"/>
                <c:pt idx="0">
                  <c:v>3480</c:v>
                </c:pt>
                <c:pt idx="1">
                  <c:v>14827</c:v>
                </c:pt>
                <c:pt idx="2">
                  <c:v>5675</c:v>
                </c:pt>
                <c:pt idx="3">
                  <c:v>7721</c:v>
                </c:pt>
                <c:pt idx="4">
                  <c:v>11701</c:v>
                </c:pt>
                <c:pt idx="5">
                  <c:v>11555</c:v>
                </c:pt>
              </c:numCache>
            </c:numRef>
          </c:val>
          <c:extLst>
            <c:ext xmlns:c16="http://schemas.microsoft.com/office/drawing/2014/chart" uri="{C3380CC4-5D6E-409C-BE32-E72D297353CC}">
              <c16:uniqueId val="{00000000-B5EE-2946-B5ED-A7B41349C1AA}"/>
            </c:ext>
          </c:extLst>
        </c:ser>
        <c:dLbls>
          <c:showLegendKey val="0"/>
          <c:showVal val="0"/>
          <c:showCatName val="0"/>
          <c:showSerName val="0"/>
          <c:showPercent val="0"/>
          <c:showBubbleSize val="0"/>
        </c:dLbls>
        <c:gapWidth val="150"/>
        <c:overlap val="-20"/>
        <c:axId val="-391185984"/>
        <c:axId val="-391164928"/>
      </c:barChart>
      <c:catAx>
        <c:axId val="-39118598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391164928"/>
        <c:crosses val="autoZero"/>
        <c:auto val="1"/>
        <c:lblAlgn val="ctr"/>
        <c:lblOffset val="100"/>
        <c:noMultiLvlLbl val="0"/>
      </c:catAx>
      <c:valAx>
        <c:axId val="-391164928"/>
        <c:scaling>
          <c:orientation val="minMax"/>
          <c:max val="15000"/>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391185984"/>
        <c:crosses val="autoZero"/>
        <c:crossBetween val="between"/>
        <c:majorUnit val="50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smtClean="0"/>
              <a:t>8/8/18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8/8/18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CA vs FL; CA vs TX; NY vs FL; NY vs TX; TX vs FL</a:t>
            </a:r>
          </a:p>
        </p:txBody>
      </p:sp>
      <p:sp>
        <p:nvSpPr>
          <p:cNvPr id="4" name="Slide Number Placeholder 3"/>
          <p:cNvSpPr>
            <a:spLocks noGrp="1"/>
          </p:cNvSpPr>
          <p:nvPr>
            <p:ph type="sldNum" sz="quarter" idx="10"/>
          </p:nvPr>
        </p:nvSpPr>
        <p:spPr/>
        <p:txBody>
          <a:bodyPr/>
          <a:lstStyle/>
          <a:p>
            <a:fld id="{6E8EE951-AF34-497B-B159-113D7EBC89D0}" type="slidenum">
              <a:rPr lang="en-US" smtClean="0"/>
              <a:t>1</a:t>
            </a:fld>
            <a:endParaRPr lang="en-US"/>
          </a:p>
        </p:txBody>
      </p:sp>
    </p:spTree>
    <p:extLst>
      <p:ext uri="{BB962C8B-B14F-4D97-AF65-F5344CB8AC3E}">
        <p14:creationId xmlns:p14="http://schemas.microsoft.com/office/powerpoint/2010/main" val="239628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CA vs FL; CA vs TX; NY vs FL; NY vs TX; TX vs FL</a:t>
            </a:r>
          </a:p>
        </p:txBody>
      </p:sp>
      <p:sp>
        <p:nvSpPr>
          <p:cNvPr id="4" name="Slide Number Placeholder 3"/>
          <p:cNvSpPr>
            <a:spLocks noGrp="1"/>
          </p:cNvSpPr>
          <p:nvPr>
            <p:ph type="sldNum" sz="quarter" idx="10"/>
          </p:nvPr>
        </p:nvSpPr>
        <p:spPr/>
        <p:txBody>
          <a:bodyPr/>
          <a:lstStyle/>
          <a:p>
            <a:fld id="{6E8EE951-AF34-497B-B159-113D7EBC89D0}" type="slidenum">
              <a:rPr lang="en-US" smtClean="0"/>
              <a:t>2</a:t>
            </a:fld>
            <a:endParaRPr lang="en-US"/>
          </a:p>
        </p:txBody>
      </p:sp>
    </p:spTree>
    <p:extLst>
      <p:ext uri="{BB962C8B-B14F-4D97-AF65-F5344CB8AC3E}">
        <p14:creationId xmlns:p14="http://schemas.microsoft.com/office/powerpoint/2010/main" val="1487799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CA vs FL; CA vs TX; NY vs FL; NY vs TX; TX vs FL</a:t>
            </a:r>
          </a:p>
        </p:txBody>
      </p:sp>
      <p:sp>
        <p:nvSpPr>
          <p:cNvPr id="4" name="Slide Number Placeholder 3"/>
          <p:cNvSpPr>
            <a:spLocks noGrp="1"/>
          </p:cNvSpPr>
          <p:nvPr>
            <p:ph type="sldNum" sz="quarter" idx="10"/>
          </p:nvPr>
        </p:nvSpPr>
        <p:spPr/>
        <p:txBody>
          <a:bodyPr/>
          <a:lstStyle/>
          <a:p>
            <a:fld id="{6E8EE951-AF34-497B-B159-113D7EBC89D0}" type="slidenum">
              <a:rPr lang="en-US" smtClean="0"/>
              <a:t>3</a:t>
            </a:fld>
            <a:endParaRPr lang="en-US"/>
          </a:p>
        </p:txBody>
      </p:sp>
    </p:spTree>
    <p:extLst>
      <p:ext uri="{BB962C8B-B14F-4D97-AF65-F5344CB8AC3E}">
        <p14:creationId xmlns:p14="http://schemas.microsoft.com/office/powerpoint/2010/main" val="462725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 CA vs FL; CA vs TX; NY vs FL; NY vs TX; TX vs FL</a:t>
            </a:r>
          </a:p>
        </p:txBody>
      </p:sp>
      <p:sp>
        <p:nvSpPr>
          <p:cNvPr id="4" name="Slide Number Placeholder 3"/>
          <p:cNvSpPr>
            <a:spLocks noGrp="1"/>
          </p:cNvSpPr>
          <p:nvPr>
            <p:ph type="sldNum" sz="quarter" idx="10"/>
          </p:nvPr>
        </p:nvSpPr>
        <p:spPr/>
        <p:txBody>
          <a:bodyPr/>
          <a:lstStyle/>
          <a:p>
            <a:fld id="{6E8EE951-AF34-497B-B159-113D7EBC89D0}" type="slidenum">
              <a:rPr lang="en-US" smtClean="0"/>
              <a:t>4</a:t>
            </a:fld>
            <a:endParaRPr lang="en-US"/>
          </a:p>
        </p:txBody>
      </p:sp>
    </p:spTree>
    <p:extLst>
      <p:ext uri="{BB962C8B-B14F-4D97-AF65-F5344CB8AC3E}">
        <p14:creationId xmlns:p14="http://schemas.microsoft.com/office/powerpoint/2010/main" val="868923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286000" y="6373368"/>
            <a:ext cx="6624737"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Jodi Liu and Christine Eibner, </a:t>
            </a:r>
            <a:r>
              <a:rPr lang="en-US" sz="900" i="1" dirty="0"/>
              <a:t>Expanding Individual Market Enrollment Without the Individual Mandate: Options to Bring More People into the Market </a:t>
            </a:r>
            <a:r>
              <a:rPr lang="en-US" sz="900" dirty="0"/>
              <a:t>(Commonwealth Fund, Aug. 2018).</a:t>
            </a:r>
          </a:p>
        </p:txBody>
      </p:sp>
      <p:pic>
        <p:nvPicPr>
          <p:cNvPr id="4" name="Picture 3"/>
          <p:cNvPicPr>
            <a:picLocks noChangeAspect="1"/>
          </p:cNvPicPr>
          <p:nvPr userDrawn="1"/>
        </p:nvPicPr>
        <p:blipFill>
          <a:blip r:embed="rId2"/>
          <a:stretch>
            <a:fillRect/>
          </a:stretch>
        </p:blipFill>
        <p:spPr>
          <a:xfrm>
            <a:off x="80614" y="6381329"/>
            <a:ext cx="1837943" cy="411287"/>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buNone/>
              <a:defRPr lang="en-US" sz="12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spTree>
    <p:extLst>
      <p:ext uri="{BB962C8B-B14F-4D97-AF65-F5344CB8AC3E}">
        <p14:creationId xmlns:p14="http://schemas.microsoft.com/office/powerpoint/2010/main" val="2249687676"/>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p:txBody>
          <a:bodyPr/>
          <a:lstStyle/>
          <a:p>
            <a:r>
              <a:rPr lang="en-US" dirty="0"/>
              <a:t>Changes in Health Insurance Enrollment Under Policies to Expand Coverage Relative to Current Law, 2020, Individuals Under Age 65 (in millions)</a:t>
            </a:r>
          </a:p>
        </p:txBody>
      </p:sp>
      <p:sp>
        <p:nvSpPr>
          <p:cNvPr id="10" name="Text Placeholder 9"/>
          <p:cNvSpPr>
            <a:spLocks noGrp="1"/>
          </p:cNvSpPr>
          <p:nvPr>
            <p:ph type="body" sz="quarter" idx="21"/>
          </p:nvPr>
        </p:nvSpPr>
        <p:spPr/>
        <p:txBody>
          <a:bodyPr/>
          <a:lstStyle/>
          <a:p>
            <a:r>
              <a:rPr lang="en-US" dirty="0"/>
              <a:t>Exhibit 2</a:t>
            </a:r>
          </a:p>
        </p:txBody>
      </p:sp>
      <p:sp>
        <p:nvSpPr>
          <p:cNvPr id="14" name="Text Placeholder 13"/>
          <p:cNvSpPr>
            <a:spLocks noGrp="1"/>
          </p:cNvSpPr>
          <p:nvPr>
            <p:ph type="body" sz="quarter" idx="22"/>
          </p:nvPr>
        </p:nvSpPr>
        <p:spPr>
          <a:xfrm>
            <a:off x="71500" y="5373216"/>
            <a:ext cx="9001063" cy="819870"/>
          </a:xfrm>
        </p:spPr>
        <p:txBody>
          <a:bodyPr/>
          <a:lstStyle/>
          <a:p>
            <a:r>
              <a:rPr lang="en-US" sz="1050" dirty="0"/>
              <a:t>Data: Estimates based on the RAND COMPARE microsimulation model.</a:t>
            </a:r>
          </a:p>
          <a:p>
            <a:r>
              <a:rPr lang="en-US" sz="1050" dirty="0"/>
              <a:t>Notes: APTCs = advance premium tax credits. Total insured is the number of individuals with insurance coverage from any source, including employer-sponsored coverage, individual market plans, Medicaid, and other public coverage. Individual market plans include plans purchased on and off the marketplaces. Off-marketplace plans are purchased directly from insurers rather than through the marketplaces; individuals purchasing these plans are not eligible for tax credits. The decreases in employer coverage reflect movement to other sources of coverage; in aggregate, the number insured through any source increases. The changes in individual market and employer coverage may not sum to changes in total insured because of minor changes in other insurance categories that are not shown in the exhibit. For example, there is a 0.2 million increase in Medicaid enrollment in the generous reinsurance scenario. We assume insurers increase silver premiums to offset the costs of cost-sharing reductions without federal payments, short-term plans are available for 12-month periods, and the individual mandate penalty is eliminated.</a:t>
            </a:r>
          </a:p>
        </p:txBody>
      </p:sp>
      <p:graphicFrame>
        <p:nvGraphicFramePr>
          <p:cNvPr id="3" name="Chart 2"/>
          <p:cNvGraphicFramePr/>
          <p:nvPr>
            <p:extLst>
              <p:ext uri="{D42A27DB-BD31-4B8C-83A1-F6EECF244321}">
                <p14:modId xmlns:p14="http://schemas.microsoft.com/office/powerpoint/2010/main" val="1376242036"/>
              </p:ext>
            </p:extLst>
          </p:nvPr>
        </p:nvGraphicFramePr>
        <p:xfrm>
          <a:off x="9144" y="1051560"/>
          <a:ext cx="459886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7305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p:txBody>
          <a:bodyPr/>
          <a:lstStyle/>
          <a:p>
            <a:r>
              <a:rPr lang="en-US" dirty="0"/>
              <a:t>Changes in Individual Market Bronze and Silver Premiums for a 40-Year-Old Nonsmoker, Under Policies to Expand Coverage Relative to Current Law, 2020</a:t>
            </a:r>
          </a:p>
        </p:txBody>
      </p:sp>
      <p:sp>
        <p:nvSpPr>
          <p:cNvPr id="10" name="Text Placeholder 9"/>
          <p:cNvSpPr>
            <a:spLocks noGrp="1"/>
          </p:cNvSpPr>
          <p:nvPr>
            <p:ph type="body" sz="quarter" idx="21"/>
          </p:nvPr>
        </p:nvSpPr>
        <p:spPr/>
        <p:txBody>
          <a:bodyPr/>
          <a:lstStyle/>
          <a:p>
            <a:r>
              <a:rPr lang="en-US" dirty="0"/>
              <a:t>Exhibit 3</a:t>
            </a:r>
          </a:p>
        </p:txBody>
      </p:sp>
      <p:sp>
        <p:nvSpPr>
          <p:cNvPr id="14" name="Text Placeholder 13"/>
          <p:cNvSpPr>
            <a:spLocks noGrp="1"/>
          </p:cNvSpPr>
          <p:nvPr>
            <p:ph type="body" sz="quarter" idx="22"/>
          </p:nvPr>
        </p:nvSpPr>
        <p:spPr>
          <a:xfrm>
            <a:off x="71500" y="5337212"/>
            <a:ext cx="9001063" cy="855874"/>
          </a:xfrm>
        </p:spPr>
        <p:txBody>
          <a:bodyPr/>
          <a:lstStyle/>
          <a:p>
            <a:endParaRPr lang="en-US" dirty="0"/>
          </a:p>
          <a:p>
            <a:r>
              <a:rPr lang="en-US" dirty="0"/>
              <a:t>Data: Estimates based on the RAND COMPARE microsimulation model.</a:t>
            </a:r>
          </a:p>
          <a:p>
            <a:r>
              <a:rPr lang="en-US" dirty="0"/>
              <a:t>Notes: APTCs = advance premium tax credits. We assume insurers increase silver premiums to offset the costs of cost-sharing reductions (CSRs) without federal payments, short-term plans are available for 12-month periods, and the individual mandate penalty is eliminated.</a:t>
            </a:r>
          </a:p>
        </p:txBody>
      </p:sp>
      <p:graphicFrame>
        <p:nvGraphicFramePr>
          <p:cNvPr id="17" name="Chart 16"/>
          <p:cNvGraphicFramePr/>
          <p:nvPr>
            <p:extLst>
              <p:ext uri="{D42A27DB-BD31-4B8C-83A1-F6EECF244321}">
                <p14:modId xmlns:p14="http://schemas.microsoft.com/office/powerpoint/2010/main" val="3963525406"/>
              </p:ext>
            </p:extLst>
          </p:nvPr>
        </p:nvGraphicFramePr>
        <p:xfrm>
          <a:off x="9144" y="1051560"/>
          <a:ext cx="452685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6576" y="1024128"/>
            <a:ext cx="622927" cy="276999"/>
          </a:xfrm>
          <a:prstGeom prst="rect">
            <a:avLst/>
          </a:prstGeom>
          <a:noFill/>
        </p:spPr>
        <p:txBody>
          <a:bodyPr wrap="none" lIns="0" rtlCol="0">
            <a:spAutoFit/>
          </a:bodyPr>
          <a:lstStyle/>
          <a:p>
            <a:r>
              <a:rPr lang="en-US" sz="1200" b="1" i="1" dirty="0"/>
              <a:t>Percent</a:t>
            </a:r>
          </a:p>
        </p:txBody>
      </p:sp>
    </p:spTree>
    <p:extLst>
      <p:ext uri="{BB962C8B-B14F-4D97-AF65-F5344CB8AC3E}">
        <p14:creationId xmlns:p14="http://schemas.microsoft.com/office/powerpoint/2010/main" val="200309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p:txBody>
          <a:bodyPr/>
          <a:lstStyle/>
          <a:p>
            <a:r>
              <a:rPr lang="en-US" dirty="0"/>
              <a:t>Additional Taxpayer Cost (in $ billions) Under Policies to Expand Coverage, 2020</a:t>
            </a:r>
          </a:p>
        </p:txBody>
      </p:sp>
      <p:sp>
        <p:nvSpPr>
          <p:cNvPr id="10" name="Text Placeholder 9"/>
          <p:cNvSpPr>
            <a:spLocks noGrp="1"/>
          </p:cNvSpPr>
          <p:nvPr>
            <p:ph type="body" sz="quarter" idx="21"/>
          </p:nvPr>
        </p:nvSpPr>
        <p:spPr/>
        <p:txBody>
          <a:bodyPr/>
          <a:lstStyle/>
          <a:p>
            <a:r>
              <a:rPr lang="en-US" dirty="0"/>
              <a:t>Exhibit 5</a:t>
            </a:r>
          </a:p>
        </p:txBody>
      </p:sp>
      <p:sp>
        <p:nvSpPr>
          <p:cNvPr id="14" name="Text Placeholder 13"/>
          <p:cNvSpPr>
            <a:spLocks noGrp="1"/>
          </p:cNvSpPr>
          <p:nvPr>
            <p:ph type="body" sz="quarter" idx="22"/>
          </p:nvPr>
        </p:nvSpPr>
        <p:spPr>
          <a:xfrm>
            <a:off x="71500" y="5337212"/>
            <a:ext cx="9001063" cy="855874"/>
          </a:xfrm>
        </p:spPr>
        <p:txBody>
          <a:bodyPr/>
          <a:lstStyle/>
          <a:p>
            <a:endParaRPr lang="en-US" dirty="0"/>
          </a:p>
          <a:p>
            <a:r>
              <a:rPr lang="en-US" dirty="0"/>
              <a:t>Data: Estimates based on the RAND COMPARE microsimulation model.</a:t>
            </a:r>
          </a:p>
          <a:p>
            <a:r>
              <a:rPr lang="en-US" dirty="0"/>
              <a:t>Note: APTCs = advance premium tax credits.</a:t>
            </a:r>
          </a:p>
        </p:txBody>
      </p:sp>
      <p:graphicFrame>
        <p:nvGraphicFramePr>
          <p:cNvPr id="17" name="Chart 16"/>
          <p:cNvGraphicFramePr/>
          <p:nvPr>
            <p:extLst>
              <p:ext uri="{D42A27DB-BD31-4B8C-83A1-F6EECF244321}">
                <p14:modId xmlns:p14="http://schemas.microsoft.com/office/powerpoint/2010/main" val="1992045354"/>
              </p:ext>
            </p:extLst>
          </p:nvPr>
        </p:nvGraphicFramePr>
        <p:xfrm>
          <a:off x="9144" y="1051560"/>
          <a:ext cx="452685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73152" y="1024128"/>
            <a:ext cx="1191993" cy="276999"/>
          </a:xfrm>
          <a:prstGeom prst="rect">
            <a:avLst/>
          </a:prstGeom>
          <a:noFill/>
        </p:spPr>
        <p:txBody>
          <a:bodyPr wrap="none" lIns="0" rtlCol="0">
            <a:spAutoFit/>
          </a:bodyPr>
          <a:lstStyle/>
          <a:p>
            <a:r>
              <a:rPr lang="en-US" sz="1200" b="1" i="1" dirty="0"/>
              <a:t>Dollars (billions)</a:t>
            </a:r>
          </a:p>
        </p:txBody>
      </p:sp>
    </p:spTree>
    <p:extLst>
      <p:ext uri="{BB962C8B-B14F-4D97-AF65-F5344CB8AC3E}">
        <p14:creationId xmlns:p14="http://schemas.microsoft.com/office/powerpoint/2010/main" val="1465458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p:txBody>
          <a:bodyPr/>
          <a:lstStyle/>
          <a:p>
            <a:r>
              <a:rPr lang="en-US" dirty="0"/>
              <a:t>Additional Taxpayer Cost per New Enrollee Under Policies to Expand Coverage, 2020</a:t>
            </a:r>
          </a:p>
        </p:txBody>
      </p:sp>
      <p:sp>
        <p:nvSpPr>
          <p:cNvPr id="10" name="Text Placeholder 9"/>
          <p:cNvSpPr>
            <a:spLocks noGrp="1"/>
          </p:cNvSpPr>
          <p:nvPr>
            <p:ph type="body" sz="quarter" idx="21"/>
          </p:nvPr>
        </p:nvSpPr>
        <p:spPr/>
        <p:txBody>
          <a:bodyPr/>
          <a:lstStyle/>
          <a:p>
            <a:r>
              <a:rPr lang="en-US" dirty="0"/>
              <a:t>Exhibit 6</a:t>
            </a:r>
          </a:p>
        </p:txBody>
      </p:sp>
      <p:sp>
        <p:nvSpPr>
          <p:cNvPr id="14" name="Text Placeholder 13"/>
          <p:cNvSpPr>
            <a:spLocks noGrp="1"/>
          </p:cNvSpPr>
          <p:nvPr>
            <p:ph type="body" sz="quarter" idx="22"/>
          </p:nvPr>
        </p:nvSpPr>
        <p:spPr>
          <a:xfrm>
            <a:off x="71500" y="5337212"/>
            <a:ext cx="9001063" cy="855874"/>
          </a:xfrm>
        </p:spPr>
        <p:txBody>
          <a:bodyPr/>
          <a:lstStyle/>
          <a:p>
            <a:endParaRPr lang="en-US" dirty="0"/>
          </a:p>
          <a:p>
            <a:r>
              <a:rPr lang="en-US" dirty="0"/>
              <a:t>Data: Estimates based on the RAND COMPARE microsimulation model.</a:t>
            </a:r>
          </a:p>
          <a:p>
            <a:r>
              <a:rPr lang="en-US" dirty="0"/>
              <a:t>Notes: APTCs = advance premium tax credits. The additional taxpayer cost per new enrollee is calculated as the total additional taxpayer cost divided by the number of new enrollees.</a:t>
            </a:r>
          </a:p>
        </p:txBody>
      </p:sp>
      <p:graphicFrame>
        <p:nvGraphicFramePr>
          <p:cNvPr id="17" name="Chart 16"/>
          <p:cNvGraphicFramePr/>
          <p:nvPr>
            <p:extLst>
              <p:ext uri="{D42A27DB-BD31-4B8C-83A1-F6EECF244321}">
                <p14:modId xmlns:p14="http://schemas.microsoft.com/office/powerpoint/2010/main" val="320297157"/>
              </p:ext>
            </p:extLst>
          </p:nvPr>
        </p:nvGraphicFramePr>
        <p:xfrm>
          <a:off x="9144" y="1051560"/>
          <a:ext cx="4526852"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6576" y="1024128"/>
            <a:ext cx="570028" cy="276999"/>
          </a:xfrm>
          <a:prstGeom prst="rect">
            <a:avLst/>
          </a:prstGeom>
          <a:noFill/>
        </p:spPr>
        <p:txBody>
          <a:bodyPr wrap="none" lIns="0" rtlCol="0">
            <a:spAutoFit/>
          </a:bodyPr>
          <a:lstStyle/>
          <a:p>
            <a:r>
              <a:rPr lang="en-US" sz="1200" b="1" i="1" dirty="0"/>
              <a:t>Dollars</a:t>
            </a:r>
          </a:p>
        </p:txBody>
      </p:sp>
    </p:spTree>
    <p:extLst>
      <p:ext uri="{BB962C8B-B14F-4D97-AF65-F5344CB8AC3E}">
        <p14:creationId xmlns:p14="http://schemas.microsoft.com/office/powerpoint/2010/main" val="1400062310"/>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159716</TotalTime>
  <Words>490</Words>
  <Application>Microsoft Macintosh PowerPoint</Application>
  <PresentationFormat>On-screen Show (4:3)</PresentationFormat>
  <Paragraphs>30</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Berlingske Serif Text</vt:lpstr>
      <vt:lpstr>Calibri</vt:lpstr>
      <vt:lpstr>InterFace</vt:lpstr>
      <vt:lpstr>1_Office Theme</vt:lpstr>
      <vt:lpstr>Changes in Health Insurance Enrollment Under Policies to Expand Coverage Relative to Current Law, 2020, Individuals Under Age 65 (in millions)</vt:lpstr>
      <vt:lpstr>Changes in Individual Market Bronze and Silver Premiums for a 40-Year-Old Nonsmoker, Under Policies to Expand Coverage Relative to Current Law, 2020</vt:lpstr>
      <vt:lpstr>Additional Taxpayer Cost (in $ billions) Under Policies to Expand Coverage, 2020</vt:lpstr>
      <vt:lpstr>Additional Taxpayer Cost per New Enrollee Under Policies to Expand Coverage, 2020</vt:lpstr>
    </vt:vector>
  </TitlesOfParts>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1983</cp:revision>
  <cp:lastPrinted>2018-08-02T14:58:55Z</cp:lastPrinted>
  <dcterms:created xsi:type="dcterms:W3CDTF">2014-10-08T23:03:32Z</dcterms:created>
  <dcterms:modified xsi:type="dcterms:W3CDTF">2018-08-08T22:03:54Z</dcterms:modified>
</cp:coreProperties>
</file>